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83" r:id="rId3"/>
    <p:sldId id="360" r:id="rId4"/>
    <p:sldId id="380" r:id="rId5"/>
    <p:sldId id="389" r:id="rId6"/>
    <p:sldId id="381" r:id="rId7"/>
    <p:sldId id="366" r:id="rId8"/>
    <p:sldId id="367" r:id="rId9"/>
    <p:sldId id="368" r:id="rId10"/>
    <p:sldId id="362" r:id="rId11"/>
    <p:sldId id="369" r:id="rId12"/>
    <p:sldId id="363" r:id="rId13"/>
    <p:sldId id="364" r:id="rId14"/>
    <p:sldId id="365" r:id="rId15"/>
    <p:sldId id="371" r:id="rId16"/>
    <p:sldId id="372" r:id="rId17"/>
    <p:sldId id="373" r:id="rId18"/>
    <p:sldId id="370" r:id="rId19"/>
    <p:sldId id="374" r:id="rId20"/>
    <p:sldId id="375" r:id="rId21"/>
    <p:sldId id="378" r:id="rId22"/>
    <p:sldId id="379" r:id="rId23"/>
    <p:sldId id="387" r:id="rId24"/>
    <p:sldId id="388" r:id="rId25"/>
    <p:sldId id="377" r:id="rId26"/>
    <p:sldId id="384" r:id="rId27"/>
    <p:sldId id="385" r:id="rId28"/>
    <p:sldId id="386" r:id="rId29"/>
    <p:sldId id="352" r:id="rId30"/>
    <p:sldId id="382" r:id="rId31"/>
  </p:sldIdLst>
  <p:sldSz cx="9144000" cy="6858000" type="letter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mael Mac Donald Argonza" initials="IMDA" lastIdx="2" clrIdx="0">
    <p:extLst>
      <p:ext uri="{19B8F6BF-5375-455C-9EA6-DF929625EA0E}">
        <p15:presenceInfo xmlns:p15="http://schemas.microsoft.com/office/powerpoint/2012/main" userId="S-1-5-21-875019648-1030479253-4167783813-38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A93"/>
    <a:srgbClr val="FD41E2"/>
    <a:srgbClr val="F70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1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144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A80C-4AD0-409A-87E6-AFB8DEC64F00}" type="datetimeFigureOut">
              <a:rPr lang="es-MX"/>
              <a:pPr>
                <a:defRPr/>
              </a:pPr>
              <a:t>04/04/2019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72E22-71A9-40D3-9835-5C38D0EFA33C}" type="slidenum">
              <a:rPr lang="es-MX" altLang="es-ES"/>
              <a:pPr>
                <a:defRPr/>
              </a:pPr>
              <a:t>‹Nº›</a:t>
            </a:fld>
            <a:endParaRPr lang="es-MX" alt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56352-53D3-43F3-8F92-B4049081B07D}" type="datetimeFigureOut">
              <a:rPr lang="es-MX"/>
              <a:pPr>
                <a:defRPr/>
              </a:pPr>
              <a:t>04/04/2019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030D9-5C9C-417F-91CE-EC5D027C738D}" type="slidenum">
              <a:rPr lang="es-MX" altLang="es-ES"/>
              <a:pPr>
                <a:defRPr/>
              </a:pPr>
              <a:t>‹Nº›</a:t>
            </a:fld>
            <a:endParaRPr lang="es-MX" alt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93178-67F6-40DA-A30D-A0B5413BF522}" type="datetimeFigureOut">
              <a:rPr lang="es-MX"/>
              <a:pPr>
                <a:defRPr/>
              </a:pPr>
              <a:t>04/04/2019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F1A41-5925-4284-8246-EE0432878CC9}" type="slidenum">
              <a:rPr lang="es-MX" altLang="es-ES"/>
              <a:pPr>
                <a:defRPr/>
              </a:pPr>
              <a:t>‹Nº›</a:t>
            </a:fld>
            <a:endParaRPr lang="es-MX" alt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5B939-A369-4113-9632-BB7D4C889842}" type="datetimeFigureOut">
              <a:rPr lang="es-MX"/>
              <a:pPr>
                <a:defRPr/>
              </a:pPr>
              <a:t>04/04/2019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A7519-D24F-486D-B9B8-CDE8E583EFC1}" type="slidenum">
              <a:rPr lang="es-MX" altLang="es-ES"/>
              <a:pPr>
                <a:defRPr/>
              </a:pPr>
              <a:t>‹Nº›</a:t>
            </a:fld>
            <a:endParaRPr lang="es-MX" alt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2D67F-9DEC-4A4D-9E04-57709440831D}" type="datetimeFigureOut">
              <a:rPr lang="es-MX"/>
              <a:pPr>
                <a:defRPr/>
              </a:pPr>
              <a:t>04/04/2019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425F9-773E-4951-BA5D-F7A48E344744}" type="slidenum">
              <a:rPr lang="es-MX" altLang="es-ES"/>
              <a:pPr>
                <a:defRPr/>
              </a:pPr>
              <a:t>‹Nº›</a:t>
            </a:fld>
            <a:endParaRPr lang="es-MX" alt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78451-F760-434E-9BDB-5964904C7BF2}" type="datetimeFigureOut">
              <a:rPr lang="es-MX"/>
              <a:pPr>
                <a:defRPr/>
              </a:pPr>
              <a:t>04/04/2019</a:t>
            </a:fld>
            <a:endParaRPr lang="es-MX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0CB8F-8C84-4D6B-81E5-120E22A4B8A7}" type="slidenum">
              <a:rPr lang="es-MX" altLang="es-ES"/>
              <a:pPr>
                <a:defRPr/>
              </a:pPr>
              <a:t>‹Nº›</a:t>
            </a:fld>
            <a:endParaRPr lang="es-MX" alt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5520-9E0F-47C0-8483-C40C4F7F1BE9}" type="datetimeFigureOut">
              <a:rPr lang="es-MX"/>
              <a:pPr>
                <a:defRPr/>
              </a:pPr>
              <a:t>04/04/2019</a:t>
            </a:fld>
            <a:endParaRPr lang="es-MX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D70AA-3173-4F24-AD9D-1031C3332E12}" type="slidenum">
              <a:rPr lang="es-MX" altLang="es-ES"/>
              <a:pPr>
                <a:defRPr/>
              </a:pPr>
              <a:t>‹Nº›</a:t>
            </a:fld>
            <a:endParaRPr lang="es-MX" alt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D7B1-D26C-4BDE-8B2D-A1CD1B83901C}" type="datetimeFigureOut">
              <a:rPr lang="es-MX"/>
              <a:pPr>
                <a:defRPr/>
              </a:pPr>
              <a:t>04/04/2019</a:t>
            </a:fld>
            <a:endParaRPr lang="es-MX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C5298-981B-4EC9-9CDB-B1408816A2BD}" type="slidenum">
              <a:rPr lang="es-MX" altLang="es-ES"/>
              <a:pPr>
                <a:defRPr/>
              </a:pPr>
              <a:t>‹Nº›</a:t>
            </a:fld>
            <a:endParaRPr lang="es-MX" alt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AB44-620F-490A-AECC-18ACA6823BC0}" type="datetimeFigureOut">
              <a:rPr lang="es-MX"/>
              <a:pPr>
                <a:defRPr/>
              </a:pPr>
              <a:t>04/04/2019</a:t>
            </a:fld>
            <a:endParaRPr lang="es-MX" dirty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E7596-EF11-45D4-8229-81A76BEDDF5F}" type="slidenum">
              <a:rPr lang="es-MX" altLang="es-ES"/>
              <a:pPr>
                <a:defRPr/>
              </a:pPr>
              <a:t>‹Nº›</a:t>
            </a:fld>
            <a:endParaRPr lang="es-MX" alt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50641-B8EA-4D6F-A83D-914D158C87B5}" type="datetimeFigureOut">
              <a:rPr lang="es-MX"/>
              <a:pPr>
                <a:defRPr/>
              </a:pPr>
              <a:t>04/04/2019</a:t>
            </a:fld>
            <a:endParaRPr lang="es-MX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29E05-E11C-4F79-BEF1-EA4E7A9EF7C3}" type="slidenum">
              <a:rPr lang="es-MX" altLang="es-ES"/>
              <a:pPr>
                <a:defRPr/>
              </a:pPr>
              <a:t>‹Nº›</a:t>
            </a:fld>
            <a:endParaRPr lang="es-MX" alt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s-MX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70C7-7F72-4F76-A116-FD383AC74D0E}" type="datetimeFigureOut">
              <a:rPr lang="es-MX"/>
              <a:pPr>
                <a:defRPr/>
              </a:pPr>
              <a:t>04/04/2019</a:t>
            </a:fld>
            <a:endParaRPr lang="es-MX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540A1-CCC8-4D8A-8050-14BA39187ADC}" type="slidenum">
              <a:rPr lang="es-MX" altLang="es-ES"/>
              <a:pPr>
                <a:defRPr/>
              </a:pPr>
              <a:t>‹Nº›</a:t>
            </a:fld>
            <a:endParaRPr lang="es-MX" alt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s-MX" altLang="es-ES"/>
          </a:p>
        </p:txBody>
      </p:sp>
      <p:sp>
        <p:nvSpPr>
          <p:cNvPr id="614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s-MX" alt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09A493-F613-4DF4-B1FC-C7C228CE8CE5}" type="datetimeFigureOut">
              <a:rPr lang="es-MX"/>
              <a:pPr>
                <a:defRPr/>
              </a:pPr>
              <a:t>04/04/2019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16F911B-B985-4B69-8AF9-2CA0FB15F660}" type="slidenum">
              <a:rPr lang="es-MX" altLang="es-ES"/>
              <a:pPr>
                <a:defRPr/>
              </a:pPr>
              <a:t>‹Nº›</a:t>
            </a:fld>
            <a:endParaRPr lang="es-MX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mx/url?sa=i&amp;rct=j&amp;q=&amp;esrc=s&amp;source=images&amp;cd=&amp;cad=rja&amp;uact=8&amp;ved=0ahUKEwj61dLFndHWAhVBwiYKHUYhAHUQjRwIBw&amp;url=https://www.dreamstime.com/royalty-free-stock-image-different-professions-image23741716&amp;psig=AOvVaw1rgB-CXfEVYSuOOELQPi9f&amp;ust=1507008815251119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uadroTexto 1"/>
          <p:cNvSpPr txBox="1">
            <a:spLocks noChangeArrowheads="1"/>
          </p:cNvSpPr>
          <p:nvPr/>
        </p:nvSpPr>
        <p:spPr bwMode="auto">
          <a:xfrm>
            <a:off x="1862018" y="4471828"/>
            <a:ext cx="54981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4400" b="1" dirty="0">
                <a:solidFill>
                  <a:srgbClr val="00B050"/>
                </a:solidFill>
                <a:latin typeface="Arial" charset="0"/>
                <a:cs typeface="Arial" charset="0"/>
              </a:rPr>
              <a:t>PRUEBA DE DAÑO</a:t>
            </a:r>
          </a:p>
        </p:txBody>
      </p:sp>
      <p:pic>
        <p:nvPicPr>
          <p:cNvPr id="5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5" y="174567"/>
            <a:ext cx="8682440" cy="20131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9730" y="2187729"/>
            <a:ext cx="7762094" cy="1739694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Seguridad Ciudadana 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ángulo 1"/>
          <p:cNvSpPr>
            <a:spLocks noChangeArrowheads="1"/>
          </p:cNvSpPr>
          <p:nvPr/>
        </p:nvSpPr>
        <p:spPr bwMode="auto">
          <a:xfrm>
            <a:off x="8275953" y="88900"/>
            <a:ext cx="75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s-MX" altLang="es-ES" sz="4000" b="1" dirty="0" smtClean="0">
                <a:latin typeface="Arial" charset="0"/>
                <a:cs typeface="Arial" charset="0"/>
              </a:rPr>
              <a:t>08</a:t>
            </a:r>
          </a:p>
        </p:txBody>
      </p:sp>
      <p:cxnSp>
        <p:nvCxnSpPr>
          <p:cNvPr id="8195" name="AutoShape 5"/>
          <p:cNvCxnSpPr>
            <a:cxnSpLocks noChangeShapeType="1"/>
          </p:cNvCxnSpPr>
          <p:nvPr/>
        </p:nvCxnSpPr>
        <p:spPr bwMode="auto">
          <a:xfrm>
            <a:off x="242887" y="701849"/>
            <a:ext cx="8639175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143000" y="113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00475" y="1106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00475" y="3963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-301625" y="34813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-301625" y="66817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1631950" y="18018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1893888" y="62230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7688" y="866898"/>
            <a:ext cx="6697662" cy="687492"/>
          </a:xfrm>
        </p:spPr>
        <p:txBody>
          <a:bodyPr/>
          <a:lstStyle/>
          <a:p>
            <a:r>
              <a:rPr lang="es-MX" sz="3200" b="1" dirty="0" smtClean="0">
                <a:solidFill>
                  <a:schemeClr val="accent6"/>
                </a:solidFill>
              </a:rPr>
              <a:t>RESPONSABLES DE LA CLASIFICACIÓN</a:t>
            </a:r>
            <a:endParaRPr lang="es-MX" sz="3200" b="1" dirty="0">
              <a:solidFill>
                <a:schemeClr val="accent6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763588" y="1504949"/>
            <a:ext cx="8380412" cy="2109666"/>
          </a:xfrm>
        </p:spPr>
        <p:txBody>
          <a:bodyPr/>
          <a:lstStyle/>
          <a:p>
            <a:pPr marL="0" indent="0" algn="just">
              <a:buNone/>
            </a:pPr>
            <a:r>
              <a:rPr lang="es-MX" u="sng" dirty="0">
                <a:solidFill>
                  <a:schemeClr val="accent1">
                    <a:lumMod val="50000"/>
                  </a:schemeClr>
                </a:solidFill>
              </a:rPr>
              <a:t>Los titulares de las Áreas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 de los sujetos obligados serán los responsables de proponer la clasificación de la información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al 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comité de transparencia de conformidad con lo dispuesto en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la LTAIPRC, LGMCDIEVP y en los LOUT. </a:t>
            </a: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MX" dirty="0">
                <a:solidFill>
                  <a:srgbClr val="E43A93"/>
                </a:solidFill>
              </a:rPr>
              <a:t>                                                                          </a:t>
            </a:r>
          </a:p>
          <a:p>
            <a:pPr marL="0" indent="0" algn="just">
              <a:buNone/>
            </a:pPr>
            <a:r>
              <a:rPr lang="es-MX" dirty="0">
                <a:solidFill>
                  <a:srgbClr val="E43A93"/>
                </a:solidFill>
              </a:rPr>
              <a:t>                                                                           </a:t>
            </a:r>
          </a:p>
          <a:p>
            <a:pPr marL="0" indent="0" algn="just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just">
              <a:buNone/>
            </a:pPr>
            <a:r>
              <a:rPr lang="es-MX" dirty="0" smtClean="0">
                <a:solidFill>
                  <a:srgbClr val="E43A93"/>
                </a:solidFill>
              </a:rPr>
              <a:t>                                             </a:t>
            </a:r>
            <a:r>
              <a:rPr lang="es-MX" b="1" dirty="0" smtClean="0">
                <a:solidFill>
                  <a:schemeClr val="accent6"/>
                </a:solidFill>
              </a:rPr>
              <a:t> ARTÍCULO  </a:t>
            </a:r>
            <a:r>
              <a:rPr lang="es-MX" b="1" dirty="0">
                <a:solidFill>
                  <a:schemeClr val="accent6"/>
                </a:solidFill>
              </a:rPr>
              <a:t>169, </a:t>
            </a:r>
            <a:r>
              <a:rPr lang="es-MX" b="1" dirty="0" smtClean="0">
                <a:solidFill>
                  <a:schemeClr val="accent6"/>
                </a:solidFill>
              </a:rPr>
              <a:t>8.2 de LOUT</a:t>
            </a:r>
            <a:endParaRPr lang="es-MX" b="1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6519" y="3327030"/>
            <a:ext cx="3105088" cy="2178196"/>
          </a:xfrm>
          <a:prstGeom prst="rect">
            <a:avLst/>
          </a:prstGeom>
        </p:spPr>
      </p:pic>
      <p:pic>
        <p:nvPicPr>
          <p:cNvPr id="16" name="Imagen 15" descr="Imagen relacionada">
            <a:hlinkClick r:id="rId3" tgtFrame="&quot;_blank&quot;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49" r="45016" b="27125"/>
          <a:stretch/>
        </p:blipFill>
        <p:spPr bwMode="auto">
          <a:xfrm>
            <a:off x="438150" y="3502408"/>
            <a:ext cx="3282950" cy="27670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8847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ángulo 1"/>
          <p:cNvSpPr>
            <a:spLocks noChangeArrowheads="1"/>
          </p:cNvSpPr>
          <p:nvPr/>
        </p:nvSpPr>
        <p:spPr bwMode="auto">
          <a:xfrm>
            <a:off x="8275953" y="88900"/>
            <a:ext cx="75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s-MX" altLang="es-ES" sz="4000" b="1" dirty="0" smtClean="0">
                <a:latin typeface="Arial" charset="0"/>
                <a:cs typeface="Arial" charset="0"/>
              </a:rPr>
              <a:t>09</a:t>
            </a:r>
            <a:endParaRPr lang="es-MX" altLang="es-ES" sz="4000" b="1" dirty="0">
              <a:latin typeface="Arial" charset="0"/>
              <a:cs typeface="Arial" charset="0"/>
            </a:endParaRPr>
          </a:p>
        </p:txBody>
      </p:sp>
      <p:cxnSp>
        <p:nvCxnSpPr>
          <p:cNvPr id="8195" name="AutoShape 5"/>
          <p:cNvCxnSpPr>
            <a:cxnSpLocks noChangeShapeType="1"/>
          </p:cNvCxnSpPr>
          <p:nvPr/>
        </p:nvCxnSpPr>
        <p:spPr bwMode="auto">
          <a:xfrm>
            <a:off x="242887" y="701849"/>
            <a:ext cx="8639175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143000" y="113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00475" y="1106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00475" y="3963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-301625" y="34813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-301625" y="66817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1631950" y="18018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1893888" y="62230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502183" y="1044332"/>
            <a:ext cx="8379879" cy="4166887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 Los sujetos obligados deberán orientar la clasificación de la información de manera restrictiva y limitada, y acreditarán su procedencia sin ampliar las excepciones o supuestos de reserva o confidencialidad previstos en la Ley. </a:t>
            </a:r>
          </a:p>
          <a:p>
            <a:pPr marL="0" indent="0" algn="just">
              <a:buNone/>
            </a:pPr>
            <a:r>
              <a:rPr lang="es-MX" dirty="0">
                <a:solidFill>
                  <a:srgbClr val="E43A93"/>
                </a:solidFill>
              </a:rPr>
              <a:t>                                                                          </a:t>
            </a:r>
          </a:p>
          <a:p>
            <a:pPr marL="0" indent="0" algn="just">
              <a:buNone/>
            </a:pPr>
            <a:r>
              <a:rPr lang="es-MX" dirty="0">
                <a:solidFill>
                  <a:srgbClr val="E43A93"/>
                </a:solidFill>
              </a:rPr>
              <a:t>                                                                           </a:t>
            </a:r>
          </a:p>
          <a:p>
            <a:pPr marL="0" indent="0" algn="just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just">
              <a:buNone/>
            </a:pPr>
            <a:r>
              <a:rPr lang="es-MX" dirty="0">
                <a:solidFill>
                  <a:srgbClr val="E43A93"/>
                </a:solidFill>
              </a:rPr>
              <a:t>                                            </a:t>
            </a:r>
            <a:r>
              <a:rPr lang="es-MX" b="1" dirty="0">
                <a:solidFill>
                  <a:schemeClr val="accent6"/>
                </a:solidFill>
              </a:rPr>
              <a:t> </a:t>
            </a:r>
            <a:r>
              <a:rPr lang="es-MX" b="1" dirty="0" smtClean="0">
                <a:solidFill>
                  <a:schemeClr val="accent6"/>
                </a:solidFill>
              </a:rPr>
              <a:t>ARTÍCULO 169</a:t>
            </a:r>
            <a:endParaRPr lang="es-MX" b="1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364811"/>
            <a:ext cx="2924969" cy="24374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7477" y="3364811"/>
            <a:ext cx="3140319" cy="220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21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ángulo 1"/>
          <p:cNvSpPr>
            <a:spLocks noChangeArrowheads="1"/>
          </p:cNvSpPr>
          <p:nvPr/>
        </p:nvSpPr>
        <p:spPr bwMode="auto">
          <a:xfrm>
            <a:off x="8275953" y="88900"/>
            <a:ext cx="75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s-MX" altLang="es-ES" sz="4000" b="1" dirty="0" smtClean="0">
                <a:latin typeface="Arial" charset="0"/>
                <a:cs typeface="Arial" charset="0"/>
              </a:rPr>
              <a:t>10</a:t>
            </a:r>
            <a:endParaRPr lang="es-MX" altLang="es-ES" sz="4000" b="1" dirty="0">
              <a:latin typeface="Arial" charset="0"/>
              <a:cs typeface="Arial" charset="0"/>
            </a:endParaRPr>
          </a:p>
        </p:txBody>
      </p:sp>
      <p:cxnSp>
        <p:nvCxnSpPr>
          <p:cNvPr id="8195" name="AutoShape 5"/>
          <p:cNvCxnSpPr>
            <a:cxnSpLocks noChangeShapeType="1"/>
          </p:cNvCxnSpPr>
          <p:nvPr/>
        </p:nvCxnSpPr>
        <p:spPr bwMode="auto">
          <a:xfrm>
            <a:off x="242887" y="701849"/>
            <a:ext cx="8639175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143000" y="113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00475" y="1106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00475" y="3963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-301625" y="34813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-301625" y="66817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1631950" y="18018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1893888" y="62230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502184" y="1858775"/>
            <a:ext cx="4093262" cy="4734113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A la información pública que se encuentra temporalmente sujeta a alguna de las excepciones que prevé el artículo 183 de Ley de Transparencia, Acceso a la Información Pública y Rendición de Cuentas de la Ciudad de México. </a:t>
            </a:r>
          </a:p>
          <a:p>
            <a:pPr marL="0" indent="0" algn="just"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37457" y="794658"/>
            <a:ext cx="85446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¿QUE SE ENTIENDE POR INFORMACIÓN RESERVADA?</a:t>
            </a:r>
            <a:endParaRPr lang="es-ES" b="1" dirty="0">
              <a:solidFill>
                <a:schemeClr val="accent6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6976" y="2031461"/>
            <a:ext cx="3846909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51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9000"/>
                    </a14:imgEffect>
                    <a14:imgEffect>
                      <a14:brightnessContrast bright="8000"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766" y="1453151"/>
            <a:ext cx="8339416" cy="4729400"/>
          </a:xfrm>
          <a:prstGeom prst="rect">
            <a:avLst/>
          </a:prstGeom>
        </p:spPr>
      </p:pic>
      <p:sp>
        <p:nvSpPr>
          <p:cNvPr id="8194" name="Rectángulo 1"/>
          <p:cNvSpPr>
            <a:spLocks noChangeArrowheads="1"/>
          </p:cNvSpPr>
          <p:nvPr/>
        </p:nvSpPr>
        <p:spPr bwMode="auto">
          <a:xfrm>
            <a:off x="8304229" y="88900"/>
            <a:ext cx="7270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s-MX" altLang="es-ES" sz="4000" b="1" dirty="0" smtClean="0">
                <a:latin typeface="Arial" charset="0"/>
                <a:cs typeface="Arial" charset="0"/>
              </a:rPr>
              <a:t>11</a:t>
            </a:r>
            <a:endParaRPr lang="es-MX" altLang="es-ES" sz="4000" b="1" dirty="0">
              <a:latin typeface="Arial" charset="0"/>
              <a:cs typeface="Arial" charset="0"/>
            </a:endParaRPr>
          </a:p>
        </p:txBody>
      </p:sp>
      <p:cxnSp>
        <p:nvCxnSpPr>
          <p:cNvPr id="8195" name="AutoShape 5"/>
          <p:cNvCxnSpPr>
            <a:cxnSpLocks noChangeShapeType="1"/>
          </p:cNvCxnSpPr>
          <p:nvPr/>
        </p:nvCxnSpPr>
        <p:spPr bwMode="auto">
          <a:xfrm>
            <a:off x="242887" y="701849"/>
            <a:ext cx="8639175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143000" y="113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00475" y="1106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00475" y="3963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-301625" y="34813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-301625" y="66817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1631950" y="18018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1893888" y="62230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502183" y="1417899"/>
            <a:ext cx="8379879" cy="3947711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Como Información reservada podrá clasificarse aquella cuya publicación: </a:t>
            </a:r>
          </a:p>
          <a:p>
            <a:pPr marL="0" indent="0" algn="just">
              <a:buNone/>
            </a:pPr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I. Pueda poner en riesgo la vida, seguridad o salud de una persona física; </a:t>
            </a:r>
          </a:p>
          <a:p>
            <a:pPr marL="0" indent="0" algn="just">
              <a:buNone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II. Obstruya las actividades de verificación, inspección y auditoría relativas al cumplimiento de las leyes o afecte la recaudación de contribuciones;</a:t>
            </a:r>
          </a:p>
          <a:p>
            <a:pPr marL="0" indent="0" algn="just">
              <a:buNone/>
            </a:pPr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III. Obstruya la prevención o persecución de los delitos;</a:t>
            </a:r>
            <a:endParaRPr lang="es-MX" b="1" dirty="0">
              <a:solidFill>
                <a:srgbClr val="E43A93"/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just">
              <a:buNone/>
            </a:pPr>
            <a:r>
              <a:rPr lang="es-MX" dirty="0">
                <a:solidFill>
                  <a:srgbClr val="E43A93"/>
                </a:solidFill>
              </a:rPr>
              <a:t>                                                                          </a:t>
            </a:r>
            <a:r>
              <a:rPr lang="es-MX" b="1" dirty="0">
                <a:solidFill>
                  <a:schemeClr val="accent6"/>
                </a:solidFill>
              </a:rPr>
              <a:t>ARTÍCULO 183</a:t>
            </a:r>
          </a:p>
          <a:p>
            <a:pPr marL="0" indent="0" algn="just"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37457" y="794658"/>
            <a:ext cx="85446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 DE EXCEPCIÓN</a:t>
            </a:r>
            <a:r>
              <a:rPr lang="es-MX" sz="2600" b="1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5349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631949" y="1280659"/>
            <a:ext cx="5929435" cy="5580644"/>
          </a:xfrm>
          <a:prstGeom prst="rect">
            <a:avLst/>
          </a:prstGeom>
        </p:spPr>
      </p:pic>
      <p:sp>
        <p:nvSpPr>
          <p:cNvPr id="8194" name="Rectángulo 1"/>
          <p:cNvSpPr>
            <a:spLocks noChangeArrowheads="1"/>
          </p:cNvSpPr>
          <p:nvPr/>
        </p:nvSpPr>
        <p:spPr bwMode="auto">
          <a:xfrm>
            <a:off x="8275953" y="88900"/>
            <a:ext cx="75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12</a:t>
            </a:r>
            <a:endParaRPr kumimoji="0" lang="es-MX" altLang="es-E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8195" name="AutoShape 5"/>
          <p:cNvCxnSpPr>
            <a:cxnSpLocks noChangeShapeType="1"/>
          </p:cNvCxnSpPr>
          <p:nvPr/>
        </p:nvCxnSpPr>
        <p:spPr bwMode="auto">
          <a:xfrm>
            <a:off x="242887" y="701849"/>
            <a:ext cx="8639175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143000" y="113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00475" y="1106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00475" y="3963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-301625" y="34813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-301625" y="66817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1631950" y="18018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1893888" y="62230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502183" y="970957"/>
            <a:ext cx="8379879" cy="2566044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IV. La que contenga las opiniones, recomendaciones o puntos de vista que formen parte del proceso deliberativo de las personas servidoras públicas, hasta en tanto no sea emitida la decisión definitiva, la cual deberá estar documentada; </a:t>
            </a:r>
          </a:p>
          <a:p>
            <a:pPr marL="0" indent="0" algn="just">
              <a:buNone/>
            </a:pPr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V. Cuando se trata de procedimientos de responsabilidad de las personas servidoras públicas, quejas o denuncias tramitadas ante los órganos de control en tanto </a:t>
            </a:r>
            <a:r>
              <a:rPr lang="es-MX" b="1" u="sng" dirty="0">
                <a:solidFill>
                  <a:schemeClr val="accent1">
                    <a:lumMod val="50000"/>
                  </a:schemeClr>
                </a:solidFill>
              </a:rPr>
              <a:t>no se haya dictado la resolución administrativa definitiva; </a:t>
            </a:r>
          </a:p>
          <a:p>
            <a:pPr marL="0" indent="0" algn="just">
              <a:buNone/>
            </a:pPr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VI. Afecte los derechos del debido proceso; </a:t>
            </a:r>
          </a:p>
          <a:p>
            <a:pPr marL="0" indent="0" algn="just">
              <a:buNone/>
            </a:pPr>
            <a:r>
              <a:rPr lang="es-MX" dirty="0">
                <a:solidFill>
                  <a:srgbClr val="E43A93"/>
                </a:solidFill>
              </a:rPr>
              <a:t>                                                           </a:t>
            </a:r>
          </a:p>
          <a:p>
            <a:pPr marL="0" indent="0" algn="just">
              <a:buNone/>
            </a:pPr>
            <a:r>
              <a:rPr lang="es-MX" dirty="0">
                <a:solidFill>
                  <a:srgbClr val="E43A93"/>
                </a:solidFill>
              </a:rPr>
              <a:t>                                                                         </a:t>
            </a:r>
            <a:r>
              <a:rPr lang="es-MX" b="1" dirty="0">
                <a:solidFill>
                  <a:schemeClr val="accent6"/>
                </a:solidFill>
              </a:rPr>
              <a:t>ARTÍCULO 183</a:t>
            </a:r>
          </a:p>
          <a:p>
            <a:pPr marL="0" indent="0" algn="just"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54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631949" y="1280659"/>
            <a:ext cx="5929435" cy="5580644"/>
          </a:xfrm>
          <a:prstGeom prst="rect">
            <a:avLst/>
          </a:prstGeom>
        </p:spPr>
      </p:pic>
      <p:sp>
        <p:nvSpPr>
          <p:cNvPr id="8194" name="Rectángulo 1"/>
          <p:cNvSpPr>
            <a:spLocks noChangeArrowheads="1"/>
          </p:cNvSpPr>
          <p:nvPr/>
        </p:nvSpPr>
        <p:spPr bwMode="auto">
          <a:xfrm>
            <a:off x="8275953" y="88900"/>
            <a:ext cx="75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13</a:t>
            </a:r>
            <a:endParaRPr kumimoji="0" lang="es-MX" altLang="es-E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8195" name="AutoShape 5"/>
          <p:cNvCxnSpPr>
            <a:cxnSpLocks noChangeShapeType="1"/>
          </p:cNvCxnSpPr>
          <p:nvPr/>
        </p:nvCxnSpPr>
        <p:spPr bwMode="auto">
          <a:xfrm>
            <a:off x="242887" y="701849"/>
            <a:ext cx="8639175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143000" y="113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00475" y="1106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00475" y="3963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-301625" y="34813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-301625" y="66817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1631950" y="18018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1893888" y="62230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502183" y="857443"/>
            <a:ext cx="8379879" cy="3518981"/>
          </a:xfrm>
        </p:spPr>
        <p:txBody>
          <a:bodyPr/>
          <a:lstStyle/>
          <a:p>
            <a:pPr marL="0" indent="0" algn="just">
              <a:buNone/>
            </a:pPr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VII. Cuando se trate de expedientes judiciales o de los procedimientos administrativos seguidos en forma de juicio, </a:t>
            </a:r>
            <a:r>
              <a:rPr lang="es-MX" b="1" u="sng" dirty="0">
                <a:solidFill>
                  <a:schemeClr val="accent1">
                    <a:lumMod val="50000"/>
                  </a:schemeClr>
                </a:solidFill>
              </a:rPr>
              <a:t>mientras la sentencia o resolución de fondo no haya causado ejecutoria. 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Una vez que dicha resolución cause estado los expedientes serán públicos, salvo la información reservada o confidencial que pudiera contener; </a:t>
            </a:r>
          </a:p>
          <a:p>
            <a:pPr marL="0" indent="0" algn="just">
              <a:buNone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VIII. Contengan los expedientes de averiguaciones previas y las carpetas de investigación, sin embargo una vez que se determinó el ejercicio de la acción penal o el no ejercicio de la misma, serán susceptibles de acceso, a través de versiones públicas, en términos de las disposiciones aplicables, y </a:t>
            </a:r>
            <a:r>
              <a:rPr lang="es-MX" dirty="0">
                <a:solidFill>
                  <a:srgbClr val="E43A93"/>
                </a:solidFill>
              </a:rPr>
              <a:t>                                                         </a:t>
            </a:r>
          </a:p>
          <a:p>
            <a:pPr marL="0" indent="0" algn="just">
              <a:buNone/>
            </a:pPr>
            <a:r>
              <a:rPr lang="es-MX" dirty="0">
                <a:solidFill>
                  <a:srgbClr val="E43A93"/>
                </a:solidFill>
              </a:rPr>
              <a:t>                                                                         </a:t>
            </a:r>
            <a:r>
              <a:rPr lang="es-MX" b="1" dirty="0">
                <a:solidFill>
                  <a:schemeClr val="accent6"/>
                </a:solidFill>
              </a:rPr>
              <a:t>ARTÍCULO 183</a:t>
            </a:r>
          </a:p>
          <a:p>
            <a:pPr marL="0" indent="0" algn="just"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49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631949" y="1280659"/>
            <a:ext cx="5929435" cy="5580644"/>
          </a:xfrm>
          <a:prstGeom prst="rect">
            <a:avLst/>
          </a:prstGeom>
        </p:spPr>
      </p:pic>
      <p:sp>
        <p:nvSpPr>
          <p:cNvPr id="8194" name="Rectángulo 1"/>
          <p:cNvSpPr>
            <a:spLocks noChangeArrowheads="1"/>
          </p:cNvSpPr>
          <p:nvPr/>
        </p:nvSpPr>
        <p:spPr bwMode="auto">
          <a:xfrm>
            <a:off x="8275953" y="88900"/>
            <a:ext cx="75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14</a:t>
            </a:r>
            <a:endParaRPr kumimoji="0" lang="es-MX" altLang="es-E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8195" name="AutoShape 5"/>
          <p:cNvCxnSpPr>
            <a:cxnSpLocks noChangeShapeType="1"/>
          </p:cNvCxnSpPr>
          <p:nvPr/>
        </p:nvCxnSpPr>
        <p:spPr bwMode="auto">
          <a:xfrm>
            <a:off x="242887" y="701849"/>
            <a:ext cx="8639175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143000" y="113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00475" y="1106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00475" y="3963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-301625" y="34813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-301625" y="66817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1631950" y="18018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1893888" y="62230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502183" y="857443"/>
            <a:ext cx="8379879" cy="3518981"/>
          </a:xfrm>
        </p:spPr>
        <p:txBody>
          <a:bodyPr/>
          <a:lstStyle/>
          <a:p>
            <a:pPr marL="0" indent="0" algn="just">
              <a:buNone/>
            </a:pPr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IX. Las que por disposición expresa de una ley tengan tal carácter, siempre que sean acordes con las bases, principios y disposiciones establecidos en esta Ley y no la contravengan; así como las previstas en tratados internacionales. </a:t>
            </a:r>
          </a:p>
          <a:p>
            <a:pPr marL="0" indent="0" algn="just"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MX" dirty="0">
                <a:solidFill>
                  <a:srgbClr val="E43A93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s-MX" dirty="0">
                <a:solidFill>
                  <a:srgbClr val="E43A93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algn="just">
              <a:buNone/>
            </a:pPr>
            <a:r>
              <a:rPr lang="es-MX" dirty="0">
                <a:solidFill>
                  <a:srgbClr val="E43A93"/>
                </a:solidFill>
              </a:rPr>
              <a:t>                                                                           </a:t>
            </a:r>
            <a:r>
              <a:rPr lang="es-MX" b="1" dirty="0">
                <a:solidFill>
                  <a:schemeClr val="accent6"/>
                </a:solidFill>
              </a:rPr>
              <a:t>ARTÍCULO 183</a:t>
            </a:r>
          </a:p>
          <a:p>
            <a:pPr marL="0" indent="0" algn="just"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99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379274" y="1236274"/>
            <a:ext cx="5141079" cy="5141079"/>
          </a:xfrm>
          <a:prstGeom prst="rect">
            <a:avLst/>
          </a:prstGeom>
        </p:spPr>
      </p:pic>
      <p:sp>
        <p:nvSpPr>
          <p:cNvPr id="8194" name="Rectángulo 1"/>
          <p:cNvSpPr>
            <a:spLocks noChangeArrowheads="1"/>
          </p:cNvSpPr>
          <p:nvPr/>
        </p:nvSpPr>
        <p:spPr bwMode="auto">
          <a:xfrm>
            <a:off x="8275953" y="88900"/>
            <a:ext cx="75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s-MX" altLang="es-ES" sz="4000" b="1" dirty="0" smtClean="0">
                <a:latin typeface="Arial" charset="0"/>
                <a:cs typeface="Arial" charset="0"/>
              </a:rPr>
              <a:t>15</a:t>
            </a:r>
            <a:endParaRPr lang="es-MX" altLang="es-ES" sz="4000" b="1" dirty="0">
              <a:latin typeface="Arial" charset="0"/>
              <a:cs typeface="Arial" charset="0"/>
            </a:endParaRPr>
          </a:p>
        </p:txBody>
      </p:sp>
      <p:cxnSp>
        <p:nvCxnSpPr>
          <p:cNvPr id="8195" name="AutoShape 5"/>
          <p:cNvCxnSpPr>
            <a:cxnSpLocks noChangeShapeType="1"/>
          </p:cNvCxnSpPr>
          <p:nvPr/>
        </p:nvCxnSpPr>
        <p:spPr bwMode="auto">
          <a:xfrm>
            <a:off x="242887" y="701849"/>
            <a:ext cx="8639175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143000" y="113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00475" y="1106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00475" y="3963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-301625" y="34813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-301625" y="66817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1631950" y="18018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1893888" y="62230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579826" y="1648659"/>
            <a:ext cx="3763574" cy="855055"/>
          </a:xfrm>
        </p:spPr>
        <p:txBody>
          <a:bodyPr/>
          <a:lstStyle/>
          <a:p>
            <a:r>
              <a:rPr lang="es-MX" b="1" dirty="0">
                <a:solidFill>
                  <a:schemeClr val="accent6"/>
                </a:solidFill>
              </a:rPr>
              <a:t>¿</a:t>
            </a:r>
            <a:r>
              <a:rPr lang="es-MX" sz="2400" b="1" dirty="0">
                <a:solidFill>
                  <a:schemeClr val="accent6"/>
                </a:solidFill>
              </a:rPr>
              <a:t>QUE SE ENTIENDE COMO PRUEBA DE DAÑO ?</a:t>
            </a:r>
            <a:endParaRPr lang="es-MX" sz="2000" b="1" dirty="0">
              <a:solidFill>
                <a:schemeClr val="accent6"/>
              </a:solidFill>
            </a:endParaRPr>
          </a:p>
          <a:p>
            <a:endParaRPr lang="es-MX" dirty="0">
              <a:solidFill>
                <a:srgbClr val="E43A93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37457" y="2775859"/>
            <a:ext cx="40930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demostración que hacen los sujetos obligados en relación a que la divulgación de información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lesiona</a:t>
            </a:r>
            <a:r>
              <a:rPr lang="es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 interés jurídicamente protegido por la Ley, y que el </a:t>
            </a:r>
            <a:r>
              <a:rPr lang="es-ES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daño que puede producirse con la publicidad de la información es mayor que el interés </a:t>
            </a:r>
            <a:r>
              <a:rPr lang="es-ES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conocerla.</a:t>
            </a:r>
            <a:endParaRPr lang="es-MX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half" idx="2"/>
          </p:nvPr>
        </p:nvSpPr>
        <p:spPr>
          <a:xfrm>
            <a:off x="5826578" y="1597025"/>
            <a:ext cx="2098221" cy="743404"/>
          </a:xfrm>
        </p:spPr>
        <p:txBody>
          <a:bodyPr/>
          <a:lstStyle/>
          <a:p>
            <a:pPr>
              <a:buNone/>
            </a:pPr>
            <a:r>
              <a:rPr lang="es-ES" sz="4800" dirty="0">
                <a:solidFill>
                  <a:schemeClr val="accent6"/>
                </a:solidFill>
              </a:rPr>
              <a:t>DAÑO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5246914" y="2906485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accent1">
                    <a:lumMod val="50000"/>
                  </a:schemeClr>
                </a:solidFill>
              </a:rPr>
              <a:t>Perjuicio, mal o desgracia.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192486" y="3516086"/>
            <a:ext cx="348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Daño se deberá entender como una afectación a los derechos fundamentales o a otros derechos establecidos en las leyes.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351473" y="5690885"/>
            <a:ext cx="233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Artículo 6 fracción </a:t>
            </a:r>
            <a:r>
              <a:rPr lang="es-ES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XXXIV. </a:t>
            </a:r>
            <a:endParaRPr lang="es-MX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70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6" grpId="0"/>
      <p:bldP spid="18" grpId="0" build="p"/>
      <p:bldP spid="22" grpId="0"/>
      <p:bldP spid="2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7513" y="1504950"/>
            <a:ext cx="4104329" cy="4802065"/>
          </a:xfrm>
          <a:prstGeom prst="rect">
            <a:avLst/>
          </a:prstGeom>
        </p:spPr>
      </p:pic>
      <p:sp>
        <p:nvSpPr>
          <p:cNvPr id="8194" name="Rectángulo 1"/>
          <p:cNvSpPr>
            <a:spLocks noChangeArrowheads="1"/>
          </p:cNvSpPr>
          <p:nvPr/>
        </p:nvSpPr>
        <p:spPr bwMode="auto">
          <a:xfrm>
            <a:off x="8275953" y="88900"/>
            <a:ext cx="75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16</a:t>
            </a:r>
            <a:endParaRPr kumimoji="0" lang="es-MX" altLang="es-E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8195" name="AutoShape 5"/>
          <p:cNvCxnSpPr>
            <a:cxnSpLocks noChangeShapeType="1"/>
          </p:cNvCxnSpPr>
          <p:nvPr/>
        </p:nvCxnSpPr>
        <p:spPr bwMode="auto">
          <a:xfrm>
            <a:off x="242887" y="701849"/>
            <a:ext cx="8639175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143000" y="113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00475" y="1106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00475" y="3963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-301625" y="34813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-301625" y="66817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1631950" y="18018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1893888" y="62230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19819" y="1767832"/>
            <a:ext cx="8379879" cy="2566044"/>
          </a:xfrm>
        </p:spPr>
        <p:txBody>
          <a:bodyPr/>
          <a:lstStyle/>
          <a:p>
            <a:pPr marL="571500" indent="-571500" algn="just">
              <a:buAutoNum type="romanUcPeriod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La divulgación de la información representa un riesgo real, demostrable e identificable de perjuicio significativo al interés público; </a:t>
            </a:r>
          </a:p>
          <a:p>
            <a:pPr marL="571500" indent="-571500" algn="just">
              <a:buAutoNum type="romanUcPeriod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El riesgo de perjuicio que supondría la divulgación supera el interés público general de que se difunda, y </a:t>
            </a:r>
          </a:p>
          <a:p>
            <a:pPr marL="571500" indent="-571500" algn="just">
              <a:buAutoNum type="romanUcPeriod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La limitación se adecua al principio de proporcionalidad y representa el medio menos restrictivo disponible para evitar el perjuicio. </a:t>
            </a:r>
          </a:p>
          <a:p>
            <a:pPr marL="0" indent="0" algn="just">
              <a:buNone/>
            </a:pPr>
            <a:r>
              <a:rPr lang="es-MX" dirty="0">
                <a:solidFill>
                  <a:srgbClr val="E43A93"/>
                </a:solidFill>
              </a:rPr>
              <a:t>                                                                                                                                    </a:t>
            </a:r>
          </a:p>
          <a:p>
            <a:pPr marL="0" indent="0" algn="just">
              <a:buNone/>
            </a:pPr>
            <a:r>
              <a:rPr lang="es-MX" dirty="0">
                <a:solidFill>
                  <a:srgbClr val="E43A93"/>
                </a:solidFill>
              </a:rPr>
              <a:t>                                                                           </a:t>
            </a:r>
            <a:r>
              <a:rPr lang="es-MX" b="1" dirty="0">
                <a:solidFill>
                  <a:schemeClr val="accent6"/>
                </a:solidFill>
              </a:rPr>
              <a:t>ARTÍCULO 174</a:t>
            </a:r>
          </a:p>
          <a:p>
            <a:pPr marL="0" indent="0" algn="just"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37457" y="794658"/>
            <a:ext cx="85446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6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APLICACIÓN DE LA PRUEBA DE DAÑO, EL SUJETO OBLIGADO DEBERÁ JUSTIFICAR QUE:</a:t>
            </a:r>
            <a:r>
              <a:rPr lang="es-MX" sz="2600" b="1" kern="0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897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ángulo 1"/>
          <p:cNvSpPr>
            <a:spLocks noChangeArrowheads="1"/>
          </p:cNvSpPr>
          <p:nvPr/>
        </p:nvSpPr>
        <p:spPr bwMode="auto">
          <a:xfrm>
            <a:off x="8275953" y="88900"/>
            <a:ext cx="75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s-MX" altLang="es-ES" sz="4000" b="1" dirty="0" smtClean="0">
                <a:latin typeface="Arial" charset="0"/>
                <a:cs typeface="Arial" charset="0"/>
              </a:rPr>
              <a:t>17</a:t>
            </a:r>
            <a:endParaRPr lang="es-MX" altLang="es-ES" sz="4000" b="1" dirty="0">
              <a:latin typeface="Arial" charset="0"/>
              <a:cs typeface="Arial" charset="0"/>
            </a:endParaRPr>
          </a:p>
        </p:txBody>
      </p:sp>
      <p:cxnSp>
        <p:nvCxnSpPr>
          <p:cNvPr id="8195" name="AutoShape 5"/>
          <p:cNvCxnSpPr>
            <a:cxnSpLocks noChangeShapeType="1"/>
          </p:cNvCxnSpPr>
          <p:nvPr/>
        </p:nvCxnSpPr>
        <p:spPr bwMode="auto">
          <a:xfrm>
            <a:off x="242887" y="701849"/>
            <a:ext cx="8639175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143000" y="113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00475" y="1106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00475" y="3963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-301625" y="34813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-301625" y="66817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1631950" y="18018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1893888" y="62230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69212" y="1697792"/>
            <a:ext cx="8412850" cy="4466059"/>
          </a:xfrm>
        </p:spPr>
        <p:txBody>
          <a:bodyPr/>
          <a:lstStyle/>
          <a:p>
            <a:pPr marL="0" indent="0" algn="just">
              <a:buNone/>
            </a:pPr>
            <a:r>
              <a:rPr lang="es-MX" b="1" u="sng" dirty="0">
                <a:solidFill>
                  <a:schemeClr val="accent6">
                    <a:lumMod val="75000"/>
                  </a:schemeClr>
                </a:solidFill>
              </a:rPr>
              <a:t>Riesgo: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 Posibilidad de que una acción o actividad resulte en una perdida, probabilidad de que ocurra un daño, también se habla de riesgo para hablar de la ocurrencia ante un potencial perjuicio o daño para las unidades, personas, organizaciones o entidades en general bienes jurídicamente protegidos, cuando mayor es la vulnerabilidad mayor es el riesgo, pero cuando más factible es el perjuicio o daño, mayor es el peligro. </a:t>
            </a:r>
          </a:p>
          <a:p>
            <a:pPr marL="0" indent="0" algn="just">
              <a:buNone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Por tanto, el riesgo se refiere sólo a la teórica posibilidad de daño bajo determinadas circunstancias.</a:t>
            </a:r>
          </a:p>
          <a:p>
            <a:pPr marL="0" indent="0" algn="just"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algn="just"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37457" y="794658"/>
            <a:ext cx="8544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CONCEPTOS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6056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1993" y="1122363"/>
            <a:ext cx="7229007" cy="1485926"/>
          </a:xfrm>
        </p:spPr>
        <p:txBody>
          <a:bodyPr/>
          <a:lstStyle/>
          <a:p>
            <a:pPr algn="l"/>
            <a:r>
              <a:rPr lang="es-MX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general: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4459" y="2608288"/>
            <a:ext cx="7435121" cy="2698229"/>
          </a:xfrm>
        </p:spPr>
        <p:txBody>
          <a:bodyPr/>
          <a:lstStyle/>
          <a:p>
            <a:pPr algn="just"/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finalizar el taller </a:t>
            </a:r>
            <a:r>
              <a:rPr lang="es-MX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 de daño, los participantes identificarán los </a:t>
            </a:r>
            <a:r>
              <a:rPr lang="es-MX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conceptos 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básicos establecidos en la LTAIPRC para </a:t>
            </a:r>
            <a:r>
              <a:rPr lang="es-MX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elaboración 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aplicación de </a:t>
            </a:r>
            <a:r>
              <a:rPr lang="es-MX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prueba de </a:t>
            </a: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daño.</a:t>
            </a:r>
            <a:endParaRPr lang="es-MX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0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ángulo 1"/>
          <p:cNvSpPr>
            <a:spLocks noChangeArrowheads="1"/>
          </p:cNvSpPr>
          <p:nvPr/>
        </p:nvSpPr>
        <p:spPr bwMode="auto">
          <a:xfrm>
            <a:off x="8275953" y="88900"/>
            <a:ext cx="75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s-MX" altLang="es-ES" sz="4000" b="1" dirty="0" smtClean="0">
                <a:latin typeface="Arial" charset="0"/>
                <a:cs typeface="Arial" charset="0"/>
              </a:rPr>
              <a:t>18</a:t>
            </a:r>
            <a:endParaRPr lang="es-MX" altLang="es-ES" sz="4000" b="1" dirty="0">
              <a:latin typeface="Arial" charset="0"/>
              <a:cs typeface="Arial" charset="0"/>
            </a:endParaRPr>
          </a:p>
        </p:txBody>
      </p:sp>
      <p:cxnSp>
        <p:nvCxnSpPr>
          <p:cNvPr id="8195" name="AutoShape 5"/>
          <p:cNvCxnSpPr>
            <a:cxnSpLocks noChangeShapeType="1"/>
          </p:cNvCxnSpPr>
          <p:nvPr/>
        </p:nvCxnSpPr>
        <p:spPr bwMode="auto">
          <a:xfrm>
            <a:off x="242887" y="701849"/>
            <a:ext cx="8639175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143000" y="113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00475" y="1106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00475" y="3963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-301625" y="34813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-301625" y="66817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1631950" y="18018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1893888" y="62230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69212" y="796786"/>
            <a:ext cx="8412850" cy="5364171"/>
          </a:xfrm>
        </p:spPr>
        <p:txBody>
          <a:bodyPr/>
          <a:lstStyle/>
          <a:p>
            <a:pPr marL="0" indent="0" algn="just">
              <a:buNone/>
            </a:pPr>
            <a:r>
              <a:rPr lang="es-MX" b="1" u="sng" dirty="0">
                <a:solidFill>
                  <a:schemeClr val="accent6">
                    <a:lumMod val="75000"/>
                  </a:schemeClr>
                </a:solidFill>
              </a:rPr>
              <a:t>Real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 Que tiene existencia efectiva y verdadera. </a:t>
            </a:r>
          </a:p>
          <a:p>
            <a:pPr marL="0" indent="0" algn="just">
              <a:buNone/>
            </a:pPr>
            <a:r>
              <a:rPr lang="es-MX" b="1" u="sng" dirty="0">
                <a:solidFill>
                  <a:schemeClr val="accent6">
                    <a:lumMod val="75000"/>
                  </a:schemeClr>
                </a:solidFill>
              </a:rPr>
              <a:t>Demostrable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 algo susceptible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y capaz 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de ser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acreditado.  </a:t>
            </a: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MX" b="1" u="sng" dirty="0">
                <a:solidFill>
                  <a:schemeClr val="accent6">
                    <a:lumMod val="75000"/>
                  </a:schemeClr>
                </a:solidFill>
              </a:rPr>
              <a:t>Identificable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 Establecer, demostrar o reconocer una cosa o persona. </a:t>
            </a:r>
          </a:p>
          <a:p>
            <a:pPr marL="0" indent="0" algn="just">
              <a:buNone/>
            </a:pPr>
            <a:r>
              <a:rPr lang="es-MX" b="1" u="sng" dirty="0">
                <a:solidFill>
                  <a:schemeClr val="accent6">
                    <a:lumMod val="75000"/>
                  </a:schemeClr>
                </a:solidFill>
              </a:rPr>
              <a:t>Perjuicio significativo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 Daño material que una persona o una cosa causa en el valor de algo o en la salud o el bienestar de alguien, que puede producir un impacto relevante o peculiar. </a:t>
            </a:r>
          </a:p>
          <a:p>
            <a:pPr marL="0" indent="0" algn="just">
              <a:buNone/>
            </a:pPr>
            <a:r>
              <a:rPr lang="es-MX" b="1" u="sng" dirty="0">
                <a:solidFill>
                  <a:schemeClr val="accent6">
                    <a:lumMod val="75000"/>
                  </a:schemeClr>
                </a:solidFill>
              </a:rPr>
              <a:t>Interés público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 Conjunto de pretensiones relacionadas con las necesidades colectivas de los miembros de una comunidad y protegidas mediante la intervención directa y permanente del Estado.  </a:t>
            </a:r>
          </a:p>
          <a:p>
            <a:pPr marL="0" indent="0" algn="just">
              <a:buNone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04994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ángulo 1"/>
          <p:cNvSpPr>
            <a:spLocks noChangeArrowheads="1"/>
          </p:cNvSpPr>
          <p:nvPr/>
        </p:nvSpPr>
        <p:spPr bwMode="auto">
          <a:xfrm>
            <a:off x="8275953" y="88900"/>
            <a:ext cx="75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s-MX" altLang="es-ES" sz="4000" b="1" dirty="0" smtClean="0">
                <a:latin typeface="Arial" charset="0"/>
                <a:cs typeface="Arial" charset="0"/>
              </a:rPr>
              <a:t>19</a:t>
            </a:r>
            <a:endParaRPr lang="es-MX" altLang="es-ES" sz="4000" b="1" dirty="0">
              <a:latin typeface="Arial" charset="0"/>
              <a:cs typeface="Arial" charset="0"/>
            </a:endParaRPr>
          </a:p>
        </p:txBody>
      </p:sp>
      <p:cxnSp>
        <p:nvCxnSpPr>
          <p:cNvPr id="8195" name="AutoShape 5"/>
          <p:cNvCxnSpPr>
            <a:cxnSpLocks noChangeShapeType="1"/>
          </p:cNvCxnSpPr>
          <p:nvPr/>
        </p:nvCxnSpPr>
        <p:spPr bwMode="auto">
          <a:xfrm>
            <a:off x="242887" y="701849"/>
            <a:ext cx="8639175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143000" y="113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00475" y="1106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00475" y="3963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-301625" y="34813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-301625" y="66817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1631950" y="18018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1893888" y="62230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69212" y="796786"/>
            <a:ext cx="8412850" cy="4466059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</a:t>
            </a: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54793" y="890136"/>
            <a:ext cx="7857056" cy="810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AutoNum type="romanUcPeriod" startAt="2"/>
            </a:pPr>
            <a:r>
              <a:rPr lang="es-MX" sz="2500" b="1" u="sng" dirty="0" smtClean="0">
                <a:solidFill>
                  <a:schemeClr val="accent1">
                    <a:lumMod val="50000"/>
                  </a:schemeClr>
                </a:solidFill>
                <a:latin typeface="Calibri cuerpo)"/>
              </a:rPr>
              <a:t>El riesgo de perjuicio que supondría la divulgación supera el interés público general de que se difunda, y </a:t>
            </a:r>
          </a:p>
          <a:p>
            <a:pPr marL="571500" indent="-571500" algn="just"/>
            <a:endParaRPr lang="es-MX" sz="2500" dirty="0" smtClean="0">
              <a:solidFill>
                <a:schemeClr val="accent1">
                  <a:lumMod val="50000"/>
                </a:schemeClr>
              </a:solidFill>
              <a:latin typeface="Calibri cuerpo)"/>
            </a:endParaRPr>
          </a:p>
          <a:p>
            <a:pPr marL="571500" indent="-571500" algn="just"/>
            <a:r>
              <a:rPr lang="es-MX" sz="2500" dirty="0" smtClean="0">
                <a:solidFill>
                  <a:schemeClr val="accent1">
                    <a:lumMod val="50000"/>
                  </a:schemeClr>
                </a:solidFill>
                <a:latin typeface="Calibri cuerpo)"/>
              </a:rPr>
              <a:t>	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Calibri cuerpo)"/>
              </a:rPr>
              <a:t>Ponderar el riesgo de perjuicio y el interés público en la divulgación de la información, se deberá justificar los perjuicios que se causarían por la difusión de la información que de acuerdo a las atribuciones o funciones detenta la Secretaría. </a:t>
            </a:r>
          </a:p>
          <a:p>
            <a:pPr marL="571500" indent="-571500" algn="just">
              <a:buAutoNum type="romanUcPeriod" startAt="2"/>
            </a:pPr>
            <a:endParaRPr lang="es-MX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 algn="just">
              <a:buAutoNum type="romanUcPeriod" startAt="2"/>
            </a:pPr>
            <a:endParaRPr lang="es-MX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 algn="just">
              <a:buAutoNum type="romanUcPeriod" startAt="2"/>
            </a:pPr>
            <a:endParaRPr lang="es-MX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 algn="just">
              <a:buAutoNum type="romanUcPeriod" startAt="2"/>
            </a:pPr>
            <a:endParaRPr lang="es-MX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 algn="just">
              <a:buAutoNum type="romanUcPeriod" startAt="2"/>
            </a:pPr>
            <a:endParaRPr lang="es-MX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Posibilidad de </a:t>
            </a:r>
          </a:p>
          <a:p>
            <a:pPr algn="just"/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Que se produzca </a:t>
            </a:r>
          </a:p>
          <a:p>
            <a:pPr algn="just"/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El Daño o perjuicio</a:t>
            </a:r>
          </a:p>
          <a:p>
            <a:pPr algn="just"/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En un bien jurídicamente </a:t>
            </a:r>
          </a:p>
          <a:p>
            <a:pPr algn="just"/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tutelado</a:t>
            </a:r>
          </a:p>
          <a:p>
            <a:pPr marL="571500" indent="-571500" algn="just">
              <a:buAutoNum type="romanUcPeriod" startAt="2"/>
            </a:pPr>
            <a:endParaRPr lang="es-MX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 algn="just">
              <a:buAutoNum type="romanUcPeriod" startAt="2"/>
            </a:pPr>
            <a:endParaRPr lang="es-MX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 algn="just">
              <a:buAutoNum type="romanUcPeriod" startAt="2"/>
            </a:pPr>
            <a:endParaRPr lang="es-MX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 algn="just">
              <a:buAutoNum type="romanUcPeriod" startAt="2"/>
            </a:pPr>
            <a:endParaRPr lang="es-MX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 algn="just">
              <a:buAutoNum type="romanUcPeriod" startAt="2"/>
            </a:pPr>
            <a:endParaRPr lang="es-MX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 algn="just">
              <a:buAutoNum type="romanUcPeriod" startAt="2"/>
            </a:pPr>
            <a:endParaRPr lang="es-MX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 algn="just">
              <a:buAutoNum type="romanUcPeriod" startAt="2"/>
            </a:pPr>
            <a:endParaRPr lang="es-MX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 algn="just"/>
            <a:endParaRPr lang="es-MX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3724805"/>
            <a:ext cx="3867462" cy="2979109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2374670" y="5014210"/>
            <a:ext cx="406006" cy="341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lecha izquierda 4"/>
          <p:cNvSpPr/>
          <p:nvPr/>
        </p:nvSpPr>
        <p:spPr>
          <a:xfrm>
            <a:off x="6258393" y="5410350"/>
            <a:ext cx="344774" cy="3325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935347"/>
              </p:ext>
            </p:extLst>
          </p:nvPr>
        </p:nvGraphicFramePr>
        <p:xfrm>
          <a:off x="6767683" y="5410350"/>
          <a:ext cx="167351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3029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Interés</a:t>
                      </a:r>
                      <a:r>
                        <a:rPr lang="es-MX" baseline="0" dirty="0" smtClean="0"/>
                        <a:t> público en que se difunda la información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994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ángulo 1"/>
          <p:cNvSpPr>
            <a:spLocks noChangeArrowheads="1"/>
          </p:cNvSpPr>
          <p:nvPr/>
        </p:nvSpPr>
        <p:spPr bwMode="auto">
          <a:xfrm>
            <a:off x="8275953" y="88900"/>
            <a:ext cx="75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s-MX" altLang="es-ES" sz="4000" b="1" dirty="0" smtClean="0">
                <a:latin typeface="Arial" charset="0"/>
                <a:cs typeface="Arial" charset="0"/>
              </a:rPr>
              <a:t>20</a:t>
            </a:r>
            <a:endParaRPr lang="es-MX" altLang="es-ES" sz="4000" b="1" dirty="0">
              <a:latin typeface="Arial" charset="0"/>
              <a:cs typeface="Arial" charset="0"/>
            </a:endParaRPr>
          </a:p>
        </p:txBody>
      </p:sp>
      <p:cxnSp>
        <p:nvCxnSpPr>
          <p:cNvPr id="8195" name="AutoShape 5"/>
          <p:cNvCxnSpPr>
            <a:cxnSpLocks noChangeShapeType="1"/>
          </p:cNvCxnSpPr>
          <p:nvPr/>
        </p:nvCxnSpPr>
        <p:spPr bwMode="auto">
          <a:xfrm>
            <a:off x="242887" y="701849"/>
            <a:ext cx="8639175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143000" y="113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00475" y="1106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00475" y="3963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-301625" y="34813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-301625" y="66817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1631950" y="18018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1893888" y="62230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69212" y="796786"/>
            <a:ext cx="8412850" cy="4466059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</a:t>
            </a: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57200" y="1264731"/>
            <a:ext cx="7664116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/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III. 	</a:t>
            </a:r>
            <a:r>
              <a:rPr lang="es-MX" sz="2500" b="1" u="sng" dirty="0" smtClean="0">
                <a:solidFill>
                  <a:schemeClr val="accent1">
                    <a:lumMod val="50000"/>
                  </a:schemeClr>
                </a:solidFill>
                <a:latin typeface="Calibri (cuerpo)"/>
              </a:rPr>
              <a:t>La limitación se adecua al principio de proporcionalidad y representa el medio menos restrictivo disponible para evitar el perjuicio. </a:t>
            </a:r>
          </a:p>
          <a:p>
            <a:pPr marL="571500" indent="-571500" algn="just">
              <a:buAutoNum type="romanUcPeriod"/>
            </a:pPr>
            <a:endParaRPr lang="es-MX" sz="2500" dirty="0" smtClean="0">
              <a:solidFill>
                <a:schemeClr val="accent1">
                  <a:lumMod val="50000"/>
                </a:schemeClr>
              </a:solidFill>
              <a:latin typeface="Calibri (cuerpo)"/>
            </a:endParaRPr>
          </a:p>
          <a:p>
            <a:pPr marL="571500" indent="-571500" algn="just"/>
            <a:r>
              <a:rPr lang="es-MX" sz="2500" dirty="0">
                <a:solidFill>
                  <a:schemeClr val="accent1">
                    <a:lumMod val="50000"/>
                  </a:schemeClr>
                </a:solidFill>
                <a:latin typeface="Calibri (cuerpo)"/>
              </a:rPr>
              <a:t> </a:t>
            </a:r>
            <a:r>
              <a:rPr lang="es-MX" sz="2500" dirty="0" smtClean="0">
                <a:solidFill>
                  <a:schemeClr val="accent1">
                    <a:lumMod val="50000"/>
                  </a:schemeClr>
                </a:solidFill>
                <a:latin typeface="Calibri (cuerpo)"/>
              </a:rPr>
              <a:t>	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latin typeface="Calibri (cuerpo)"/>
              </a:rPr>
              <a:t>principio de proporcionalidad, debe justificar que la intervención del estado al derecho fundamental es:</a:t>
            </a:r>
          </a:p>
          <a:p>
            <a:pPr marL="571500" indent="-571500" algn="just"/>
            <a:endParaRPr lang="es-MX" sz="2500" dirty="0">
              <a:solidFill>
                <a:schemeClr val="accent1">
                  <a:lumMod val="50000"/>
                </a:schemeClr>
              </a:solidFill>
              <a:latin typeface="Calibri (cuerpo)"/>
            </a:endParaRPr>
          </a:p>
          <a:p>
            <a:pPr marL="900113" indent="-539750" algn="just">
              <a:buAutoNum type="alphaLcParenR"/>
            </a:pPr>
            <a:r>
              <a:rPr lang="es-MX" sz="2500" dirty="0" smtClean="0">
                <a:solidFill>
                  <a:schemeClr val="accent1">
                    <a:lumMod val="50000"/>
                  </a:schemeClr>
                </a:solidFill>
                <a:latin typeface="Calibri (cuerpo)"/>
              </a:rPr>
              <a:t>Idónea;</a:t>
            </a:r>
          </a:p>
          <a:p>
            <a:pPr marL="900113" indent="-539750" algn="just">
              <a:buAutoNum type="alphaLcParenR"/>
            </a:pPr>
            <a:r>
              <a:rPr lang="es-MX" sz="2500" dirty="0" smtClean="0">
                <a:solidFill>
                  <a:schemeClr val="accent1">
                    <a:lumMod val="50000"/>
                  </a:schemeClr>
                </a:solidFill>
                <a:latin typeface="Calibri (cuerpo)"/>
              </a:rPr>
              <a:t>Necesaria y </a:t>
            </a:r>
          </a:p>
          <a:p>
            <a:pPr marL="900113" indent="-539750" algn="just">
              <a:buAutoNum type="alphaLcParenR"/>
            </a:pPr>
            <a:r>
              <a:rPr lang="es-MX" sz="2500" dirty="0" smtClean="0">
                <a:solidFill>
                  <a:schemeClr val="accent1">
                    <a:lumMod val="50000"/>
                  </a:schemeClr>
                </a:solidFill>
                <a:latin typeface="Calibri (cuerpo)"/>
              </a:rPr>
              <a:t>Proporcional al fin legítimo (protección de otro bien jurídicamente protegido   </a:t>
            </a:r>
          </a:p>
          <a:p>
            <a:pPr marL="571500" indent="-571500" algn="just">
              <a:buAutoNum type="romanUcPeriod"/>
            </a:pPr>
            <a:endParaRPr lang="es-MX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 algn="just">
              <a:buAutoNum type="romanUcPeriod"/>
            </a:pPr>
            <a:endParaRPr lang="es-MX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 algn="just">
              <a:buAutoNum type="romanUcPeriod"/>
            </a:pPr>
            <a:endParaRPr lang="es-MX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 algn="just">
              <a:buAutoNum type="romanUcPeriod"/>
            </a:pPr>
            <a:endParaRPr lang="es-MX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 algn="just">
              <a:buAutoNum type="romanUcPeriod"/>
            </a:pPr>
            <a:endParaRPr lang="es-MX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 algn="just">
              <a:buAutoNum type="romanUcPeriod"/>
            </a:pPr>
            <a:endParaRPr lang="es-MX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 algn="just">
              <a:buAutoNum type="romanUcPeriod"/>
            </a:pPr>
            <a:endParaRPr lang="es-MX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 algn="just">
              <a:buAutoNum type="romanUcPeriod"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94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34715" y="89940"/>
            <a:ext cx="775741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 interviniente en un derecho fundamental "debe ser razonable, de tal forma que cuanto más intenso sea el límite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derecho fundamental, 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debe ser el peso o jerarquía de las razones constitucionales que justifiquen dicha 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intervención” (equilibrio entre perjuicio y beneficio a favor del interés público). </a:t>
            </a:r>
          </a:p>
          <a:p>
            <a:pPr algn="just"/>
            <a:endParaRPr lang="es-MX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Ejemplo: </a:t>
            </a:r>
          </a:p>
          <a:p>
            <a:pPr algn="just"/>
            <a:r>
              <a:rPr lang="es-ES_tradnl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adecua al principio de proporcionalidad, </a:t>
            </a:r>
            <a:r>
              <a:rPr lang="es-ES_tradnl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atención a la necesidad de proteger un bien jurídico fundamental como lo es la vida, seguridad o la salud de cualquier persona, </a:t>
            </a:r>
            <a:r>
              <a:rPr lang="es-ES_tradnl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así como la </a:t>
            </a:r>
            <a:r>
              <a:rPr lang="es-ES_tradnl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 pública de las personas derivada de las acciones de prevención de delitos, bienes que en ponderación con el derecho de acceso a la información, resultaría mayor el daño que se ocasionaría con la divulgación de la información que el interés del particular de conocerla. </a:t>
            </a:r>
            <a:endParaRPr lang="es-MX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3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64301" y="197984"/>
            <a:ext cx="70303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solidFill>
                  <a:srgbClr val="92D050"/>
                </a:solidFill>
                <a:latin typeface="Calibri-Light"/>
              </a:rPr>
              <a:t>¿Qué es fundar y motivar</a:t>
            </a:r>
            <a:r>
              <a:rPr lang="es-MX" sz="3600" dirty="0" smtClean="0">
                <a:solidFill>
                  <a:srgbClr val="92D050"/>
                </a:solidFill>
                <a:latin typeface="Calibri-Light"/>
              </a:rPr>
              <a:t>?</a:t>
            </a:r>
          </a:p>
          <a:p>
            <a:r>
              <a:rPr lang="es-MX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ART.16 CONST.</a:t>
            </a:r>
            <a:r>
              <a:rPr lang="es-MX" sz="3600" dirty="0">
                <a:solidFill>
                  <a:srgbClr val="000000"/>
                </a:solidFill>
                <a:latin typeface="Calibri-Light"/>
              </a:rPr>
              <a:t/>
            </a:r>
            <a:br>
              <a:rPr lang="es-MX" sz="3600" dirty="0">
                <a:solidFill>
                  <a:srgbClr val="000000"/>
                </a:solidFill>
                <a:latin typeface="Calibri-Light"/>
              </a:rPr>
            </a:b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Explicar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Que hechos, circunstancias y normas son tomadas en</a:t>
            </a:r>
            <a:b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cuenta y cómo a partir de éstos se razonó y decidió, deduciendo</a:t>
            </a:r>
            <a:b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infiriendo. (ARGUMENTACIÓN)</a:t>
            </a:r>
          </a:p>
          <a:p>
            <a:pPr algn="just"/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Justificar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Premisas </a:t>
            </a:r>
            <a:r>
              <a:rPr lang="es-MX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(hecho y derecho) 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calidad, mostrar causas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conclusión 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el valor o aceptación que merezcan. (ARGUMENTACIÓN)</a:t>
            </a:r>
            <a:endParaRPr lang="es-MX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Posibilitar defensa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El afectado debe tener suficiente</a:t>
            </a:r>
            <a:b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para cuestionar y argumentar en contra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90488" algn="just"/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 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decisión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Sea entendible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(LENGUAJE SENCILLO)</a:t>
            </a:r>
          </a:p>
          <a:p>
            <a:pPr indent="90488" algn="just"/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s-MX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exponiendo los hechos relevantes para decidir, citando la</a:t>
            </a:r>
            <a:br>
              <a:rPr lang="es-MX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habilitante y un argumento mínimo pero suficiente para</a:t>
            </a:r>
            <a:br>
              <a:rPr lang="es-MX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acreditar el razonamiento del que se deduzca la relación de</a:t>
            </a:r>
            <a:br>
              <a:rPr lang="es-MX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pertenencia lógica de los hechos al derecho invocado, que es la </a:t>
            </a:r>
            <a:r>
              <a:rPr lang="es-MX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subsunción: </a:t>
            </a:r>
            <a:r>
              <a:rPr lang="es-MX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adecuación 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hechos a una Ley o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Código) 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0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" y="660314"/>
            <a:ext cx="8645525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1"/>
          <p:cNvSpPr>
            <a:spLocks noChangeArrowheads="1"/>
          </p:cNvSpPr>
          <p:nvPr/>
        </p:nvSpPr>
        <p:spPr bwMode="auto">
          <a:xfrm>
            <a:off x="8275953" y="88900"/>
            <a:ext cx="75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s-MX" altLang="es-ES" sz="4000" b="1" dirty="0" smtClean="0">
                <a:latin typeface="Arial" charset="0"/>
                <a:cs typeface="Arial" charset="0"/>
              </a:rPr>
              <a:t>21</a:t>
            </a:r>
            <a:endParaRPr lang="es-MX" altLang="es-ES" sz="4000" b="1" dirty="0">
              <a:latin typeface="Arial" charset="0"/>
              <a:cs typeface="Arial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089994" y="660314"/>
            <a:ext cx="3044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chemeClr val="accent6">
                    <a:lumMod val="75000"/>
                  </a:schemeClr>
                </a:solidFill>
              </a:rPr>
              <a:t>PLAZO DE RESERVA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49236" y="12985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Conforme al Artículo 171 se reserva por un periodo de hasta 3 años contados a partir de su clasificación.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782001" y="3205624"/>
            <a:ext cx="40542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El periodo de reserva podrá ser excepcionalmente ampliado, hasta por dos años más, siempre y cuando  justifiquen que subsisten las causas que dieron origen a su clasificación, mediante la aplicación de una prueba de daño</a:t>
            </a:r>
          </a:p>
        </p:txBody>
      </p:sp>
      <p:cxnSp>
        <p:nvCxnSpPr>
          <p:cNvPr id="15" name="14 Conector angular"/>
          <p:cNvCxnSpPr/>
          <p:nvPr/>
        </p:nvCxnSpPr>
        <p:spPr>
          <a:xfrm flipV="1">
            <a:off x="4836210" y="3140863"/>
            <a:ext cx="1020095" cy="87542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4571998" y="5147204"/>
            <a:ext cx="43698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¿Cuando se empezará a contar el plazo de reserva de la información solicitada?</a:t>
            </a:r>
          </a:p>
          <a:p>
            <a:pPr algn="just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El periodo de reserva correrá a partir de la fecha en que se clasifica la información, por el Comité de Transparencia. </a:t>
            </a:r>
          </a:p>
        </p:txBody>
      </p:sp>
      <p:cxnSp>
        <p:nvCxnSpPr>
          <p:cNvPr id="23" name="22 Conector angular"/>
          <p:cNvCxnSpPr/>
          <p:nvPr/>
        </p:nvCxnSpPr>
        <p:spPr>
          <a:xfrm rot="16200000" flipH="1">
            <a:off x="3520139" y="2110404"/>
            <a:ext cx="646759" cy="55453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785" y="1909478"/>
            <a:ext cx="3370778" cy="114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67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9666" y="202367"/>
            <a:ext cx="7757409" cy="1888761"/>
          </a:xfrm>
        </p:spPr>
        <p:txBody>
          <a:bodyPr/>
          <a:lstStyle/>
          <a:p>
            <a:r>
              <a:rPr lang="es-MX" sz="32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Obligación de los titulares de las áreas de llevar un índice de la información clasificada </a:t>
            </a:r>
            <a:endParaRPr lang="es-MX" sz="32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248523"/>
            <a:ext cx="6858000" cy="4452079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Área que generó la información;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 las características de la información;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Si se trata de una reserva completa o parcial;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La fecha en que inicia y finaliza la reserva;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Su justificación;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El plazo de reserva y en su caso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Las partes que se reservan y si se encuentra en prórroga.        </a:t>
            </a:r>
          </a:p>
          <a:p>
            <a:r>
              <a:rPr lang="es-MX" u="sng" dirty="0" smtClean="0">
                <a:solidFill>
                  <a:schemeClr val="accent1">
                    <a:lumMod val="50000"/>
                  </a:schemeClr>
                </a:solidFill>
              </a:rPr>
              <a:t>Disposiciones aplicables artículo 172 de la LTAIPRC y numeral 14 de los LGMCDIEVP</a:t>
            </a:r>
            <a:endParaRPr lang="es-MX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9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52933"/>
            <a:ext cx="6858000" cy="1103676"/>
          </a:xfrm>
        </p:spPr>
        <p:txBody>
          <a:bodyPr/>
          <a:lstStyle/>
          <a:p>
            <a:r>
              <a:rPr lang="es-MX" sz="40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Leyenda de clasificación en documentos  </a:t>
            </a:r>
            <a:endParaRPr lang="es-MX" sz="40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1143000" y="1566473"/>
            <a:ext cx="6858000" cy="5178816"/>
          </a:xfrm>
        </p:spPr>
        <p:txBody>
          <a:bodyPr/>
          <a:lstStyle/>
          <a:p>
            <a:pPr marL="514350" indent="-514350" algn="just">
              <a:buFont typeface="+mj-lt"/>
              <a:buAutoNum type="romanUcPeriod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La fecha de la sesión del CT en la que se confirmó la clasificación o en su caso; 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El nombre del Área;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 la palabra reservada o confidencial;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Las partes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o secciones reservadas o confidenciales en su caso;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El fundamento legal;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El periodo de reserva,  y 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La rubrica del titular del área.        </a:t>
            </a:r>
          </a:p>
          <a:p>
            <a:r>
              <a:rPr lang="es-MX" u="sng" dirty="0" smtClean="0">
                <a:solidFill>
                  <a:schemeClr val="accent1">
                    <a:lumMod val="50000"/>
                  </a:schemeClr>
                </a:solidFill>
              </a:rPr>
              <a:t>Disposiciones aplicables numeral 51 de los LGMCDIEVP</a:t>
            </a:r>
            <a:endParaRPr lang="es-MX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5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143000" y="252933"/>
            <a:ext cx="6858000" cy="1208608"/>
          </a:xfrm>
        </p:spPr>
        <p:txBody>
          <a:bodyPr/>
          <a:lstStyle/>
          <a:p>
            <a:r>
              <a:rPr lang="es-MX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 de Formatos para el señalamiento de la clasificación parcial de un documento y de un expediente</a:t>
            </a:r>
            <a:endParaRPr lang="es-MX" sz="2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1143000" y="1566473"/>
            <a:ext cx="6858000" cy="5178816"/>
          </a:xfrm>
        </p:spPr>
        <p:txBody>
          <a:bodyPr/>
          <a:lstStyle/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fecha de clasificación; 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Área;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Información reservada;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Fundamento legal;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Ampliación del periodo de reserva;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Confidencial;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Fundamento legal;   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Rubrica del titular del área;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Fecha de desclasificación;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Rubrica y cargo del servidor público.         </a:t>
            </a:r>
          </a:p>
          <a:p>
            <a:r>
              <a:rPr lang="es-MX" u="sng" dirty="0" smtClean="0">
                <a:solidFill>
                  <a:schemeClr val="accent1">
                    <a:lumMod val="50000"/>
                  </a:schemeClr>
                </a:solidFill>
              </a:rPr>
              <a:t>Disposiciones aplicables numerales 53 y 55 de los LGMCDIEVP</a:t>
            </a:r>
            <a:endParaRPr lang="es-MX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027" b="69141" l="21016" r="60391">
                        <a14:backgroundMark x1="39688" y1="53906" x2="39688" y2="68555"/>
                        <a14:backgroundMark x1="42500" y1="54297" x2="42578" y2="68066"/>
                        <a14:backgroundMark x1="39453" y1="54004" x2="42578" y2="54102"/>
                        <a14:backgroundMark x1="40078" y1="68164" x2="42578" y2="68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60" t="52482" r="61693" b="30514"/>
          <a:stretch/>
        </p:blipFill>
        <p:spPr bwMode="auto">
          <a:xfrm rot="1593928">
            <a:off x="694967" y="2606703"/>
            <a:ext cx="1541930" cy="17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833971" y="2226840"/>
            <a:ext cx="5378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B050"/>
                </a:solidFill>
              </a:rPr>
              <a:t>DIRECCIÓN EJECUTIVA DE </a:t>
            </a:r>
            <a:r>
              <a:rPr lang="es-MX" b="1" dirty="0" smtClean="0">
                <a:solidFill>
                  <a:srgbClr val="00B050"/>
                </a:solidFill>
              </a:rPr>
              <a:t>LA UNIDAD DE TRANSPARENCIA 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965856" y="4749518"/>
            <a:ext cx="570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MX" u="sng" dirty="0" smtClean="0">
                <a:solidFill>
                  <a:schemeClr val="accent1">
                    <a:lumMod val="75000"/>
                  </a:schemeClr>
                </a:solidFill>
              </a:rPr>
              <a:t>imacdonald@ssp.cdmx.gob.mx</a:t>
            </a:r>
            <a:endParaRPr lang="es-MX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415553" y="3881718"/>
            <a:ext cx="233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Ext. 7112 y 7250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95" y="3881718"/>
            <a:ext cx="427721" cy="4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77" y="4749518"/>
            <a:ext cx="735882" cy="44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330824" y="2878551"/>
            <a:ext cx="4312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Lic. Ismael Mac Donald  </a:t>
            </a:r>
            <a:r>
              <a:rPr lang="es-MX" dirty="0" smtClean="0"/>
              <a:t>Argonza</a:t>
            </a:r>
          </a:p>
          <a:p>
            <a:pPr algn="ctr"/>
            <a:r>
              <a:rPr lang="es-MX" dirty="0" smtClean="0"/>
              <a:t>Subdirector de Transparencia </a:t>
            </a:r>
            <a:endParaRPr lang="es-MX" dirty="0"/>
          </a:p>
          <a:p>
            <a:pPr algn="ctr"/>
            <a:endParaRPr lang="es-MX" dirty="0"/>
          </a:p>
        </p:txBody>
      </p:sp>
      <p:pic>
        <p:nvPicPr>
          <p:cNvPr id="10" name="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" y="218656"/>
            <a:ext cx="8665813" cy="202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33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ángulo 1"/>
          <p:cNvSpPr>
            <a:spLocks noChangeArrowheads="1"/>
          </p:cNvSpPr>
          <p:nvPr/>
        </p:nvSpPr>
        <p:spPr bwMode="auto">
          <a:xfrm>
            <a:off x="8275953" y="88900"/>
            <a:ext cx="75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s-MX" altLang="es-ES" sz="4000" b="1" dirty="0">
                <a:latin typeface="Arial" charset="0"/>
                <a:cs typeface="Arial" charset="0"/>
              </a:rPr>
              <a:t>01</a:t>
            </a:r>
          </a:p>
        </p:txBody>
      </p:sp>
      <p:cxnSp>
        <p:nvCxnSpPr>
          <p:cNvPr id="8195" name="AutoShape 5"/>
          <p:cNvCxnSpPr>
            <a:cxnSpLocks noChangeShapeType="1"/>
          </p:cNvCxnSpPr>
          <p:nvPr/>
        </p:nvCxnSpPr>
        <p:spPr bwMode="auto">
          <a:xfrm>
            <a:off x="242887" y="701849"/>
            <a:ext cx="8639175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143000" y="113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00475" y="1106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00475" y="3963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-301625" y="34813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-301625" y="66817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1631950" y="18018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1893888" y="62230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502183" y="1858775"/>
            <a:ext cx="8379879" cy="855055"/>
          </a:xfrm>
        </p:spPr>
        <p:txBody>
          <a:bodyPr/>
          <a:lstStyle/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70804" y="897909"/>
            <a:ext cx="72250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CUANDO LOS SUJETOS OBLIGADOS CONSIDEREN QUE LOS DOCUMENTOS O LA INFORMACIÓN DEBE SER CLASIFICADA, SE SUJETARÁ A LO SIGUIENTE:</a:t>
            </a:r>
            <a:endParaRPr lang="es-MX" sz="20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45447" y="2050988"/>
            <a:ext cx="7337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rgbClr val="002060"/>
                </a:solidFill>
                <a:latin typeface="Calibri (cuerpo)"/>
              </a:rPr>
              <a:t>El Área que detenta la información deberá </a:t>
            </a:r>
            <a:r>
              <a:rPr lang="es-MX" dirty="0">
                <a:solidFill>
                  <a:srgbClr val="002060"/>
                </a:solidFill>
                <a:latin typeface="Calibri (cuerpo)"/>
              </a:rPr>
              <a:t>remitir la solicitud, así como un escrito en el que funde y motive la clasificación al </a:t>
            </a:r>
            <a:r>
              <a:rPr lang="es-MX" b="1" i="1" dirty="0">
                <a:solidFill>
                  <a:srgbClr val="002060"/>
                </a:solidFill>
                <a:latin typeface="Calibri (cuerpo)"/>
              </a:rPr>
              <a:t>Comité de Transparencia</a:t>
            </a:r>
            <a:r>
              <a:rPr lang="es-MX" dirty="0" smtClean="0">
                <a:solidFill>
                  <a:srgbClr val="002060"/>
                </a:solidFill>
                <a:latin typeface="Calibri (cuerpo)"/>
              </a:rPr>
              <a:t>, mismo </a:t>
            </a:r>
            <a:r>
              <a:rPr lang="es-MX" dirty="0">
                <a:solidFill>
                  <a:srgbClr val="002060"/>
                </a:solidFill>
                <a:latin typeface="Calibri (cuerpo)"/>
              </a:rPr>
              <a:t>que deberá resolver para</a:t>
            </a:r>
            <a:r>
              <a:rPr lang="es-MX" dirty="0" smtClean="0">
                <a:solidFill>
                  <a:srgbClr val="002060"/>
                </a:solidFill>
                <a:latin typeface="Calibri (cuerpo)"/>
              </a:rPr>
              <a:t>:</a:t>
            </a:r>
          </a:p>
        </p:txBody>
      </p:sp>
      <p:pic>
        <p:nvPicPr>
          <p:cNvPr id="20" name="Picture 3" descr="C:\Users\usuario\Pictures\clasificación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4842456"/>
            <a:ext cx="3103115" cy="1210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7" name="7 Rectángulo"/>
          <p:cNvSpPr/>
          <p:nvPr/>
        </p:nvSpPr>
        <p:spPr>
          <a:xfrm>
            <a:off x="1020783" y="3096230"/>
            <a:ext cx="7337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rgbClr val="002060"/>
                </a:solidFill>
                <a:latin typeface="Calibri (cuerpo)"/>
              </a:rPr>
              <a:t>a</a:t>
            </a:r>
            <a:r>
              <a:rPr lang="es-MX" b="1" dirty="0">
                <a:solidFill>
                  <a:srgbClr val="002060"/>
                </a:solidFill>
                <a:latin typeface="Calibri (cuerpo)"/>
              </a:rPr>
              <a:t>) </a:t>
            </a:r>
            <a:r>
              <a:rPr lang="es-MX" b="1" dirty="0" smtClean="0">
                <a:solidFill>
                  <a:srgbClr val="002060"/>
                </a:solidFill>
                <a:latin typeface="Calibri (cuerpo)"/>
              </a:rPr>
              <a:t> </a:t>
            </a:r>
            <a:r>
              <a:rPr lang="es-MX" dirty="0" smtClean="0">
                <a:solidFill>
                  <a:srgbClr val="002060"/>
                </a:solidFill>
                <a:latin typeface="Calibri (cuerpo)"/>
              </a:rPr>
              <a:t>Confirmar </a:t>
            </a:r>
            <a:r>
              <a:rPr lang="es-MX" dirty="0">
                <a:solidFill>
                  <a:srgbClr val="002060"/>
                </a:solidFill>
                <a:latin typeface="Calibri (cuerpo)"/>
              </a:rPr>
              <a:t>la clasificación;</a:t>
            </a:r>
          </a:p>
          <a:p>
            <a:endParaRPr lang="es-MX" dirty="0" smtClean="0"/>
          </a:p>
        </p:txBody>
      </p:sp>
      <p:sp>
        <p:nvSpPr>
          <p:cNvPr id="18" name="7 Rectángulo"/>
          <p:cNvSpPr/>
          <p:nvPr/>
        </p:nvSpPr>
        <p:spPr>
          <a:xfrm>
            <a:off x="1020783" y="3568206"/>
            <a:ext cx="7337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/>
            <a:r>
              <a:rPr lang="es-MX" b="1" dirty="0" smtClean="0">
                <a:solidFill>
                  <a:srgbClr val="002060"/>
                </a:solidFill>
                <a:latin typeface="Calibri (cuerpo)"/>
              </a:rPr>
              <a:t>b</a:t>
            </a:r>
            <a:r>
              <a:rPr lang="es-MX" b="1" dirty="0">
                <a:solidFill>
                  <a:srgbClr val="002060"/>
                </a:solidFill>
                <a:latin typeface="Calibri (cuerpo)"/>
              </a:rPr>
              <a:t>) </a:t>
            </a:r>
            <a:r>
              <a:rPr lang="es-MX" dirty="0">
                <a:solidFill>
                  <a:srgbClr val="002060"/>
                </a:solidFill>
                <a:latin typeface="Calibri (cuerpo)"/>
              </a:rPr>
              <a:t>Modificar la clasificación y otorgar parcialmente el acceso a la </a:t>
            </a:r>
            <a:r>
              <a:rPr lang="es-MX" dirty="0" smtClean="0">
                <a:solidFill>
                  <a:srgbClr val="002060"/>
                </a:solidFill>
                <a:latin typeface="Calibri (cuerpo)"/>
              </a:rPr>
              <a:t>        información</a:t>
            </a:r>
            <a:r>
              <a:rPr lang="es-MX" dirty="0">
                <a:solidFill>
                  <a:srgbClr val="002060"/>
                </a:solidFill>
                <a:latin typeface="Calibri (cuerpo)"/>
              </a:rPr>
              <a:t>, </a:t>
            </a:r>
            <a:r>
              <a:rPr lang="es-MX" dirty="0" smtClean="0">
                <a:solidFill>
                  <a:srgbClr val="002060"/>
                </a:solidFill>
                <a:latin typeface="Calibri (cuerpo)"/>
              </a:rPr>
              <a:t>y</a:t>
            </a:r>
            <a:endParaRPr lang="es-MX" dirty="0" smtClean="0"/>
          </a:p>
        </p:txBody>
      </p:sp>
      <p:sp>
        <p:nvSpPr>
          <p:cNvPr id="21" name="7 Rectángulo"/>
          <p:cNvSpPr/>
          <p:nvPr/>
        </p:nvSpPr>
        <p:spPr>
          <a:xfrm>
            <a:off x="945447" y="4038064"/>
            <a:ext cx="733760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>
              <a:solidFill>
                <a:srgbClr val="002060"/>
              </a:solidFill>
              <a:latin typeface="Calibri (cuerpo)"/>
            </a:endParaRPr>
          </a:p>
          <a:p>
            <a:pPr algn="just"/>
            <a:r>
              <a:rPr lang="es-MX" b="1" dirty="0" smtClean="0">
                <a:solidFill>
                  <a:srgbClr val="002060"/>
                </a:solidFill>
                <a:latin typeface="Calibri (cuerpo)"/>
              </a:rPr>
              <a:t>c</a:t>
            </a:r>
            <a:r>
              <a:rPr lang="es-MX" b="1" dirty="0">
                <a:solidFill>
                  <a:srgbClr val="002060"/>
                </a:solidFill>
                <a:latin typeface="Calibri (cuerpo)"/>
              </a:rPr>
              <a:t>) </a:t>
            </a:r>
            <a:r>
              <a:rPr lang="es-MX" b="1" dirty="0" smtClean="0">
                <a:solidFill>
                  <a:srgbClr val="002060"/>
                </a:solidFill>
                <a:latin typeface="Calibri (cuerpo)"/>
              </a:rPr>
              <a:t> </a:t>
            </a:r>
            <a:r>
              <a:rPr lang="es-MX" dirty="0" smtClean="0">
                <a:solidFill>
                  <a:srgbClr val="002060"/>
                </a:solidFill>
                <a:latin typeface="Calibri (cuerpo)"/>
              </a:rPr>
              <a:t>Revocar </a:t>
            </a:r>
            <a:r>
              <a:rPr lang="es-MX" dirty="0">
                <a:solidFill>
                  <a:srgbClr val="002060"/>
                </a:solidFill>
                <a:latin typeface="Calibri (cuerpo)"/>
              </a:rPr>
              <a:t>la clasificación y conceder el acceso a la información</a:t>
            </a:r>
            <a:r>
              <a:rPr lang="es-MX" dirty="0" smtClean="0">
                <a:solidFill>
                  <a:srgbClr val="002060"/>
                </a:solidFill>
                <a:latin typeface="Calibri (cuerpo)"/>
              </a:rPr>
              <a:t>.</a:t>
            </a:r>
          </a:p>
          <a:p>
            <a:pPr algn="just"/>
            <a:endParaRPr lang="es-MX" dirty="0" smtClean="0">
              <a:solidFill>
                <a:srgbClr val="002060"/>
              </a:solidFill>
              <a:latin typeface="Calibri (cuerpo)"/>
            </a:endParaRPr>
          </a:p>
          <a:p>
            <a:pPr algn="r"/>
            <a:endParaRPr lang="es-MX" sz="2800" dirty="0" smtClean="0">
              <a:solidFill>
                <a:srgbClr val="F703D4"/>
              </a:solidFill>
              <a:latin typeface="Calibri (cuerpo)"/>
            </a:endParaRPr>
          </a:p>
          <a:p>
            <a:pPr algn="r"/>
            <a:endParaRPr lang="es-MX" sz="2800" dirty="0">
              <a:solidFill>
                <a:srgbClr val="F703D4"/>
              </a:solidFill>
              <a:latin typeface="Calibri (cuerpo)"/>
            </a:endParaRPr>
          </a:p>
          <a:p>
            <a:pPr algn="r"/>
            <a:r>
              <a:rPr lang="es-MX" sz="2000" b="1" dirty="0" smtClean="0">
                <a:solidFill>
                  <a:schemeClr val="accent6"/>
                </a:solidFill>
                <a:latin typeface="Calibri (cuerpo)"/>
              </a:rPr>
              <a:t>ARTÍCULOS 169 y 216</a:t>
            </a:r>
            <a:endParaRPr lang="es-MX" sz="2000" b="1" dirty="0">
              <a:solidFill>
                <a:schemeClr val="accent6"/>
              </a:solidFill>
              <a:latin typeface="Calibri (cuerpo)"/>
            </a:endParaRP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7733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7" grpId="0"/>
      <p:bldP spid="18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u="sng" dirty="0" smtClean="0">
                <a:solidFill>
                  <a:schemeClr val="accent6"/>
                </a:solidFill>
                <a:latin typeface="+mn-lt"/>
              </a:rPr>
              <a:t>TALLER PRÓXIMA REUNIÓN </a:t>
            </a:r>
            <a:endParaRPr lang="es-MX" u="sng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37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ángulo 1"/>
          <p:cNvSpPr>
            <a:spLocks noChangeArrowheads="1"/>
          </p:cNvSpPr>
          <p:nvPr/>
        </p:nvSpPr>
        <p:spPr bwMode="auto">
          <a:xfrm>
            <a:off x="8275953" y="88900"/>
            <a:ext cx="75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s-MX" altLang="es-ES" sz="4000" b="1" dirty="0" smtClean="0">
                <a:latin typeface="Arial" charset="0"/>
                <a:cs typeface="Arial" charset="0"/>
              </a:rPr>
              <a:t>02</a:t>
            </a:r>
            <a:endParaRPr lang="es-MX" altLang="es-ES" sz="4000" b="1" dirty="0">
              <a:latin typeface="Arial" charset="0"/>
              <a:cs typeface="Arial" charset="0"/>
            </a:endParaRPr>
          </a:p>
        </p:txBody>
      </p:sp>
      <p:cxnSp>
        <p:nvCxnSpPr>
          <p:cNvPr id="8195" name="AutoShape 5"/>
          <p:cNvCxnSpPr>
            <a:cxnSpLocks noChangeShapeType="1"/>
          </p:cNvCxnSpPr>
          <p:nvPr/>
        </p:nvCxnSpPr>
        <p:spPr bwMode="auto">
          <a:xfrm>
            <a:off x="242887" y="701849"/>
            <a:ext cx="8639175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143000" y="113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00475" y="1106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00475" y="3963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-301625" y="34813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-301625" y="66817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1631950" y="18018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1893888" y="62230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5" name="4 Rectángulo"/>
          <p:cNvSpPr/>
          <p:nvPr/>
        </p:nvSpPr>
        <p:spPr>
          <a:xfrm>
            <a:off x="1235075" y="2409993"/>
            <a:ext cx="72070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dirty="0" smtClean="0">
              <a:solidFill>
                <a:srgbClr val="002060"/>
              </a:solidFill>
              <a:latin typeface="Calibri (cuerpo)"/>
            </a:endParaRPr>
          </a:p>
          <a:p>
            <a:pPr algn="just"/>
            <a:r>
              <a:rPr lang="es-MX" sz="2000" dirty="0" smtClean="0">
                <a:solidFill>
                  <a:srgbClr val="002060"/>
                </a:solidFill>
                <a:latin typeface="Calibri (cuerpo)"/>
              </a:rPr>
              <a:t>La resolución del Comité de Transparencia será notificada al interesado en el plazo de respuesta a la solicitud que establece la Ley de Transparencia local.</a:t>
            </a:r>
          </a:p>
          <a:p>
            <a:endParaRPr lang="es-MX" sz="2000" dirty="0" smtClean="0">
              <a:latin typeface="Calibri (cuerpo)"/>
            </a:endParaRPr>
          </a:p>
          <a:p>
            <a:endParaRPr lang="es-MX" dirty="0" smtClean="0"/>
          </a:p>
          <a:p>
            <a:pPr algn="r"/>
            <a:r>
              <a:rPr lang="es-MX" sz="2800" b="1" dirty="0" smtClean="0">
                <a:solidFill>
                  <a:schemeClr val="accent6"/>
                </a:solidFill>
                <a:latin typeface="Calibri (cuerpo)"/>
              </a:rPr>
              <a:t>ARTÍCULO 216</a:t>
            </a:r>
          </a:p>
          <a:p>
            <a:pPr algn="r"/>
            <a:endParaRPr lang="es-MX" sz="2800" dirty="0">
              <a:solidFill>
                <a:srgbClr val="FD41E2"/>
              </a:solidFill>
              <a:latin typeface="Calibri (cuerpo)"/>
            </a:endParaRPr>
          </a:p>
          <a:p>
            <a:pPr algn="r"/>
            <a:endParaRPr lang="es-MX" sz="2800" dirty="0" smtClean="0">
              <a:solidFill>
                <a:srgbClr val="FD41E2"/>
              </a:solidFill>
              <a:latin typeface="Calibri (cuerpo)"/>
            </a:endParaRPr>
          </a:p>
          <a:p>
            <a:endParaRPr lang="es-MX" dirty="0">
              <a:latin typeface="Calibri (cuerpo)"/>
            </a:endParaRPr>
          </a:p>
        </p:txBody>
      </p:sp>
      <p:pic>
        <p:nvPicPr>
          <p:cNvPr id="18" name="Picture 2" descr="C:\Users\usuario\Pictures\inte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4" y="3851275"/>
            <a:ext cx="4237149" cy="15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4 Rectángulo"/>
          <p:cNvSpPr/>
          <p:nvPr/>
        </p:nvSpPr>
        <p:spPr>
          <a:xfrm>
            <a:off x="1327150" y="1460967"/>
            <a:ext cx="72070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solidFill>
                  <a:srgbClr val="002060"/>
                </a:solidFill>
                <a:latin typeface="Calibri (cuerpo)"/>
              </a:rPr>
              <a:t>El Comité de Transparencia </a:t>
            </a:r>
            <a:r>
              <a:rPr lang="es-MX" sz="2000" b="1" i="1" dirty="0" smtClean="0">
                <a:solidFill>
                  <a:srgbClr val="002060"/>
                </a:solidFill>
                <a:latin typeface="Calibri (cuerpo)"/>
              </a:rPr>
              <a:t>podrá tener acceso a la información que esté en poder del Área correspondiente</a:t>
            </a:r>
            <a:r>
              <a:rPr lang="es-MX" sz="2000" dirty="0" smtClean="0">
                <a:solidFill>
                  <a:srgbClr val="002060"/>
                </a:solidFill>
                <a:latin typeface="Calibri (cuerpo)"/>
              </a:rPr>
              <a:t>, de la cual se haya solicitado su clasificación.</a:t>
            </a:r>
          </a:p>
          <a:p>
            <a:pPr algn="just"/>
            <a:endParaRPr lang="es-MX" sz="2000" dirty="0" smtClean="0">
              <a:solidFill>
                <a:srgbClr val="002060"/>
              </a:solidFill>
              <a:latin typeface="Calibri (cuerpo)"/>
            </a:endParaRPr>
          </a:p>
        </p:txBody>
      </p:sp>
    </p:spTree>
    <p:extLst>
      <p:ext uri="{BB962C8B-B14F-4D97-AF65-F5344CB8AC3E}">
        <p14:creationId xmlns:p14="http://schemas.microsoft.com/office/powerpoint/2010/main" val="35109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ángulo 1"/>
          <p:cNvSpPr>
            <a:spLocks noChangeArrowheads="1"/>
          </p:cNvSpPr>
          <p:nvPr/>
        </p:nvSpPr>
        <p:spPr bwMode="auto">
          <a:xfrm>
            <a:off x="8275953" y="88900"/>
            <a:ext cx="75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s-MX" altLang="es-ES" sz="4000" b="1" dirty="0" smtClean="0">
                <a:latin typeface="Arial" charset="0"/>
                <a:cs typeface="Arial" charset="0"/>
              </a:rPr>
              <a:t>03</a:t>
            </a:r>
            <a:endParaRPr lang="es-MX" altLang="es-ES" sz="4000" b="1" dirty="0">
              <a:latin typeface="Arial" charset="0"/>
              <a:cs typeface="Arial" charset="0"/>
            </a:endParaRPr>
          </a:p>
        </p:txBody>
      </p:sp>
      <p:cxnSp>
        <p:nvCxnSpPr>
          <p:cNvPr id="8195" name="AutoShape 5"/>
          <p:cNvCxnSpPr>
            <a:cxnSpLocks noChangeShapeType="1"/>
          </p:cNvCxnSpPr>
          <p:nvPr/>
        </p:nvCxnSpPr>
        <p:spPr bwMode="auto">
          <a:xfrm>
            <a:off x="242887" y="701849"/>
            <a:ext cx="8639175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143000" y="113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00475" y="1106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00475" y="3963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-301625" y="34813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-301625" y="66817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1631950" y="18018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1893888" y="62230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502183" y="1858775"/>
            <a:ext cx="8379879" cy="4166887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La clasificación es el proceso mediante el cual el sujeto obligado determina que la información en su poder actualiza alguno de los supuestos de reserva o confidencialidad, de conformidad con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la normatividad aplicable.</a:t>
            </a: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just">
              <a:buNone/>
            </a:pPr>
            <a:r>
              <a:rPr lang="es-MX" dirty="0">
                <a:solidFill>
                  <a:srgbClr val="E43A93"/>
                </a:solidFill>
              </a:rPr>
              <a:t>                                                              </a:t>
            </a:r>
            <a:r>
              <a:rPr lang="es-MX" b="1" dirty="0" smtClean="0">
                <a:solidFill>
                  <a:schemeClr val="accent6"/>
                </a:solidFill>
              </a:rPr>
              <a:t>ARTÍCULOS 3,4 Y 169</a:t>
            </a:r>
            <a:r>
              <a:rPr lang="es-MX" dirty="0" smtClean="0">
                <a:solidFill>
                  <a:srgbClr val="E43A93"/>
                </a:solidFill>
              </a:rPr>
              <a:t> </a:t>
            </a:r>
            <a:endParaRPr lang="es-MX" dirty="0">
              <a:solidFill>
                <a:srgbClr val="E43A93"/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37457" y="794658"/>
            <a:ext cx="85446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LA CLASIFICACIÓN?</a:t>
            </a:r>
            <a:endParaRPr lang="es-ES" b="1" dirty="0">
              <a:solidFill>
                <a:schemeClr val="accent6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0613" y="3923464"/>
            <a:ext cx="3175693" cy="237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37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ángulo 1"/>
          <p:cNvSpPr>
            <a:spLocks noChangeArrowheads="1"/>
          </p:cNvSpPr>
          <p:nvPr/>
        </p:nvSpPr>
        <p:spPr bwMode="auto">
          <a:xfrm>
            <a:off x="8275953" y="88900"/>
            <a:ext cx="75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s-MX" altLang="es-ES" sz="4000" b="1" dirty="0" smtClean="0">
                <a:latin typeface="Arial" charset="0"/>
                <a:cs typeface="Arial" charset="0"/>
              </a:rPr>
              <a:t>04</a:t>
            </a:r>
            <a:endParaRPr lang="es-MX" altLang="es-ES" sz="4000" b="1" dirty="0">
              <a:latin typeface="Arial" charset="0"/>
              <a:cs typeface="Arial" charset="0"/>
            </a:endParaRPr>
          </a:p>
        </p:txBody>
      </p:sp>
      <p:cxnSp>
        <p:nvCxnSpPr>
          <p:cNvPr id="8195" name="AutoShape 5"/>
          <p:cNvCxnSpPr>
            <a:cxnSpLocks noChangeShapeType="1"/>
          </p:cNvCxnSpPr>
          <p:nvPr/>
        </p:nvCxnSpPr>
        <p:spPr bwMode="auto">
          <a:xfrm>
            <a:off x="242887" y="701849"/>
            <a:ext cx="8639175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143000" y="113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00475" y="1106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00475" y="3963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-301625" y="34813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-301625" y="66817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1631950" y="18018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1893888" y="62230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502183" y="1858775"/>
            <a:ext cx="8379879" cy="855055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La clasificación de la información se llevará a cabo en el momento en que:</a:t>
            </a:r>
          </a:p>
          <a:p>
            <a:pPr algn="just"/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I. Se reciba una solicitud de acceso a la información;</a:t>
            </a: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r>
              <a:rPr lang="es-MX" b="1" dirty="0">
                <a:solidFill>
                  <a:schemeClr val="accent6"/>
                </a:solidFill>
              </a:rPr>
              <a:t>ARTÍCULO 176</a:t>
            </a:r>
            <a:r>
              <a:rPr lang="es-MX" dirty="0">
                <a:solidFill>
                  <a:srgbClr val="E43A93"/>
                </a:solidFill>
              </a:rPr>
              <a:t> 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37457" y="780216"/>
            <a:ext cx="85446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¿CUÁNDO SE LLEVA A CABO </a:t>
            </a:r>
            <a:r>
              <a:rPr lang="es-MX" sz="2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 DE INFORMACIÓN? </a:t>
            </a:r>
            <a:endParaRPr lang="es-ES" b="1" dirty="0">
              <a:solidFill>
                <a:schemeClr val="accent6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258" y="3674495"/>
            <a:ext cx="2437259" cy="162077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2583" y="3333018"/>
            <a:ext cx="3010266" cy="236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10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ángulo 1"/>
          <p:cNvSpPr>
            <a:spLocks noChangeArrowheads="1"/>
          </p:cNvSpPr>
          <p:nvPr/>
        </p:nvSpPr>
        <p:spPr bwMode="auto">
          <a:xfrm>
            <a:off x="8275953" y="88900"/>
            <a:ext cx="75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s-MX" altLang="es-ES" sz="4000" b="1" dirty="0" smtClean="0">
                <a:latin typeface="Arial" charset="0"/>
                <a:cs typeface="Arial" charset="0"/>
              </a:rPr>
              <a:t>05</a:t>
            </a:r>
            <a:endParaRPr lang="es-MX" altLang="es-ES" sz="4000" b="1" dirty="0">
              <a:latin typeface="Arial" charset="0"/>
              <a:cs typeface="Arial" charset="0"/>
            </a:endParaRPr>
          </a:p>
        </p:txBody>
      </p:sp>
      <p:cxnSp>
        <p:nvCxnSpPr>
          <p:cNvPr id="8195" name="AutoShape 5"/>
          <p:cNvCxnSpPr>
            <a:cxnSpLocks noChangeShapeType="1"/>
          </p:cNvCxnSpPr>
          <p:nvPr/>
        </p:nvCxnSpPr>
        <p:spPr bwMode="auto">
          <a:xfrm>
            <a:off x="242887" y="701849"/>
            <a:ext cx="8639175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143000" y="113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00475" y="1106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00475" y="3963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-301625" y="34813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-301625" y="66817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1631950" y="18018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1893888" y="62230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502183" y="1858775"/>
            <a:ext cx="8379879" cy="855055"/>
          </a:xfrm>
        </p:spPr>
        <p:txBody>
          <a:bodyPr/>
          <a:lstStyle/>
          <a:p>
            <a:pPr algn="just"/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II. Se determine mediante resolución de la autoridad competente, o</a:t>
            </a: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r>
              <a:rPr lang="es-MX" b="1" dirty="0">
                <a:solidFill>
                  <a:schemeClr val="accent6"/>
                </a:solidFill>
              </a:rPr>
              <a:t>ARTÍCULO 176</a:t>
            </a:r>
            <a:r>
              <a:rPr lang="es-MX" dirty="0">
                <a:solidFill>
                  <a:srgbClr val="E43A93"/>
                </a:solidFill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509" y="3593196"/>
            <a:ext cx="1826358" cy="20546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0228" y="3562411"/>
            <a:ext cx="3703392" cy="21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16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ángulo 1"/>
          <p:cNvSpPr>
            <a:spLocks noChangeArrowheads="1"/>
          </p:cNvSpPr>
          <p:nvPr/>
        </p:nvSpPr>
        <p:spPr bwMode="auto">
          <a:xfrm>
            <a:off x="8275953" y="88900"/>
            <a:ext cx="75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s-MX" altLang="es-ES" sz="4000" b="1" dirty="0" smtClean="0">
                <a:latin typeface="Arial" charset="0"/>
                <a:cs typeface="Arial" charset="0"/>
              </a:rPr>
              <a:t>06</a:t>
            </a:r>
            <a:endParaRPr lang="es-MX" altLang="es-ES" sz="4000" b="1" dirty="0">
              <a:latin typeface="Arial" charset="0"/>
              <a:cs typeface="Arial" charset="0"/>
            </a:endParaRPr>
          </a:p>
        </p:txBody>
      </p:sp>
      <p:cxnSp>
        <p:nvCxnSpPr>
          <p:cNvPr id="8195" name="AutoShape 5"/>
          <p:cNvCxnSpPr>
            <a:cxnSpLocks noChangeShapeType="1"/>
          </p:cNvCxnSpPr>
          <p:nvPr/>
        </p:nvCxnSpPr>
        <p:spPr bwMode="auto">
          <a:xfrm>
            <a:off x="242887" y="701849"/>
            <a:ext cx="8639175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143000" y="113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00475" y="1106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00475" y="3963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-301625" y="34813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-301625" y="66817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1631950" y="18018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1893888" y="62230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502183" y="1258094"/>
            <a:ext cx="8379879" cy="855055"/>
          </a:xfrm>
        </p:spPr>
        <p:txBody>
          <a:bodyPr/>
          <a:lstStyle/>
          <a:p>
            <a:pPr algn="just"/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III. Se generen versiones públicas para dar cumplimiento a las obligaciones de transparencia previstas en esta Ley y demás ordenamientos aplicables.</a:t>
            </a: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b="1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r>
              <a:rPr lang="es-MX" b="1" dirty="0">
                <a:solidFill>
                  <a:schemeClr val="accent6"/>
                </a:solidFill>
              </a:rPr>
              <a:t>ARTÍCULO 176</a:t>
            </a:r>
            <a:r>
              <a:rPr lang="es-MX" dirty="0">
                <a:solidFill>
                  <a:srgbClr val="E43A93"/>
                </a:solidFill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b="16200"/>
          <a:stretch/>
        </p:blipFill>
        <p:spPr>
          <a:xfrm>
            <a:off x="6213373" y="3429476"/>
            <a:ext cx="2506748" cy="22056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3175" y="3518145"/>
            <a:ext cx="2619375" cy="1743075"/>
          </a:xfrm>
          <a:prstGeom prst="rect">
            <a:avLst/>
          </a:prstGeom>
        </p:spPr>
      </p:pic>
      <p:sp>
        <p:nvSpPr>
          <p:cNvPr id="5" name="Flecha: a la derecha 4"/>
          <p:cNvSpPr/>
          <p:nvPr/>
        </p:nvSpPr>
        <p:spPr>
          <a:xfrm>
            <a:off x="4588852" y="4532320"/>
            <a:ext cx="1233121" cy="51518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2170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/>
          <p:nvPr/>
        </p:nvPicPr>
        <p:blipFill rotWithShape="1">
          <a:blip r:embed="rId2" cstate="print"/>
          <a:srcRect l="34339" t="26069" r="25905" b="13440"/>
          <a:stretch/>
        </p:blipFill>
        <p:spPr bwMode="auto">
          <a:xfrm>
            <a:off x="5502568" y="3262629"/>
            <a:ext cx="3379494" cy="3052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194" name="Rectángulo 1"/>
          <p:cNvSpPr>
            <a:spLocks noChangeArrowheads="1"/>
          </p:cNvSpPr>
          <p:nvPr/>
        </p:nvSpPr>
        <p:spPr bwMode="auto">
          <a:xfrm>
            <a:off x="8275953" y="88900"/>
            <a:ext cx="75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s-MX" altLang="es-ES" sz="4000" b="1" dirty="0" smtClean="0">
                <a:latin typeface="Arial" charset="0"/>
                <a:cs typeface="Arial" charset="0"/>
              </a:rPr>
              <a:t>07</a:t>
            </a:r>
            <a:endParaRPr lang="es-MX" altLang="es-ES" sz="4000" b="1" dirty="0">
              <a:latin typeface="Arial" charset="0"/>
              <a:cs typeface="Arial" charset="0"/>
            </a:endParaRPr>
          </a:p>
        </p:txBody>
      </p:sp>
      <p:cxnSp>
        <p:nvCxnSpPr>
          <p:cNvPr id="8195" name="AutoShape 5"/>
          <p:cNvCxnSpPr>
            <a:cxnSpLocks noChangeShapeType="1"/>
          </p:cNvCxnSpPr>
          <p:nvPr/>
        </p:nvCxnSpPr>
        <p:spPr bwMode="auto">
          <a:xfrm>
            <a:off x="242887" y="701849"/>
            <a:ext cx="8639175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143000" y="113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00475" y="1106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00475" y="3963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-301625" y="34813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-301625" y="66817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1631950" y="18018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1893888" y="62230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502183" y="1135064"/>
            <a:ext cx="8379879" cy="1667012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 Los supuestos de reserva o confidencialidad previstos en las leyes deberán ser acordes con las bases, principios y disposiciones establecidos en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la Ley de Transparencia y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, en ningún caso, podrán contravenirla. </a:t>
            </a:r>
          </a:p>
          <a:p>
            <a:pPr marL="0" indent="0" algn="just">
              <a:buNone/>
            </a:pPr>
            <a:r>
              <a:rPr lang="es-MX" dirty="0">
                <a:solidFill>
                  <a:srgbClr val="E43A93"/>
                </a:solidFill>
              </a:rPr>
              <a:t>                                                                           </a:t>
            </a:r>
          </a:p>
          <a:p>
            <a:pPr marL="0" indent="0" algn="just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just">
              <a:buNone/>
            </a:pPr>
            <a:r>
              <a:rPr lang="es-MX" dirty="0">
                <a:solidFill>
                  <a:srgbClr val="E43A93"/>
                </a:solidFill>
              </a:rPr>
              <a:t>                                                                           </a:t>
            </a:r>
          </a:p>
          <a:p>
            <a:pPr marL="0" indent="0" algn="just">
              <a:buNone/>
            </a:pPr>
            <a:r>
              <a:rPr lang="es-MX" dirty="0">
                <a:solidFill>
                  <a:srgbClr val="E43A93"/>
                </a:solidFill>
              </a:rPr>
              <a:t>                                                                         </a:t>
            </a:r>
          </a:p>
          <a:p>
            <a:pPr marL="0" indent="0" algn="just">
              <a:buNone/>
            </a:pPr>
            <a:r>
              <a:rPr lang="es-MX" dirty="0">
                <a:solidFill>
                  <a:srgbClr val="E43A93"/>
                </a:solidFill>
              </a:rPr>
              <a:t>                                                                         </a:t>
            </a:r>
          </a:p>
          <a:p>
            <a:pPr marL="0" indent="0" algn="just">
              <a:buNone/>
            </a:pPr>
            <a:r>
              <a:rPr lang="es-MX" dirty="0">
                <a:solidFill>
                  <a:srgbClr val="E43A93"/>
                </a:solidFill>
              </a:rPr>
              <a:t>                                                </a:t>
            </a:r>
            <a:r>
              <a:rPr lang="es-MX" b="1" dirty="0" smtClean="0">
                <a:solidFill>
                  <a:schemeClr val="accent6"/>
                </a:solidFill>
              </a:rPr>
              <a:t>ARTÍCULO 169</a:t>
            </a:r>
            <a:endParaRPr lang="es-MX" b="1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  <a:p>
            <a:pPr marL="0" indent="0" algn="r">
              <a:buNone/>
            </a:pPr>
            <a:endParaRPr lang="es-MX" dirty="0">
              <a:solidFill>
                <a:srgbClr val="E43A93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001" y="2722746"/>
            <a:ext cx="2760363" cy="25818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66" y="2925247"/>
            <a:ext cx="2070990" cy="20774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" t="-1888" r="330" b="1888"/>
          <a:stretch/>
        </p:blipFill>
        <p:spPr>
          <a:xfrm>
            <a:off x="1675225" y="5100423"/>
            <a:ext cx="2714749" cy="142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44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FORMATO DE PRESENTAC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DE PRESENTACIÓN</Template>
  <TotalTime>10015</TotalTime>
  <Words>1714</Words>
  <Application>Microsoft Office PowerPoint</Application>
  <PresentationFormat>Carta (216 x 279 mm)</PresentationFormat>
  <Paragraphs>270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(cuerpo)</vt:lpstr>
      <vt:lpstr>Calibri cuerpo)</vt:lpstr>
      <vt:lpstr>Calibri Light</vt:lpstr>
      <vt:lpstr>Calibri-Light</vt:lpstr>
      <vt:lpstr>FORMATO DE PRESENTACIÓN</vt:lpstr>
      <vt:lpstr>Secretaría de Seguridad Ciudadana </vt:lpstr>
      <vt:lpstr>Objetivo general: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RESPONSABLES DE LA CLASIFICACIÓN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Obligación de los titulares de las áreas de llevar un índice de la información clasificada </vt:lpstr>
      <vt:lpstr>Leyenda de clasificación en documentos  </vt:lpstr>
      <vt:lpstr>Ejemplo de Formatos para el señalamiento de la clasificación parcial de un documento y de un expediente</vt:lpstr>
      <vt:lpstr>Presentación de PowerPoint</vt:lpstr>
      <vt:lpstr>TALLER PRÓXIMA REUNIÓN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DE de Transparencia - Transparencia</cp:lastModifiedBy>
  <cp:revision>176</cp:revision>
  <dcterms:created xsi:type="dcterms:W3CDTF">2015-07-22T16:11:53Z</dcterms:created>
  <dcterms:modified xsi:type="dcterms:W3CDTF">2019-04-05T01:02:05Z</dcterms:modified>
</cp:coreProperties>
</file>