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2"/>
  </p:notesMasterIdLst>
  <p:sldIdLst>
    <p:sldId id="347" r:id="rId2"/>
    <p:sldId id="348" r:id="rId3"/>
    <p:sldId id="349" r:id="rId4"/>
    <p:sldId id="350" r:id="rId5"/>
    <p:sldId id="256" r:id="rId6"/>
    <p:sldId id="257" r:id="rId7"/>
    <p:sldId id="334" r:id="rId8"/>
    <p:sldId id="335" r:id="rId9"/>
    <p:sldId id="336" r:id="rId10"/>
    <p:sldId id="337" r:id="rId11"/>
    <p:sldId id="258" r:id="rId12"/>
    <p:sldId id="259" r:id="rId13"/>
    <p:sldId id="262" r:id="rId14"/>
    <p:sldId id="263" r:id="rId15"/>
    <p:sldId id="264" r:id="rId16"/>
    <p:sldId id="266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67" r:id="rId25"/>
    <p:sldId id="276" r:id="rId26"/>
    <p:sldId id="277" r:id="rId27"/>
    <p:sldId id="279" r:id="rId28"/>
    <p:sldId id="281" r:id="rId29"/>
    <p:sldId id="282" r:id="rId30"/>
    <p:sldId id="283" r:id="rId31"/>
    <p:sldId id="285" r:id="rId32"/>
    <p:sldId id="286" r:id="rId33"/>
    <p:sldId id="351" r:id="rId34"/>
    <p:sldId id="287" r:id="rId35"/>
    <p:sldId id="288" r:id="rId36"/>
    <p:sldId id="352" r:id="rId37"/>
    <p:sldId id="289" r:id="rId38"/>
    <p:sldId id="290" r:id="rId39"/>
    <p:sldId id="338" r:id="rId40"/>
    <p:sldId id="339" r:id="rId41"/>
    <p:sldId id="340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53" r:id="rId53"/>
    <p:sldId id="341" r:id="rId54"/>
    <p:sldId id="342" r:id="rId55"/>
    <p:sldId id="354" r:id="rId56"/>
    <p:sldId id="343" r:id="rId57"/>
    <p:sldId id="344" r:id="rId58"/>
    <p:sldId id="355" r:id="rId59"/>
    <p:sldId id="345" r:id="rId60"/>
    <p:sldId id="346" r:id="rId61"/>
    <p:sldId id="302" r:id="rId62"/>
    <p:sldId id="303" r:id="rId63"/>
    <p:sldId id="304" r:id="rId64"/>
    <p:sldId id="305" r:id="rId65"/>
    <p:sldId id="306" r:id="rId66"/>
    <p:sldId id="308" r:id="rId67"/>
    <p:sldId id="309" r:id="rId68"/>
    <p:sldId id="310" r:id="rId69"/>
    <p:sldId id="311" r:id="rId70"/>
    <p:sldId id="312" r:id="rId71"/>
    <p:sldId id="313" r:id="rId72"/>
    <p:sldId id="314" r:id="rId73"/>
    <p:sldId id="315" r:id="rId74"/>
    <p:sldId id="316" r:id="rId75"/>
    <p:sldId id="317" r:id="rId76"/>
    <p:sldId id="318" r:id="rId77"/>
    <p:sldId id="319" r:id="rId78"/>
    <p:sldId id="320" r:id="rId79"/>
    <p:sldId id="321" r:id="rId80"/>
    <p:sldId id="324" r:id="rId81"/>
    <p:sldId id="325" r:id="rId82"/>
    <p:sldId id="326" r:id="rId83"/>
    <p:sldId id="327" r:id="rId84"/>
    <p:sldId id="328" r:id="rId85"/>
    <p:sldId id="329" r:id="rId86"/>
    <p:sldId id="330" r:id="rId87"/>
    <p:sldId id="331" r:id="rId88"/>
    <p:sldId id="332" r:id="rId89"/>
    <p:sldId id="333" r:id="rId90"/>
    <p:sldId id="356" r:id="rId9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86599-A975-4508-AC2F-19B546CBF78A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1E250-1F88-44F1-8A1F-DCD222B880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11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9C78-3356-4C09-8F69-0C985529AB42}" type="slidenum">
              <a:rPr lang="es-MX" smtClean="0"/>
              <a:t>90</a:t>
            </a:fld>
            <a:endParaRPr lang="es-MX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6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9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08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476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26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4400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2249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771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8094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18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151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87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468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10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50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545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04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74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9D388-F932-4ADF-9D3F-81A50FB55D09}" type="datetimeFigureOut">
              <a:rPr lang="es-MX" smtClean="0"/>
              <a:t>19/03/2019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1BA47-34AF-462D-8B0F-D1E42CED17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9143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04357" y="1122362"/>
            <a:ext cx="7470322" cy="3768045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dirty="0" smtClean="0">
                <a:solidFill>
                  <a:schemeClr val="bg1"/>
                </a:solidFill>
                <a:latin typeface="Calibri" panose="020F0502020204030204" pitchFamily="34" charset="0"/>
              </a:rPr>
              <a:t>¿EN QUE ARTÍCULOS DE LA CONSTITUCIÓN FEDERAL ESTÁ GARANTIZADO EL DERECHO DE AIP Y LA PDP?</a:t>
            </a:r>
            <a:endParaRPr lang="es-MX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76209" y="623454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690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2" y="1561493"/>
            <a:ext cx="9905998" cy="973518"/>
          </a:xfrm>
        </p:spPr>
        <p:txBody>
          <a:bodyPr>
            <a:norm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RESP:</a:t>
            </a:r>
            <a:endParaRPr lang="es-MX" sz="3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6008" y="2535011"/>
            <a:ext cx="10376807" cy="5086350"/>
          </a:xfrm>
        </p:spPr>
        <p:txBody>
          <a:bodyPr>
            <a:normAutofit/>
          </a:bodyPr>
          <a:lstStyle/>
          <a:p>
            <a:pPr algn="just"/>
            <a:r>
              <a:rPr lang="es-MX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Si </a:t>
            </a:r>
            <a:r>
              <a:rPr lang="es-MX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un área considera que la información solicitada debe ser clasificada en cualquiera de sus dos modalidades, reservada o confidencial, </a:t>
            </a:r>
            <a:r>
              <a:rPr lang="es-MX" sz="32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deberá dentro de los 2 días hábiles siguientes a la fecha en que sea turnada la solicitud</a:t>
            </a:r>
            <a:r>
              <a:rPr lang="es-MX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 por parte de la UT, </a:t>
            </a:r>
            <a:r>
              <a:rPr lang="es-MX" sz="32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remitir un oficio a la UT que funde y motive la clasificación</a:t>
            </a:r>
            <a:r>
              <a:rPr lang="es-MX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 de información para la aprobación del Comité de Transparencia </a:t>
            </a: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0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76038" y="1766437"/>
            <a:ext cx="8895426" cy="3639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¿Quien lleva a cabo la desclasificación de la información cuando </a:t>
            </a:r>
            <a:r>
              <a:rPr lang="es-MX" sz="48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Instituto revoca la clasificación de la información?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34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26959" y="2633709"/>
            <a:ext cx="9176420" cy="1929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8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6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Comité de Transparencia</a:t>
            </a:r>
            <a:endParaRPr lang="es-MX" sz="60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49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10617" y="2052843"/>
            <a:ext cx="8159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6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tiempo se puede reservar la información? </a:t>
            </a:r>
            <a:endParaRPr lang="es-MX" sz="60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6726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49336" y="2818206"/>
            <a:ext cx="639263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RESP:</a:t>
            </a:r>
          </a:p>
          <a:p>
            <a:r>
              <a:rPr lang="es-MX" sz="60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 tres años</a:t>
            </a:r>
            <a:endParaRPr lang="es-MX" sz="6000" b="1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82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30748" y="1896202"/>
            <a:ext cx="7108055" cy="305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¿Por cuanto tiempo se puede ampliar el periodo de reserva?</a:t>
            </a:r>
            <a:endParaRPr lang="es-MX" sz="6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6204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88144" y="2321040"/>
            <a:ext cx="9141806" cy="3158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6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6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 por un plazo de dos años adicionales, siempre y cuando justifiquen que subsisten las causas que dieron origen a su clasificación, mediante la aplicación de una prueba de daño</a:t>
            </a:r>
            <a:endParaRPr lang="es-MX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1669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90675" y="1971298"/>
            <a:ext cx="916304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Cuando se trate de información cuya publicación pueda ocasionar la </a:t>
            </a:r>
            <a:r>
              <a:rPr lang="es-MX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destrucción o inhabilitación de la infraestructura de carácter estratégico</a:t>
            </a:r>
            <a:r>
              <a:rPr lang="es-MX" sz="3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la provisión de bienes o servicios públicos</a:t>
            </a:r>
            <a:r>
              <a:rPr lang="es-MX" sz="3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y que a juicio del sujeto obligado sea necesario ampliar nuevamente el periodo de reserva de la información. </a:t>
            </a:r>
            <a:r>
              <a:rPr lang="es-MX" sz="3200" b="1" u="sng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¿Se puede ampliar el periodo de reserva de 5 años?</a:t>
            </a:r>
          </a:p>
          <a:p>
            <a:endParaRPr lang="es-MX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6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43075" y="1583625"/>
            <a:ext cx="92678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RESP:</a:t>
            </a:r>
          </a:p>
          <a:p>
            <a:pPr algn="just"/>
            <a:endParaRPr lang="es-MX" sz="36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MX" sz="36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Si, el Comité de Transparencia respectivo deberá hacer la solicitud correspondiente al Instituto, debidamente fundada y motivada, aplicando la prueba de daño y señalando el plazo de reserva, por lo menos con tres meses de anticipación al vencimiento del periodo.</a:t>
            </a:r>
            <a:endParaRPr lang="es-MX" sz="3600" b="1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81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41789" y="1774371"/>
            <a:ext cx="7421335" cy="4000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¿Con que regularidad se realiza el índice de información reservada?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41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3" y="1335258"/>
            <a:ext cx="8791575" cy="779916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dirty="0" smtClean="0">
                <a:solidFill>
                  <a:schemeClr val="bg1"/>
                </a:solidFill>
                <a:latin typeface="Calibri" panose="020F0502020204030204" pitchFamily="34" charset="0"/>
              </a:rPr>
              <a:t>RESP:</a:t>
            </a:r>
            <a:endParaRPr lang="es-MX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1828800"/>
            <a:ext cx="8791575" cy="3429000"/>
          </a:xfrm>
        </p:spPr>
        <p:txBody>
          <a:bodyPr/>
          <a:lstStyle/>
          <a:p>
            <a:pPr algn="ctr"/>
            <a:endParaRPr lang="es-MX" sz="4000" cap="none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4000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En los artículo 6 to Base A y 16, segundo párrafo de la Constitucional Federal.</a:t>
            </a:r>
          </a:p>
          <a:p>
            <a:pPr algn="ctr"/>
            <a:endParaRPr lang="es-MX" dirty="0">
              <a:latin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76209" y="623454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623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86421" y="2196155"/>
            <a:ext cx="7891747" cy="3092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8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Semestralmente, los primeros diez días hábiles de enero y de julio.</a:t>
            </a:r>
            <a:endParaRPr lang="es-MX" sz="4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60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80459" y="2419689"/>
            <a:ext cx="8396348" cy="299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</a:t>
            </a:r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Cómo </a:t>
            </a: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puede resolver el Comité de Transparencia, cuando se le somete a consideración la </a:t>
            </a:r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clasificación de información?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5809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90601" y="1734192"/>
            <a:ext cx="10629900" cy="4615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RESP:</a:t>
            </a:r>
          </a:p>
          <a:p>
            <a:pPr marL="914400" indent="-9144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MX" sz="4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MX" sz="44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onfirma la clasificación;</a:t>
            </a:r>
          </a:p>
          <a:p>
            <a:pPr marL="914400" indent="-9144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MX" sz="4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 la clasificación y otorga parcialmente el acceso a la información;</a:t>
            </a:r>
          </a:p>
          <a:p>
            <a:pPr marL="914400" indent="-9144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MX" sz="44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Revoca la clasificación y concede el acceso a la información. </a:t>
            </a:r>
            <a:endParaRPr lang="es-MX" sz="4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3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24100" y="2133600"/>
            <a:ext cx="7143750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36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prueba de daño aplica para la clasificación como reservada y como confidencial?</a:t>
            </a:r>
            <a:endParaRPr lang="es-MX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2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32590" y="2280212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¿Se puede clasificar la información antes de que se genere?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2144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55434" y="2466643"/>
            <a:ext cx="83094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¿Mencione algunos supuestos de clasificación com</a:t>
            </a:r>
            <a:r>
              <a:rPr lang="es-MX" sz="48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reservada?</a:t>
            </a:r>
            <a:endParaRPr lang="es-MX" sz="48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17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01157" y="2289089"/>
            <a:ext cx="7022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¿Mencione algunos supuestos de clasificación com</a:t>
            </a:r>
            <a:r>
              <a:rPr lang="es-MX" sz="48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confidencial?</a:t>
            </a:r>
            <a:endParaRPr lang="es-MX" sz="48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2548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75533" y="1898711"/>
            <a:ext cx="8682361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¿Se puede transmitir información reservada o confidencial entre sujetos obligados?</a:t>
            </a:r>
            <a:endParaRPr lang="es-MX" sz="4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65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06353" y="2165041"/>
            <a:ext cx="8025413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requiere el consentimiento de los titulares de los datos personales cuando se transmiten sus datos entre sujetos obligados?</a:t>
            </a:r>
            <a:endParaRPr lang="es-MX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91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35332" y="2251079"/>
            <a:ext cx="8256233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4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No, siempre y cuando la información se utilice para el ejercicio de facultades propias de los mismos. </a:t>
            </a:r>
            <a:endParaRPr lang="es-MX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366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3249" y="1753353"/>
            <a:ext cx="9905998" cy="2892125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bg1"/>
                </a:solidFill>
                <a:latin typeface="Calibri" panose="020F0502020204030204" pitchFamily="34" charset="0"/>
              </a:rPr>
              <a:t>¿EN QUE ARTÍCULOS DE LA CONSTITUCIÓN </a:t>
            </a:r>
            <a:r>
              <a:rPr lang="es-MX" sz="4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DE LA CDMX ESTÁ </a:t>
            </a:r>
            <a:r>
              <a:rPr lang="es-MX" sz="4800" dirty="0">
                <a:solidFill>
                  <a:schemeClr val="bg1"/>
                </a:solidFill>
                <a:latin typeface="Calibri" panose="020F0502020204030204" pitchFamily="34" charset="0"/>
              </a:rPr>
              <a:t>GARANTIZADO EL DERECHO DE AIP Y LA PDP?</a:t>
            </a:r>
            <a:endParaRPr lang="es-MX" sz="4800" dirty="0">
              <a:latin typeface="Calibri" panose="020F0502020204030204" pitchFamily="34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76209" y="623454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196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39839" y="1985321"/>
            <a:ext cx="8462997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¿El solicitante de información debe señalar en su solicitud su nombre real?</a:t>
            </a:r>
            <a:endParaRPr lang="es-MX" sz="4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1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38400" y="2009774"/>
            <a:ext cx="7772400" cy="299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 A través de que </a:t>
            </a:r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medio l</a:t>
            </a: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personas pueden ejercer su Derecho de Acceso a la Información Pública?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058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41989" y="2336904"/>
            <a:ext cx="9192735" cy="3883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3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De manera verbal, ya sea presencial con la Unidad de Transparencia o vía telefónica;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Mediante escrito libre o en los formatos que para el efecto apruebe el Instituto, presentado en las oficinas del sujeto obligado o por correo electrónico oficial de la Unidad de Transparencia, por fax, por correo postal o telégrafo; o 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120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6715" y="3003654"/>
            <a:ext cx="8504808" cy="3056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6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III. A través del Sistema Electrónico habilitado para tal efecto; de la Plataforma Nacional de Transparencia, por medio de su sistema de solicitudes de acceso a la información.</a:t>
            </a:r>
            <a:r>
              <a:rPr lang="es-MX" sz="3600" dirty="0" smtClean="0">
                <a:solidFill>
                  <a:schemeClr val="bg1"/>
                </a:solidFill>
                <a:effectLst/>
              </a:rPr>
              <a:t> </a:t>
            </a:r>
            <a:r>
              <a:rPr lang="es-MX" sz="2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395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15231" y="1934450"/>
            <a:ext cx="7146525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caso de incompetencia parcial, ¿En que tiempo debe de hacerlo del conocimiento el enlace a la UT  de acuerdo a los LOUT</a:t>
            </a: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188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27562" y="1387929"/>
            <a:ext cx="9279305" cy="3541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33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300" dirty="0" smtClean="0">
                <a:solidFill>
                  <a:schemeClr val="bg1"/>
                </a:solidFill>
              </a:rPr>
              <a:t>Una </a:t>
            </a:r>
            <a:r>
              <a:rPr lang="es-MX" sz="3300" dirty="0">
                <a:solidFill>
                  <a:schemeClr val="bg1"/>
                </a:solidFill>
              </a:rPr>
              <a:t>vez que el Enlace reciba la solicitud, deberá comunicar a la UT, dentro de los </a:t>
            </a:r>
            <a:r>
              <a:rPr lang="es-MX" sz="3300" b="1" dirty="0">
                <a:solidFill>
                  <a:schemeClr val="bg1"/>
                </a:solidFill>
              </a:rPr>
              <a:t>2 días hábiles</a:t>
            </a:r>
            <a:r>
              <a:rPr lang="es-MX" sz="3300" dirty="0">
                <a:solidFill>
                  <a:schemeClr val="bg1"/>
                </a:solidFill>
              </a:rPr>
              <a:t> </a:t>
            </a:r>
            <a:r>
              <a:rPr lang="es-MX" sz="3300" b="1" dirty="0">
                <a:solidFill>
                  <a:schemeClr val="bg1"/>
                </a:solidFill>
              </a:rPr>
              <a:t>siguientes </a:t>
            </a:r>
            <a:r>
              <a:rPr lang="es-MX" sz="3300" dirty="0">
                <a:solidFill>
                  <a:schemeClr val="bg1"/>
                </a:solidFill>
              </a:rPr>
              <a:t>a la fecha de inicio del trámite, si esa área no es </a:t>
            </a:r>
            <a:r>
              <a:rPr lang="es-MX" sz="3300" b="1" dirty="0">
                <a:solidFill>
                  <a:schemeClr val="bg1"/>
                </a:solidFill>
              </a:rPr>
              <a:t>COMPETENTE</a:t>
            </a:r>
            <a:r>
              <a:rPr lang="es-MX" sz="3300" dirty="0">
                <a:solidFill>
                  <a:schemeClr val="bg1"/>
                </a:solidFill>
              </a:rPr>
              <a:t> para dar contestación a la solicitud, lo cual deberá </a:t>
            </a:r>
            <a:r>
              <a:rPr lang="es-MX" sz="3300" dirty="0" smtClean="0">
                <a:solidFill>
                  <a:schemeClr val="bg1"/>
                </a:solidFill>
              </a:rPr>
              <a:t>fundar</a:t>
            </a:r>
            <a:r>
              <a:rPr lang="es-MX" sz="40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36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y</a:t>
            </a:r>
            <a:endParaRPr lang="es-MX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8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75212" y="1930854"/>
            <a:ext cx="9279305" cy="4216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33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300" dirty="0" smtClean="0">
                <a:solidFill>
                  <a:schemeClr val="bg1"/>
                </a:solidFill>
              </a:rPr>
              <a:t>motivar </a:t>
            </a:r>
            <a:r>
              <a:rPr lang="es-MX" sz="3300" dirty="0">
                <a:solidFill>
                  <a:schemeClr val="bg1"/>
                </a:solidFill>
              </a:rPr>
              <a:t>debidamente conforme a las funciones y atribuciones que tiene asignadas, la simple negación de </a:t>
            </a:r>
            <a:r>
              <a:rPr lang="es-MX" sz="3300" dirty="0" smtClean="0">
                <a:solidFill>
                  <a:schemeClr val="bg1"/>
                </a:solidFill>
              </a:rPr>
              <a:t>la competencia </a:t>
            </a:r>
            <a:r>
              <a:rPr lang="es-MX" sz="3300" dirty="0">
                <a:solidFill>
                  <a:schemeClr val="bg1"/>
                </a:solidFill>
              </a:rPr>
              <a:t>propia o por afirmación de competencia ajena, no serán suficientes para establecer la incompetencia del área.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2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71330" y="2259815"/>
            <a:ext cx="7982320" cy="1844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6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caso de incompetencia </a:t>
            </a:r>
            <a:r>
              <a:rPr lang="es-MX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parcial, ¿El sujeto obligado debe atender la solicitud, en lo que resulta competente?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446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79805" y="2321569"/>
            <a:ext cx="7864320" cy="3056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6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pasa cuando la solicitud presentada por el solicitante no fuese clara en cuanto a la información requerida o no cumpla con todos los requisitos señalados en la presente ley. 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88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2514600"/>
            <a:ext cx="8791575" cy="2743200"/>
          </a:xfrm>
        </p:spPr>
        <p:txBody>
          <a:bodyPr>
            <a:normAutofit/>
          </a:bodyPr>
          <a:lstStyle/>
          <a:p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Procede la prevención </a:t>
            </a:r>
            <a:endParaRPr lang="es-MX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6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348516"/>
            <a:ext cx="8791575" cy="755423"/>
          </a:xfrm>
        </p:spPr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RESP:</a:t>
            </a:r>
            <a:endParaRPr lang="es-MX" sz="3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1877785"/>
            <a:ext cx="9202512" cy="462098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MX" sz="4800" b="1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</a:t>
            </a:r>
            <a:r>
              <a:rPr lang="es-MX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 7 </a:t>
            </a:r>
          </a:p>
          <a:p>
            <a:pPr algn="ctr"/>
            <a:r>
              <a:rPr lang="es-MX" sz="4800" b="1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Apartado D, numerales del 1 al 4 </a:t>
            </a:r>
          </a:p>
          <a:p>
            <a:pPr algn="ctr"/>
            <a:r>
              <a:rPr lang="es-MX" sz="4800" b="1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(DAI);</a:t>
            </a:r>
          </a:p>
          <a:p>
            <a:pPr algn="ctr"/>
            <a:r>
              <a:rPr lang="es-MX" sz="4800" b="1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Apartado E, </a:t>
            </a:r>
            <a:r>
              <a:rPr lang="es-MX" sz="4800" b="1" cap="none" dirty="0">
                <a:solidFill>
                  <a:schemeClr val="bg1"/>
                </a:solidFill>
                <a:latin typeface="Calibri" panose="020F0502020204030204" pitchFamily="34" charset="0"/>
              </a:rPr>
              <a:t>numerales del 1 al 4 </a:t>
            </a:r>
            <a:endParaRPr lang="es-MX" sz="4800" b="1" cap="none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4800" b="1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(PDP)</a:t>
            </a:r>
          </a:p>
          <a:p>
            <a:r>
              <a:rPr lang="es-MX" sz="4800" b="1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s-MX" sz="4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76209" y="623454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9301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03639" y="2183946"/>
            <a:ext cx="8831035" cy="3673929"/>
          </a:xfrm>
        </p:spPr>
        <p:txBody>
          <a:bodyPr>
            <a:normAutofit/>
          </a:bodyPr>
          <a:lstStyle/>
          <a:p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</a:t>
            </a:r>
            <a:r>
              <a:rPr lang="es-MX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que tiempo debe de </a:t>
            </a: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hacer valer el enlace la prevención ante la </a:t>
            </a:r>
            <a:r>
              <a:rPr lang="es-MX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  de acuerdo a los LOUT?</a:t>
            </a:r>
          </a:p>
          <a:p>
            <a:endParaRPr lang="es-MX" sz="4000" dirty="0"/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801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8088" y="1370993"/>
            <a:ext cx="9905998" cy="1478570"/>
          </a:xfrm>
        </p:spPr>
        <p:txBody>
          <a:bodyPr/>
          <a:lstStyle/>
          <a:p>
            <a:r>
              <a:rPr lang="es-MX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Resp</a:t>
            </a: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</a:t>
            </a:r>
            <a:endParaRPr lang="es-MX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8088" y="2287361"/>
            <a:ext cx="9905998" cy="402771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MX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En caso de considerar necesario realizar una PREVENCIÓN al solicitante a efecto de que aclare o precise su solicitud, deberá solicitarla dentro de los 2 días hábiles siguientes a la fecha de inicio del trámite, a efecto de que la UT analice la viabilidad de la prevención y, en caso de ser procedente, notifique al solicitante en un plazo no mayor a 3 días hábiles </a:t>
            </a: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9973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79721" y="2170058"/>
            <a:ext cx="72086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Cuanto tie</a:t>
            </a:r>
            <a:r>
              <a:rPr lang="es-MX" sz="48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mpo tiene el solicitante para desahogar la prevención? 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542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415162" y="2862516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Diez días </a:t>
            </a:r>
          </a:p>
          <a:p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18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12885" y="1807904"/>
            <a:ext cx="79100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caso de requerimientos parciales no desahogados, se tiene por no presentada la solicitud?</a:t>
            </a:r>
          </a:p>
          <a:p>
            <a:pPr algn="just"/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5475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91557" y="1742217"/>
            <a:ext cx="755193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tendrá por presentada la solicitud por lo que respecta a los contenidos de información que no formaron parte de la prevención.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341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60124" y="1532218"/>
            <a:ext cx="870011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través de que medio se llevan a cabo las notificaciones cuando el particular presente su solicitud por medios electrónicos a través del Sistema Electrónico o de la Plataforma Nacional?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82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90945" y="2112666"/>
            <a:ext cx="8336132" cy="2265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través de dicho sistema, salvo que señale un medio distinto para efectos de las notificaciones.</a:t>
            </a:r>
            <a:endParaRPr lang="es-MX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8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03384" y="1722255"/>
            <a:ext cx="7812165" cy="4241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6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el caso de solicitudes recibidas en otros medios, en las que los solicitantes no proporcionen un domicilio o medio para recibir la información o, en su defecto, no haya sido posible practicar la notificación. ¿Cómo se lleva a cabo la notificación?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29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97710" y="2666481"/>
            <a:ext cx="6981296" cy="1509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estrados en la Unidad de Transparencia.</a:t>
            </a:r>
            <a:endParaRPr lang="es-MX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526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93713" y="1917424"/>
            <a:ext cx="10186219" cy="301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¿Cuando la información clasificada como reservada pasa a ser pública? 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76209" y="623454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266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10036" y="2445305"/>
            <a:ext cx="717315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¿En que tiempo se debe dar respuesta a una solicitud de acceso a información pública y del ejercicio de los derechos ARCO de acuerdo a los </a:t>
            </a:r>
            <a:r>
              <a:rPr lang="es-MX" sz="4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LOUT ?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42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12396" y="2155371"/>
            <a:ext cx="99196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dirty="0">
                <a:solidFill>
                  <a:schemeClr val="bg1"/>
                </a:solidFill>
              </a:rPr>
              <a:t>De ser competente el área para dar la respuesta requerida por el solicitante, el Enlace deberá remitir la respuesta a la UT a más tardar dentro de los </a:t>
            </a:r>
            <a:r>
              <a:rPr lang="es-MX" sz="4000" b="1" dirty="0">
                <a:solidFill>
                  <a:schemeClr val="bg1"/>
                </a:solidFill>
              </a:rPr>
              <a:t>cinco días</a:t>
            </a:r>
            <a:r>
              <a:rPr lang="es-MX" sz="4000" dirty="0">
                <a:solidFill>
                  <a:schemeClr val="bg1"/>
                </a:solidFill>
              </a:rPr>
              <a:t> </a:t>
            </a:r>
            <a:r>
              <a:rPr lang="es-MX" sz="4000" b="1" dirty="0">
                <a:solidFill>
                  <a:schemeClr val="bg1"/>
                </a:solidFill>
              </a:rPr>
              <a:t>hábiles siguientes</a:t>
            </a:r>
            <a:r>
              <a:rPr lang="es-MX" sz="4000" dirty="0">
                <a:solidFill>
                  <a:schemeClr val="bg1"/>
                </a:solidFill>
              </a:rPr>
              <a:t> a la fecha de inicio del trámite, 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9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60021" y="2126796"/>
            <a:ext cx="99196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dirty="0" smtClean="0">
                <a:solidFill>
                  <a:schemeClr val="bg1"/>
                </a:solidFill>
              </a:rPr>
              <a:t>en </a:t>
            </a:r>
            <a:r>
              <a:rPr lang="es-MX" sz="4000" dirty="0">
                <a:solidFill>
                  <a:schemeClr val="bg1"/>
                </a:solidFill>
              </a:rPr>
              <a:t>el caso de ser obligaciones de transparencia, dentro de los</a:t>
            </a:r>
            <a:r>
              <a:rPr lang="es-MX" sz="4000" b="1" dirty="0">
                <a:solidFill>
                  <a:schemeClr val="bg1"/>
                </a:solidFill>
              </a:rPr>
              <a:t> 3 días hábiles siguientes</a:t>
            </a:r>
            <a:r>
              <a:rPr lang="es-MX" sz="4000" dirty="0">
                <a:solidFill>
                  <a:schemeClr val="bg1"/>
                </a:solidFill>
              </a:rPr>
              <a:t> y dentro de los </a:t>
            </a:r>
            <a:r>
              <a:rPr lang="es-MX" sz="4000" b="1" dirty="0">
                <a:solidFill>
                  <a:schemeClr val="bg1"/>
                </a:solidFill>
              </a:rPr>
              <a:t>10 días hábiles</a:t>
            </a:r>
            <a:r>
              <a:rPr lang="es-MX" sz="4000" dirty="0">
                <a:solidFill>
                  <a:schemeClr val="bg1"/>
                </a:solidFill>
              </a:rPr>
              <a:t> </a:t>
            </a:r>
            <a:r>
              <a:rPr lang="es-MX" sz="4000" b="1" dirty="0">
                <a:solidFill>
                  <a:schemeClr val="bg1"/>
                </a:solidFill>
              </a:rPr>
              <a:t>siguientes</a:t>
            </a:r>
            <a:r>
              <a:rPr lang="es-MX" sz="4000" dirty="0">
                <a:solidFill>
                  <a:schemeClr val="bg1"/>
                </a:solidFill>
              </a:rPr>
              <a:t> para las solicitudes de derechos ARCO. 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2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4024" y="1979613"/>
            <a:ext cx="8791575" cy="2387600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Calibri" panose="020F0502020204030204" pitchFamily="34" charset="0"/>
              </a:rPr>
              <a:t>en que consisten los derechos </a:t>
            </a:r>
            <a:r>
              <a:rPr lang="es-MX" u="sng" dirty="0" smtClean="0">
                <a:solidFill>
                  <a:schemeClr val="bg1"/>
                </a:solidFill>
                <a:latin typeface="Calibri" panose="020F0502020204030204" pitchFamily="34" charset="0"/>
              </a:rPr>
              <a:t>arco</a:t>
            </a:r>
            <a:r>
              <a:rPr lang="es-MX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s-MX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945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3" y="2047268"/>
            <a:ext cx="9905998" cy="891875"/>
          </a:xfrm>
        </p:spPr>
        <p:txBody>
          <a:bodyPr>
            <a:normAutofit/>
          </a:bodyPr>
          <a:lstStyle/>
          <a:p>
            <a:r>
              <a:rPr lang="es-MX" sz="40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Resp</a:t>
            </a:r>
            <a:r>
              <a:rPr lang="es-MX" sz="4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</a:t>
            </a:r>
            <a:endParaRPr lang="es-MX" sz="4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7613" y="3053443"/>
            <a:ext cx="9905998" cy="4509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A los derechos que tiene cualquier persona para: </a:t>
            </a:r>
          </a:p>
          <a:p>
            <a:r>
              <a:rPr lang="es-MX" sz="4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Acceder</a:t>
            </a: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a su información personal</a:t>
            </a:r>
          </a:p>
          <a:p>
            <a:r>
              <a:rPr lang="es-MX" sz="4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Rectificar</a:t>
            </a: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su información personal </a:t>
            </a:r>
          </a:p>
          <a:p>
            <a:pPr marL="0" indent="0">
              <a:buNone/>
            </a:pPr>
            <a:endParaRPr lang="es-MX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3310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46188" y="2872468"/>
            <a:ext cx="9905998" cy="4509408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Cancelar </a:t>
            </a: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por no cumplir el tratamiento con los principios establecidos en la LPDPPSO y </a:t>
            </a:r>
          </a:p>
          <a:p>
            <a:r>
              <a:rPr lang="es-MX" sz="4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Oponerse </a:t>
            </a: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cuando sus datos personales, fueron obtenidos sin su consentimiento.</a:t>
            </a:r>
            <a:endParaRPr lang="es-MX" sz="40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s-MX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4730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87211" y="1160878"/>
            <a:ext cx="9969726" cy="51135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40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s-MX" sz="5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¿Cuáles son los principios rectores del tratamiento de datos personales? </a:t>
            </a:r>
            <a:endParaRPr lang="es-MX" sz="5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4876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89088" y="2295525"/>
            <a:ext cx="9278937" cy="4388304"/>
          </a:xfrm>
        </p:spPr>
        <p:txBody>
          <a:bodyPr>
            <a:normAutofit/>
          </a:bodyPr>
          <a:lstStyle/>
          <a:p>
            <a:pPr algn="ctr"/>
            <a:r>
              <a:rPr lang="es-MX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Resp</a:t>
            </a: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calidad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confidencialidad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consentimiento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finalidad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información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</a:t>
            </a:r>
            <a:endParaRPr lang="es-MX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091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839" y="1895475"/>
            <a:ext cx="9574212" cy="4788354"/>
          </a:xfrm>
        </p:spPr>
        <p:txBody>
          <a:bodyPr>
            <a:norm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lealtad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licitud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proporcionalidad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transparencia y 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temporalidad.</a:t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(RESPONSABILIDAD</a:t>
            </a:r>
            <a:r>
              <a:rPr lang="es-MX" b="1" cap="none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)</a:t>
            </a:r>
            <a:r>
              <a:rPr lang="es-MX" b="1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s-MX" b="1" cap="none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(principio contemplado en la LGPDPPSO y en la Constitución de la CDMX) </a:t>
            </a:r>
            <a:r>
              <a:rPr lang="es-MX" b="1" cap="none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</a:t>
            </a:r>
            <a:endParaRPr lang="es-MX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518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6713" y="1866900"/>
            <a:ext cx="9393237" cy="4248150"/>
          </a:xfrm>
        </p:spPr>
        <p:txBody>
          <a:bodyPr>
            <a:normAutofit/>
          </a:bodyPr>
          <a:lstStyle/>
          <a:p>
            <a:pPr algn="ctr"/>
            <a:r>
              <a:rPr lang="es-MX" sz="4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¿Cuántas medidas de seguridad contempla la </a:t>
            </a:r>
            <a:r>
              <a:rPr lang="es-MX" sz="48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lpdppso</a:t>
            </a:r>
            <a:r>
              <a:rPr lang="es-MX" sz="4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en la protección de los Datos personales? </a:t>
            </a:r>
            <a:endParaRPr lang="es-MX" sz="4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956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62768" y="1658711"/>
            <a:ext cx="8972549" cy="4592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RESP:</a:t>
            </a:r>
          </a:p>
          <a:p>
            <a:pPr marL="857250" indent="-85725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es-MX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extingan las causas que dieron origen a     su clasificación;</a:t>
            </a:r>
          </a:p>
          <a:p>
            <a:pPr marL="857250" indent="-85725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es-MX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Expire el plazo de clasificación; o</a:t>
            </a:r>
          </a:p>
          <a:p>
            <a:pPr marL="857250" indent="-85725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es-MX" sz="3200" b="1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Exista resolución de la autoridad competente que determine que existe una causa de interés público que prevalece sobre la reserva de la información.</a:t>
            </a:r>
            <a:endParaRPr lang="es-MX" sz="3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76209" y="623454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9677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2913" y="2009775"/>
            <a:ext cx="9555162" cy="515166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sz="66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sz="66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Resp</a:t>
            </a: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:</a:t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medidas de seguridad:</a:t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administrativas</a:t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físicas y </a:t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técnicas </a:t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s-MX" sz="6600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sz="66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br>
              <a:rPr lang="es-MX" sz="6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MX" sz="6600" b="1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s-MX" sz="66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es-MX" sz="6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7072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14476" y="2242968"/>
            <a:ext cx="93725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vez cubierto el pago por la reproducción de información. </a:t>
            </a:r>
          </a:p>
          <a:p>
            <a:pPr algn="just"/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tiempo tiene el sujeto obligado para entregar la información al solicitante?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2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79651" y="278265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Cinco días</a:t>
            </a:r>
            <a:endParaRPr lang="es-MX" sz="48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5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61459" y="2020489"/>
            <a:ext cx="7732451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tiempo tendrá Unidad de Transparencia disponible la información solicitada, una vez hecho el pago por la reproducción?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70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2790107"/>
            <a:ext cx="6096000" cy="8476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Mínimo de sesenta días</a:t>
            </a:r>
            <a:endParaRPr lang="es-MX" sz="4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2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03502" y="2141712"/>
            <a:ext cx="700448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tiempo tiene el solicitante para realizar el pago por la reproducción de la información?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58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70773" y="278090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Treinta días.</a:t>
            </a:r>
            <a:endParaRPr lang="es-MX" sz="48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08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4722" y="2035180"/>
            <a:ext cx="76052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Tratándose de reproducción de la información en copia simple. ¿Es posible entregar gratis estas copias?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37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54532" y="28696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Si, máximo sesenta hojas.</a:t>
            </a:r>
            <a:endParaRPr lang="es-MX" sz="44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67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66151" y="1842275"/>
            <a:ext cx="8078680" cy="3685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¿A través de </a:t>
            </a:r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solicitud de información se puede reproducir la información en copia certificada, de copia simple?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3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44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96094" y="440871"/>
            <a:ext cx="9356270" cy="5421086"/>
          </a:xfrm>
        </p:spPr>
        <p:txBody>
          <a:bodyPr>
            <a:normAutofit/>
          </a:bodyPr>
          <a:lstStyle/>
          <a:p>
            <a:endParaRPr lang="es-MX" sz="4000" dirty="0" smtClean="0">
              <a:solidFill>
                <a:schemeClr val="bg1"/>
              </a:solidFill>
            </a:endParaRPr>
          </a:p>
          <a:p>
            <a:endParaRPr lang="es-MX" sz="4000" dirty="0">
              <a:solidFill>
                <a:schemeClr val="bg1"/>
              </a:solidFill>
            </a:endParaRPr>
          </a:p>
          <a:p>
            <a:pPr algn="ctr"/>
            <a:r>
              <a:rPr lang="es-MX" sz="4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 </a:t>
            </a:r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QUIEN DEBERÁ DE REMITIR LA SOLICITUD DE CLASIFICACIÓN DE INFORMACIÓN AL COMITÉ DE TRANSPARENCA</a:t>
            </a:r>
            <a:r>
              <a:rPr lang="es-MX" sz="4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s-MX" sz="4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4247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57886" y="1870231"/>
            <a:ext cx="8040210" cy="299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¿Que medio de impugnación procede en contra de la respuesta a una solicitud y cual es el término para promoverlo?</a:t>
            </a:r>
            <a:endParaRPr lang="es-MX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6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39517" y="2050522"/>
            <a:ext cx="8202968" cy="299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 que </a:t>
            </a:r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hora tienen los particulares para que las solicitudes de información se tengan por recibidas el mismo día?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96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65756" y="2716347"/>
            <a:ext cx="6096000" cy="21784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 las quince horas.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Lineamiento 5 de LGSIP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2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8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83908" y="2049861"/>
            <a:ext cx="7830104" cy="2265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puede dar respuesta a diversas solicitudes, mediante un oficio de </a:t>
            </a:r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respuesta?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75029" y="2112004"/>
            <a:ext cx="7794594" cy="2763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No, con excepción de que se refieran al mismo requerimiento de información.</a:t>
            </a:r>
            <a:r>
              <a:rPr lang="es-MX" sz="2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Lineamiento 7 de LGSIP</a:t>
            </a:r>
            <a:endParaRPr lang="es-MX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41874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18426" y="1702968"/>
            <a:ext cx="9907480" cy="4439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caso de presentarse una solicitud de información, que tenga que registrarse vía manual. ¿Que tiempo tiene la unidad de transparenci</a:t>
            </a:r>
            <a:r>
              <a:rPr lang="es-MX" sz="4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para registrarla en el sistema electrónico? y ¿Que tiempo tiene para notificar el acuse de recibo?</a:t>
            </a: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33501" y="2010920"/>
            <a:ext cx="9725024" cy="4307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2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 registrarla el mismo día en que se presente, excepto cuando ésta se hubiese presentado después de las quince horas o en día inhábil, en cuyo caso, el registro y la captura podrá realizarse a más tardar al día hábil siguiente y deberá notificar el acuse en el medio señalado para recibir notificaciones, dentro de los tres días hábiles siguientes a aquel en que se tenga por presentada la solicitud.</a:t>
            </a:r>
            <a:r>
              <a:rPr lang="es-MX" sz="2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LGSIP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72684" y="1908480"/>
            <a:ext cx="8291743" cy="299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¿Procede la ampliación de plazo, para dar respuesta a una solicitud cuando se trata de obligaciones de transparencia? </a:t>
            </a:r>
            <a:endParaRPr lang="es-MX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10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80552" y="2809328"/>
            <a:ext cx="59203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No. </a:t>
            </a:r>
          </a:p>
          <a:p>
            <a:r>
              <a:rPr lang="es-MX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Lineamiento </a:t>
            </a:r>
            <a:r>
              <a:rPr lang="es-MX" sz="2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10, fracción VI LGSIP</a:t>
            </a:r>
            <a:endParaRPr lang="es-MX" sz="24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99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78485" y="2449562"/>
            <a:ext cx="6567115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¿Cuando se realiza una versión pública?</a:t>
            </a:r>
            <a:endParaRPr lang="es-MX" sz="4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2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1304318"/>
            <a:ext cx="9905998" cy="1478570"/>
          </a:xfrm>
        </p:spPr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RESP: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2782888"/>
            <a:ext cx="9905999" cy="35417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Los titulares de las áreas de los Sujetos Obligados deberá de remitir la solicitud, así como un escrito en el que se funde y motive la clasificación al Comité de Transparencia. </a:t>
            </a:r>
            <a:endParaRPr lang="es-MX" sz="4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66755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7775" y="2192552"/>
            <a:ext cx="9744075" cy="364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6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nombre de los servidores públicos en los documentos, y sus firmas autógrafas, cuando son utilizados en el ejercicio de las facultades conferidas para el desempeño del servicio público, ¿Es un dato personal, que se puede testar al dar respuesta a una solicitud de información pública?</a:t>
            </a:r>
            <a:endParaRPr lang="es-MX" sz="3600" dirty="0">
              <a:solidFill>
                <a:schemeClr val="bg1"/>
              </a:solidFill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06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35330" y="2403070"/>
            <a:ext cx="8389399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¿Como se debe dar acceso a la Consulta Directa? Requisitos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1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04900" y="2236889"/>
            <a:ext cx="10172699" cy="4447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36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Calendario y luga</a:t>
            </a:r>
            <a:r>
              <a:rPr lang="es-MX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</a:t>
            </a:r>
            <a:r>
              <a:rPr lang="es-MX" sz="36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que se llevará la consulta directa.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36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Hacer del conocimiento del solicitante, previo al acceso a la información, las reglas a que se sujetará la consulta para garantizar la integridad de los documentos.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36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s-MX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 </a:t>
            </a:r>
            <a:r>
              <a:rPr lang="es-MX" sz="2400" dirty="0" err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LCyD</a:t>
            </a:r>
            <a:endParaRPr lang="es-MX" sz="24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41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4835" y="-2054632"/>
            <a:ext cx="6096000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¿Se puede ampliar el calendario de una consulta directa?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786200" y="2031592"/>
            <a:ext cx="7143565" cy="3455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6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¿Se puede ampliar el calendari</a:t>
            </a:r>
            <a:r>
              <a:rPr lang="es-MX" sz="6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de una consulta directa?</a:t>
            </a:r>
            <a:endParaRPr lang="es-MX" sz="6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Cuadro de texto 2"/>
          <p:cNvSpPr txBox="1">
            <a:spLocks noChangeArrowheads="1"/>
          </p:cNvSpPr>
          <p:nvPr/>
        </p:nvSpPr>
        <p:spPr bwMode="auto">
          <a:xfrm>
            <a:off x="7247659" y="6053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22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06353" y="1827919"/>
            <a:ext cx="8291743" cy="3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en una consulta directa, el particular requiere la reproducción de la información.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</a:t>
            </a: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otorga la información?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0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se otorga?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8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27220" y="1722311"/>
            <a:ext cx="10555179" cy="493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Concluida la consulta directa, salvo impedimento justificado, los sujetos obligados deberán otorgar acceso a ésta, previo el pago correspondiente, sin necesidad de que se presente una nueva solicitud de información.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Lineamiento 73 </a:t>
            </a:r>
            <a:r>
              <a:rPr lang="es-MX" sz="2400" dirty="0" err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LCyD</a:t>
            </a:r>
            <a:endParaRPr lang="es-MX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893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44100" y="2150232"/>
            <a:ext cx="7395099" cy="3714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¿Sufre alguna modificación la vigencia documental de los documentos o expedientes que hayan sido objeto de solicitud de acceso a la información?</a:t>
            </a:r>
            <a:endParaRPr lang="es-MX" sz="4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384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57275" y="2260186"/>
            <a:ext cx="7963270" cy="2463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4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Si, se deberán conservar por dos años más, a la conclusión de su vigencia documental. </a:t>
            </a:r>
            <a:r>
              <a:rPr lang="es-MX" sz="2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LCA</a:t>
            </a:r>
            <a:endParaRPr lang="es-MX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503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362" y="1655722"/>
            <a:ext cx="9650027" cy="4113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44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¿El plazo de conservación de los documentos o expedientes que contengan información que haya sido clasificada como reservada, sufre alguna modificación?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97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11044" y="2047002"/>
            <a:ext cx="8309499" cy="285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800" dirty="0" smtClea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Si. En caso de clasificarse información como reservada, se deberá ampliar un periodo igual a lo señalado en el Catálogo de disposición documental o al plazo de reserva señalado en el índice de expedientes clasificados como reservados, aplicando el que resulte mayor.</a:t>
            </a:r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40512"/>
            <a:ext cx="4407449" cy="1056646"/>
          </a:xfrm>
          <a:prstGeom prst="rect">
            <a:avLst/>
          </a:prstGeom>
        </p:spPr>
      </p:pic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7768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494064"/>
            <a:ext cx="9905999" cy="4297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¿EN QUE PLAZO, DE ACUERDO A LOS (LOUT ) DEBE DE REMITÍR EL ENLACE LA SOLICITUD DE CLASIFICACIÓN DE INFORMACIÓN AL COMITÉ DE TRANSPARENCIA?   </a:t>
            </a:r>
            <a:endParaRPr lang="es-MX" sz="4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95259" y="452992"/>
            <a:ext cx="4735636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</a:t>
            </a:r>
            <a:r>
              <a:rPr lang="es-MX" sz="1400" dirty="0">
                <a:solidFill>
                  <a:srgbClr val="808080"/>
                </a:solidFill>
                <a:latin typeface="Metropolis" panose="00000500000000000000" pitchFamily="50" charset="0"/>
                <a:ea typeface="Calibri" panose="020F0502020204030204" pitchFamily="34" charset="0"/>
              </a:rPr>
              <a:t>DE LA UNIDAD DE TRANSPARENCIA</a:t>
            </a:r>
            <a:endParaRPr lang="es-MX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 smtClean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06787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0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23" y="278612"/>
            <a:ext cx="4407449" cy="1056646"/>
          </a:xfrm>
          <a:prstGeom prst="rect">
            <a:avLst/>
          </a:prstGeom>
        </p:spPr>
      </p:pic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7076209" y="623454"/>
            <a:ext cx="4735636" cy="55399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b="1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SECRETARÍA DE SEGURIDAD CIUDADANA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DIRECCIÓN EJECUTIVA DE TRANSPARENCIA 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s-MX" sz="1400" dirty="0">
                <a:solidFill>
                  <a:srgbClr val="808080"/>
                </a:solidFill>
                <a:effectLst/>
                <a:latin typeface="Metropolis" panose="00000500000000000000" pitchFamily="50" charset="0"/>
                <a:ea typeface="Calibri" panose="020F0502020204030204" pitchFamily="34" charset="0"/>
              </a:rPr>
              <a:t>UNIDAD DE TRANSPARENCIA</a:t>
            </a:r>
            <a:endParaRPr lang="es-MX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3807" y="623454"/>
            <a:ext cx="9144000" cy="2387600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SU ATENCIÓN GRACIAS </a:t>
            </a:r>
            <a:endParaRPr lang="es-MX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9001126" cy="2227262"/>
          </a:xfrm>
        </p:spPr>
        <p:txBody>
          <a:bodyPr>
            <a:normAutofit/>
          </a:bodyPr>
          <a:lstStyle/>
          <a:p>
            <a:pPr algn="ctr"/>
            <a:r>
              <a:rPr lang="es-MX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Subdirección de Transparencia </a:t>
            </a:r>
          </a:p>
          <a:p>
            <a:pPr algn="ctr"/>
            <a:r>
              <a:rPr lang="es-MX" sz="36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Lic. Ismael Mac Donald Argonza ext. 7112</a:t>
            </a:r>
          </a:p>
        </p:txBody>
      </p:sp>
    </p:spTree>
    <p:extLst>
      <p:ext uri="{BB962C8B-B14F-4D97-AF65-F5344CB8AC3E}">
        <p14:creationId xmlns:p14="http://schemas.microsoft.com/office/powerpoint/2010/main" val="823584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1888</TotalTime>
  <Words>3132</Words>
  <Application>Microsoft Office PowerPoint</Application>
  <PresentationFormat>Panorámica</PresentationFormat>
  <Paragraphs>412</Paragraphs>
  <Slides>90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90</vt:i4>
      </vt:variant>
    </vt:vector>
  </HeadingPairs>
  <TitlesOfParts>
    <vt:vector size="97" baseType="lpstr">
      <vt:lpstr>Arial</vt:lpstr>
      <vt:lpstr>Calibri</vt:lpstr>
      <vt:lpstr>Metropolis</vt:lpstr>
      <vt:lpstr>Times New Roman</vt:lpstr>
      <vt:lpstr>Trebuchet MS</vt:lpstr>
      <vt:lpstr>Tw Cen MT</vt:lpstr>
      <vt:lpstr>Circuito</vt:lpstr>
      <vt:lpstr> ¿EN QUE ARTÍCULOS DE LA CONSTITUCIÓN FEDERAL ESTÁ GARANTIZADO EL DERECHO DE AIP Y LA PDP?</vt:lpstr>
      <vt:lpstr> RESP:</vt:lpstr>
      <vt:lpstr>¿EN QUE ARTÍCULOS DE LA CONSTITUCIÓN DE LA CDMX ESTÁ GARANTIZADO EL DERECHO DE AIP Y LA PDP?</vt:lpstr>
      <vt:lpstr>RESP:</vt:lpstr>
      <vt:lpstr>Presentación de PowerPoint</vt:lpstr>
      <vt:lpstr>Presentación de PowerPoint</vt:lpstr>
      <vt:lpstr>Presentación de PowerPoint</vt:lpstr>
      <vt:lpstr>RESP:</vt:lpstr>
      <vt:lpstr>Presentación de PowerPoint</vt:lpstr>
      <vt:lpstr>RESP: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Resp: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en que consisten los derechos arco </vt:lpstr>
      <vt:lpstr>Resp:</vt:lpstr>
      <vt:lpstr>Presentación de PowerPoint</vt:lpstr>
      <vt:lpstr>Presentación de PowerPoint</vt:lpstr>
      <vt:lpstr>Resp:  calidad confidencialidad consentimiento finalidad información      </vt:lpstr>
      <vt:lpstr> lealtad licitud proporcionalidad transparencia y  temporalidad. (RESPONSABILIDAD) (principio contemplado en la LGPDPPSO y en la Constitución de la CDMX)        </vt:lpstr>
      <vt:lpstr>¿Cuántas medidas de seguridad contempla la lpdppso en la protección de los Datos personales? </vt:lpstr>
      <vt:lpstr>     Resp: medidas de seguridad: administrativas físicas y  técnicas  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POR SU ATENCIÓN GRACIAS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ECHEVERRIA</dc:creator>
  <cp:lastModifiedBy>DE de Transparencia - Transparencia</cp:lastModifiedBy>
  <cp:revision>46</cp:revision>
  <dcterms:created xsi:type="dcterms:W3CDTF">2018-12-11T11:33:03Z</dcterms:created>
  <dcterms:modified xsi:type="dcterms:W3CDTF">2019-03-19T17:44:40Z</dcterms:modified>
</cp:coreProperties>
</file>