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8" r:id="rId2"/>
    <p:sldId id="260" r:id="rId3"/>
    <p:sldId id="262" r:id="rId4"/>
    <p:sldId id="263" r:id="rId5"/>
    <p:sldId id="290" r:id="rId6"/>
    <p:sldId id="291" r:id="rId7"/>
    <p:sldId id="292" r:id="rId8"/>
    <p:sldId id="293" r:id="rId9"/>
    <p:sldId id="295" r:id="rId10"/>
    <p:sldId id="264" r:id="rId11"/>
    <p:sldId id="294" r:id="rId12"/>
    <p:sldId id="296" r:id="rId13"/>
    <p:sldId id="297" r:id="rId14"/>
    <p:sldId id="266" r:id="rId15"/>
    <p:sldId id="267" r:id="rId16"/>
    <p:sldId id="268"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4" d="100"/>
          <a:sy n="94" d="100"/>
        </p:scale>
        <p:origin x="2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61882-E4FF-459F-BB34-749CAA82353E}"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s-ES"/>
        </a:p>
      </dgm:t>
    </dgm:pt>
    <dgm:pt modelId="{9BE9E96B-EE05-4715-B2E6-95CC46B76872}">
      <dgm:prSet phldrT="[Texto]" custT="1"/>
      <dgm:spPr>
        <a:xfrm>
          <a:off x="862041" y="157536"/>
          <a:ext cx="3762317" cy="1337735"/>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500" dirty="0">
              <a:solidFill>
                <a:sysClr val="window" lastClr="FFFFFF"/>
              </a:solidFill>
              <a:latin typeface="Gotham" panose="02000504050000020004" pitchFamily="2" charset="0"/>
              <a:ea typeface="+mn-ea"/>
              <a:cs typeface="+mn-cs"/>
            </a:rPr>
            <a:t>MTRA. NAYELI HERNÁNDEZ GÓMEZ</a:t>
          </a:r>
        </a:p>
        <a:p>
          <a:r>
            <a:rPr lang="es-ES" sz="1500" dirty="0">
              <a:solidFill>
                <a:sysClr val="window" lastClr="FFFFFF"/>
              </a:solidFill>
              <a:latin typeface="Gotham" panose="02000504050000020004" pitchFamily="2" charset="0"/>
              <a:ea typeface="+mn-ea"/>
              <a:cs typeface="+mn-cs"/>
            </a:rPr>
            <a:t>DIRECTORA EJECUTIVA DE TRANSPARENCIA </a:t>
          </a:r>
        </a:p>
        <a:p>
          <a:r>
            <a:rPr lang="es-ES" sz="1500" dirty="0">
              <a:solidFill>
                <a:sysClr val="window" lastClr="FFFFFF"/>
              </a:solidFill>
              <a:latin typeface="Gotham" panose="02000504050000020004" pitchFamily="2" charset="0"/>
              <a:ea typeface="+mn-ea"/>
              <a:cs typeface="+mn-cs"/>
            </a:rPr>
            <a:t>Y</a:t>
          </a:r>
        </a:p>
        <a:p>
          <a:r>
            <a:rPr lang="es-ES" sz="1500" dirty="0">
              <a:solidFill>
                <a:sysClr val="window" lastClr="FFFFFF"/>
              </a:solidFill>
              <a:latin typeface="Gotham" panose="02000504050000020004" pitchFamily="2" charset="0"/>
              <a:ea typeface="+mn-ea"/>
              <a:cs typeface="+mn-cs"/>
            </a:rPr>
            <a:t>RESPONSABLE DE LA UNIDAD DE TRANSPARENCIA  </a:t>
          </a:r>
          <a:endParaRPr lang="es-ES" sz="1500" dirty="0" smtClean="0">
            <a:solidFill>
              <a:sysClr val="window" lastClr="FFFFFF"/>
            </a:solidFill>
            <a:latin typeface="Gotham" panose="02000504050000020004" pitchFamily="2" charset="0"/>
            <a:ea typeface="+mn-ea"/>
            <a:cs typeface="+mn-cs"/>
          </a:endParaRPr>
        </a:p>
        <a:p>
          <a:r>
            <a:rPr lang="es-ES" sz="1500" dirty="0" smtClean="0">
              <a:solidFill>
                <a:sysClr val="window" lastClr="FFFFFF"/>
              </a:solidFill>
              <a:latin typeface="Gotham" panose="02000504050000020004" pitchFamily="2" charset="0"/>
              <a:ea typeface="+mn-ea"/>
              <a:cs typeface="+mn-cs"/>
            </a:rPr>
            <a:t>EXT. 7801 </a:t>
          </a:r>
          <a:endParaRPr lang="es-ES" sz="1500" dirty="0">
            <a:solidFill>
              <a:sysClr val="window" lastClr="FFFFFF"/>
            </a:solidFill>
            <a:latin typeface="Gotham" panose="02000504050000020004" pitchFamily="2" charset="0"/>
            <a:ea typeface="+mn-ea"/>
            <a:cs typeface="+mn-cs"/>
          </a:endParaRPr>
        </a:p>
      </dgm:t>
    </dgm:pt>
    <dgm:pt modelId="{8FE6360D-A041-459A-8671-92976B779049}" type="parTrans" cxnId="{F131D420-94CE-4F0A-A8AD-8117E4473B63}">
      <dgm:prSet/>
      <dgm:spPr/>
      <dgm:t>
        <a:bodyPr/>
        <a:lstStyle/>
        <a:p>
          <a:endParaRPr lang="es-ES"/>
        </a:p>
      </dgm:t>
    </dgm:pt>
    <dgm:pt modelId="{AA6F3F09-4A18-4E1E-AF3E-E4E1F2E150E6}" type="sibTrans" cxnId="{F131D420-94CE-4F0A-A8AD-8117E4473B63}">
      <dgm:prSet/>
      <dgm:spPr/>
      <dgm:t>
        <a:bodyPr/>
        <a:lstStyle/>
        <a:p>
          <a:endParaRPr lang="es-ES"/>
        </a:p>
      </dgm:t>
    </dgm:pt>
    <dgm:pt modelId="{80578A7F-297B-4800-8AF4-70A858DC66ED}">
      <dgm:prSet phldrT="[Texto]" custT="1"/>
      <dgm:spPr>
        <a:xfrm>
          <a:off x="4689" y="1899619"/>
          <a:ext cx="2328906" cy="1113332"/>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500" dirty="0">
              <a:solidFill>
                <a:sysClr val="window" lastClr="FFFFFF"/>
              </a:solidFill>
              <a:latin typeface="Gotham" panose="02000504050000020004" pitchFamily="2" charset="0"/>
              <a:ea typeface="+mn-ea"/>
              <a:cs typeface="+mn-cs"/>
            </a:rPr>
            <a:t>LIC. ISMAEL MAC DONALD ARGONZA</a:t>
          </a:r>
        </a:p>
        <a:p>
          <a:r>
            <a:rPr lang="es-ES" sz="1500" dirty="0">
              <a:solidFill>
                <a:sysClr val="window" lastClr="FFFFFF"/>
              </a:solidFill>
              <a:latin typeface="Gotham" panose="02000504050000020004" pitchFamily="2" charset="0"/>
              <a:ea typeface="+mn-ea"/>
              <a:cs typeface="+mn-cs"/>
            </a:rPr>
            <a:t>SUBDIRECTOR DE </a:t>
          </a:r>
          <a:r>
            <a:rPr lang="es-ES" sz="1500" dirty="0" smtClean="0">
              <a:solidFill>
                <a:sysClr val="window" lastClr="FFFFFF"/>
              </a:solidFill>
              <a:latin typeface="Gotham" panose="02000504050000020004" pitchFamily="2" charset="0"/>
              <a:ea typeface="+mn-ea"/>
              <a:cs typeface="+mn-cs"/>
            </a:rPr>
            <a:t>TRANSPARENCIA</a:t>
          </a:r>
        </a:p>
        <a:p>
          <a:r>
            <a:rPr lang="es-ES" sz="1500" dirty="0" smtClean="0">
              <a:solidFill>
                <a:sysClr val="window" lastClr="FFFFFF"/>
              </a:solidFill>
              <a:latin typeface="Gotham" panose="02000504050000020004" pitchFamily="2" charset="0"/>
              <a:ea typeface="+mn-ea"/>
              <a:cs typeface="+mn-cs"/>
            </a:rPr>
            <a:t>EXT. 7112</a:t>
          </a:r>
          <a:endParaRPr lang="es-ES" sz="1500" dirty="0">
            <a:solidFill>
              <a:sysClr val="window" lastClr="FFFFFF"/>
            </a:solidFill>
            <a:latin typeface="Gotham" panose="02000504050000020004" pitchFamily="2" charset="0"/>
            <a:ea typeface="+mn-ea"/>
            <a:cs typeface="+mn-cs"/>
          </a:endParaRPr>
        </a:p>
      </dgm:t>
    </dgm:pt>
    <dgm:pt modelId="{84D3B8AC-80AD-4479-8DF3-FFB55C459299}" type="parTrans" cxnId="{782913A8-35FD-4ECB-A538-F2FA38BA7357}">
      <dgm:prSet/>
      <dgm:spPr>
        <a:xfrm>
          <a:off x="1169142" y="1495271"/>
          <a:ext cx="1574057" cy="404347"/>
        </a:xfrm>
        <a:custGeom>
          <a:avLst/>
          <a:gdLst/>
          <a:ahLst/>
          <a:cxnLst/>
          <a:rect l="0" t="0" r="0" b="0"/>
          <a:pathLst>
            <a:path>
              <a:moveTo>
                <a:pt x="1574057" y="0"/>
              </a:moveTo>
              <a:lnTo>
                <a:pt x="1574057" y="202173"/>
              </a:lnTo>
              <a:lnTo>
                <a:pt x="0" y="202173"/>
              </a:lnTo>
              <a:lnTo>
                <a:pt x="0" y="404347"/>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gm:spPr>
      <dgm:t>
        <a:bodyPr/>
        <a:lstStyle/>
        <a:p>
          <a:endParaRPr lang="es-ES"/>
        </a:p>
      </dgm:t>
    </dgm:pt>
    <dgm:pt modelId="{19BDB967-9FDE-4BB0-A5F6-EF3F8AD47E73}" type="sibTrans" cxnId="{782913A8-35FD-4ECB-A538-F2FA38BA7357}">
      <dgm:prSet/>
      <dgm:spPr/>
      <dgm:t>
        <a:bodyPr/>
        <a:lstStyle/>
        <a:p>
          <a:endParaRPr lang="es-ES"/>
        </a:p>
      </dgm:t>
    </dgm:pt>
    <dgm:pt modelId="{F5B4936D-26DA-4956-BD22-98836A60D7B4}">
      <dgm:prSet phldrT="[Texto]" custT="1"/>
      <dgm:spPr>
        <a:xfrm>
          <a:off x="2737943" y="1899619"/>
          <a:ext cx="2743766" cy="1143244"/>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s-ES" sz="1500" dirty="0">
              <a:solidFill>
                <a:sysClr val="window" lastClr="FFFFFF"/>
              </a:solidFill>
              <a:latin typeface="Gotham" panose="02000504050000020004" pitchFamily="2" charset="0"/>
              <a:ea typeface="+mn-ea"/>
              <a:cs typeface="+mn-cs"/>
            </a:rPr>
            <a:t>LIC. IVETTE REYES LEÓN</a:t>
          </a:r>
        </a:p>
        <a:p>
          <a:r>
            <a:rPr lang="es-ES" sz="1500" dirty="0">
              <a:solidFill>
                <a:sysClr val="window" lastClr="FFFFFF"/>
              </a:solidFill>
              <a:latin typeface="Gotham" panose="02000504050000020004" pitchFamily="2" charset="0"/>
              <a:ea typeface="+mn-ea"/>
              <a:cs typeface="+mn-cs"/>
            </a:rPr>
            <a:t>SUBDIRECTORA DE ATENCIÓN DE SOLICITUDES DE </a:t>
          </a:r>
          <a:r>
            <a:rPr lang="es-ES" sz="1500" dirty="0" smtClean="0">
              <a:solidFill>
                <a:sysClr val="window" lastClr="FFFFFF"/>
              </a:solidFill>
              <a:latin typeface="Gotham" panose="02000504050000020004" pitchFamily="2" charset="0"/>
              <a:ea typeface="+mn-ea"/>
              <a:cs typeface="+mn-cs"/>
            </a:rPr>
            <a:t>INFORMACIÓN</a:t>
          </a:r>
        </a:p>
        <a:p>
          <a:r>
            <a:rPr lang="es-ES" sz="1500" dirty="0" smtClean="0">
              <a:solidFill>
                <a:sysClr val="window" lastClr="FFFFFF"/>
              </a:solidFill>
              <a:latin typeface="Gotham" panose="02000504050000020004" pitchFamily="2" charset="0"/>
              <a:ea typeface="+mn-ea"/>
              <a:cs typeface="+mn-cs"/>
            </a:rPr>
            <a:t>EXT. 7773</a:t>
          </a:r>
          <a:endParaRPr lang="es-ES" sz="1500" dirty="0">
            <a:solidFill>
              <a:sysClr val="window" lastClr="FFFFFF"/>
            </a:solidFill>
            <a:latin typeface="Gotham" panose="02000504050000020004" pitchFamily="2" charset="0"/>
            <a:ea typeface="+mn-ea"/>
            <a:cs typeface="+mn-cs"/>
          </a:endParaRPr>
        </a:p>
      </dgm:t>
    </dgm:pt>
    <dgm:pt modelId="{AC34869B-EF4D-44AE-AC4B-3E0376C67EC4}" type="parTrans" cxnId="{8B250A4E-53ED-4961-9A6D-D504366FA097}">
      <dgm:prSet/>
      <dgm:spPr>
        <a:xfrm>
          <a:off x="2743200" y="1495271"/>
          <a:ext cx="1366626" cy="404347"/>
        </a:xfrm>
        <a:custGeom>
          <a:avLst/>
          <a:gdLst/>
          <a:ahLst/>
          <a:cxnLst/>
          <a:rect l="0" t="0" r="0" b="0"/>
          <a:pathLst>
            <a:path>
              <a:moveTo>
                <a:pt x="0" y="0"/>
              </a:moveTo>
              <a:lnTo>
                <a:pt x="0" y="202173"/>
              </a:lnTo>
              <a:lnTo>
                <a:pt x="1366626" y="202173"/>
              </a:lnTo>
              <a:lnTo>
                <a:pt x="1366626" y="404347"/>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gm:spPr>
      <dgm:t>
        <a:bodyPr/>
        <a:lstStyle/>
        <a:p>
          <a:endParaRPr lang="es-ES"/>
        </a:p>
      </dgm:t>
    </dgm:pt>
    <dgm:pt modelId="{21352043-9127-4B83-9C36-B5B296494276}" type="sibTrans" cxnId="{8B250A4E-53ED-4961-9A6D-D504366FA097}">
      <dgm:prSet/>
      <dgm:spPr/>
      <dgm:t>
        <a:bodyPr/>
        <a:lstStyle/>
        <a:p>
          <a:endParaRPr lang="es-ES"/>
        </a:p>
      </dgm:t>
    </dgm:pt>
    <dgm:pt modelId="{8562061B-0A01-4F1B-AA9E-58EB05673481}" type="pres">
      <dgm:prSet presAssocID="{4D161882-E4FF-459F-BB34-749CAA82353E}" presName="hierChild1" presStyleCnt="0">
        <dgm:presLayoutVars>
          <dgm:orgChart val="1"/>
          <dgm:chPref val="1"/>
          <dgm:dir/>
          <dgm:animOne val="branch"/>
          <dgm:animLvl val="lvl"/>
          <dgm:resizeHandles/>
        </dgm:presLayoutVars>
      </dgm:prSet>
      <dgm:spPr/>
      <dgm:t>
        <a:bodyPr/>
        <a:lstStyle/>
        <a:p>
          <a:endParaRPr lang="es-ES"/>
        </a:p>
      </dgm:t>
    </dgm:pt>
    <dgm:pt modelId="{FFD17B82-2EA5-4BC7-A901-BF8D992B7608}" type="pres">
      <dgm:prSet presAssocID="{9BE9E96B-EE05-4715-B2E6-95CC46B76872}" presName="hierRoot1" presStyleCnt="0">
        <dgm:presLayoutVars>
          <dgm:hierBranch val="init"/>
        </dgm:presLayoutVars>
      </dgm:prSet>
      <dgm:spPr/>
    </dgm:pt>
    <dgm:pt modelId="{D7DBF819-D6C4-4CEB-A73A-325DAACE91B1}" type="pres">
      <dgm:prSet presAssocID="{9BE9E96B-EE05-4715-B2E6-95CC46B76872}" presName="rootComposite1" presStyleCnt="0"/>
      <dgm:spPr/>
    </dgm:pt>
    <dgm:pt modelId="{38054EA5-8984-4FC6-A554-1AD190926CEC}" type="pres">
      <dgm:prSet presAssocID="{9BE9E96B-EE05-4715-B2E6-95CC46B76872}" presName="rootText1" presStyleLbl="node0" presStyleIdx="0" presStyleCnt="1" custScaleX="195398" custScaleY="138952">
        <dgm:presLayoutVars>
          <dgm:chPref val="3"/>
        </dgm:presLayoutVars>
      </dgm:prSet>
      <dgm:spPr/>
      <dgm:t>
        <a:bodyPr/>
        <a:lstStyle/>
        <a:p>
          <a:endParaRPr lang="es-ES"/>
        </a:p>
      </dgm:t>
    </dgm:pt>
    <dgm:pt modelId="{D51B8A21-C139-4FEC-85FE-CEBC88452C09}" type="pres">
      <dgm:prSet presAssocID="{9BE9E96B-EE05-4715-B2E6-95CC46B76872}" presName="rootConnector1" presStyleLbl="node1" presStyleIdx="0" presStyleCnt="0"/>
      <dgm:spPr/>
      <dgm:t>
        <a:bodyPr/>
        <a:lstStyle/>
        <a:p>
          <a:endParaRPr lang="es-ES"/>
        </a:p>
      </dgm:t>
    </dgm:pt>
    <dgm:pt modelId="{695E0F64-CCE4-4474-BDA5-15A1446681BB}" type="pres">
      <dgm:prSet presAssocID="{9BE9E96B-EE05-4715-B2E6-95CC46B76872}" presName="hierChild2" presStyleCnt="0"/>
      <dgm:spPr/>
    </dgm:pt>
    <dgm:pt modelId="{CC685D6D-0C7F-451D-9F61-F726BEAF4C0A}" type="pres">
      <dgm:prSet presAssocID="{84D3B8AC-80AD-4479-8DF3-FFB55C459299}" presName="Name37" presStyleLbl="parChTrans1D2" presStyleIdx="0" presStyleCnt="2"/>
      <dgm:spPr/>
      <dgm:t>
        <a:bodyPr/>
        <a:lstStyle/>
        <a:p>
          <a:endParaRPr lang="es-ES"/>
        </a:p>
      </dgm:t>
    </dgm:pt>
    <dgm:pt modelId="{8D436FA8-DB34-4831-ACB0-28AC3140CB2A}" type="pres">
      <dgm:prSet presAssocID="{80578A7F-297B-4800-8AF4-70A858DC66ED}" presName="hierRoot2" presStyleCnt="0">
        <dgm:presLayoutVars>
          <dgm:hierBranch val="init"/>
        </dgm:presLayoutVars>
      </dgm:prSet>
      <dgm:spPr/>
    </dgm:pt>
    <dgm:pt modelId="{2DDAFCB7-9211-47D1-9FC5-4888059D4D65}" type="pres">
      <dgm:prSet presAssocID="{80578A7F-297B-4800-8AF4-70A858DC66ED}" presName="rootComposite" presStyleCnt="0"/>
      <dgm:spPr/>
    </dgm:pt>
    <dgm:pt modelId="{822D8BA5-D444-40B1-A121-B65B72BBFF68}" type="pres">
      <dgm:prSet presAssocID="{80578A7F-297B-4800-8AF4-70A858DC66ED}" presName="rootText" presStyleLbl="node2" presStyleIdx="0" presStyleCnt="2" custScaleX="120953" custScaleY="122156" custLinFactNeighborX="344" custLinFactNeighborY="-11012">
        <dgm:presLayoutVars>
          <dgm:chPref val="3"/>
        </dgm:presLayoutVars>
      </dgm:prSet>
      <dgm:spPr/>
      <dgm:t>
        <a:bodyPr/>
        <a:lstStyle/>
        <a:p>
          <a:endParaRPr lang="es-ES"/>
        </a:p>
      </dgm:t>
    </dgm:pt>
    <dgm:pt modelId="{CEC3C2E5-3A01-489C-8948-F60AB448775F}" type="pres">
      <dgm:prSet presAssocID="{80578A7F-297B-4800-8AF4-70A858DC66ED}" presName="rootConnector" presStyleLbl="node2" presStyleIdx="0" presStyleCnt="2"/>
      <dgm:spPr/>
      <dgm:t>
        <a:bodyPr/>
        <a:lstStyle/>
        <a:p>
          <a:endParaRPr lang="es-ES"/>
        </a:p>
      </dgm:t>
    </dgm:pt>
    <dgm:pt modelId="{2B67A5AA-FDC9-4EA6-9865-AAACE4431F47}" type="pres">
      <dgm:prSet presAssocID="{80578A7F-297B-4800-8AF4-70A858DC66ED}" presName="hierChild4" presStyleCnt="0"/>
      <dgm:spPr/>
    </dgm:pt>
    <dgm:pt modelId="{84D5D140-40D0-4DDC-8FC9-B36B258AB73C}" type="pres">
      <dgm:prSet presAssocID="{80578A7F-297B-4800-8AF4-70A858DC66ED}" presName="hierChild5" presStyleCnt="0"/>
      <dgm:spPr/>
    </dgm:pt>
    <dgm:pt modelId="{FC55E174-6AF0-46D8-92C3-D541666B2961}" type="pres">
      <dgm:prSet presAssocID="{AC34869B-EF4D-44AE-AC4B-3E0376C67EC4}" presName="Name37" presStyleLbl="parChTrans1D2" presStyleIdx="1" presStyleCnt="2"/>
      <dgm:spPr/>
      <dgm:t>
        <a:bodyPr/>
        <a:lstStyle/>
        <a:p>
          <a:endParaRPr lang="es-ES"/>
        </a:p>
      </dgm:t>
    </dgm:pt>
    <dgm:pt modelId="{645A48DF-7B27-40F0-8177-007DCBE5B632}" type="pres">
      <dgm:prSet presAssocID="{F5B4936D-26DA-4956-BD22-98836A60D7B4}" presName="hierRoot2" presStyleCnt="0">
        <dgm:presLayoutVars>
          <dgm:hierBranch val="init"/>
        </dgm:presLayoutVars>
      </dgm:prSet>
      <dgm:spPr/>
    </dgm:pt>
    <dgm:pt modelId="{A063F69D-6448-49EC-A446-35704D137D7D}" type="pres">
      <dgm:prSet presAssocID="{F5B4936D-26DA-4956-BD22-98836A60D7B4}" presName="rootComposite" presStyleCnt="0"/>
      <dgm:spPr/>
    </dgm:pt>
    <dgm:pt modelId="{663F2C20-3838-42AE-9F46-5C6BA32E0A62}" type="pres">
      <dgm:prSet presAssocID="{F5B4936D-26DA-4956-BD22-98836A60D7B4}" presName="rootText" presStyleLbl="node2" presStyleIdx="1" presStyleCnt="2" custScaleX="142499" custScaleY="118750" custLinFactNeighborX="1377" custLinFactNeighborY="-11700">
        <dgm:presLayoutVars>
          <dgm:chPref val="3"/>
        </dgm:presLayoutVars>
      </dgm:prSet>
      <dgm:spPr/>
      <dgm:t>
        <a:bodyPr/>
        <a:lstStyle/>
        <a:p>
          <a:endParaRPr lang="es-ES"/>
        </a:p>
      </dgm:t>
    </dgm:pt>
    <dgm:pt modelId="{F74797D0-E8E9-4A4B-806D-F4E4B96EFEF9}" type="pres">
      <dgm:prSet presAssocID="{F5B4936D-26DA-4956-BD22-98836A60D7B4}" presName="rootConnector" presStyleLbl="node2" presStyleIdx="1" presStyleCnt="2"/>
      <dgm:spPr/>
      <dgm:t>
        <a:bodyPr/>
        <a:lstStyle/>
        <a:p>
          <a:endParaRPr lang="es-ES"/>
        </a:p>
      </dgm:t>
    </dgm:pt>
    <dgm:pt modelId="{BAEE6A49-DA4E-445B-9F13-4EA5DAFFA7DC}" type="pres">
      <dgm:prSet presAssocID="{F5B4936D-26DA-4956-BD22-98836A60D7B4}" presName="hierChild4" presStyleCnt="0"/>
      <dgm:spPr/>
    </dgm:pt>
    <dgm:pt modelId="{29D774CD-E143-4A06-AC8D-65303D34EE51}" type="pres">
      <dgm:prSet presAssocID="{F5B4936D-26DA-4956-BD22-98836A60D7B4}" presName="hierChild5" presStyleCnt="0"/>
      <dgm:spPr/>
    </dgm:pt>
    <dgm:pt modelId="{A3BA18A3-8A24-49A9-A75F-D3D816185DB8}" type="pres">
      <dgm:prSet presAssocID="{9BE9E96B-EE05-4715-B2E6-95CC46B76872}" presName="hierChild3" presStyleCnt="0"/>
      <dgm:spPr/>
    </dgm:pt>
  </dgm:ptLst>
  <dgm:cxnLst>
    <dgm:cxn modelId="{D6261CC8-EDFE-47B9-96AD-5B082007FD62}" type="presOf" srcId="{9BE9E96B-EE05-4715-B2E6-95CC46B76872}" destId="{38054EA5-8984-4FC6-A554-1AD190926CEC}" srcOrd="0" destOrd="0" presId="urn:microsoft.com/office/officeart/2005/8/layout/orgChart1"/>
    <dgm:cxn modelId="{783D610F-56E4-425F-99FA-EEFEAEBD5684}" type="presOf" srcId="{AC34869B-EF4D-44AE-AC4B-3E0376C67EC4}" destId="{FC55E174-6AF0-46D8-92C3-D541666B2961}" srcOrd="0" destOrd="0" presId="urn:microsoft.com/office/officeart/2005/8/layout/orgChart1"/>
    <dgm:cxn modelId="{75801023-3AB9-485A-97DD-F913DD90DCDE}" type="presOf" srcId="{4D161882-E4FF-459F-BB34-749CAA82353E}" destId="{8562061B-0A01-4F1B-AA9E-58EB05673481}" srcOrd="0" destOrd="0" presId="urn:microsoft.com/office/officeart/2005/8/layout/orgChart1"/>
    <dgm:cxn modelId="{EBCD9702-9708-4209-8820-44199B48A2A9}" type="presOf" srcId="{F5B4936D-26DA-4956-BD22-98836A60D7B4}" destId="{F74797D0-E8E9-4A4B-806D-F4E4B96EFEF9}" srcOrd="1" destOrd="0" presId="urn:microsoft.com/office/officeart/2005/8/layout/orgChart1"/>
    <dgm:cxn modelId="{631C07C3-E081-4320-A6B2-9E8E2153EC4A}" type="presOf" srcId="{84D3B8AC-80AD-4479-8DF3-FFB55C459299}" destId="{CC685D6D-0C7F-451D-9F61-F726BEAF4C0A}" srcOrd="0" destOrd="0" presId="urn:microsoft.com/office/officeart/2005/8/layout/orgChart1"/>
    <dgm:cxn modelId="{782913A8-35FD-4ECB-A538-F2FA38BA7357}" srcId="{9BE9E96B-EE05-4715-B2E6-95CC46B76872}" destId="{80578A7F-297B-4800-8AF4-70A858DC66ED}" srcOrd="0" destOrd="0" parTransId="{84D3B8AC-80AD-4479-8DF3-FFB55C459299}" sibTransId="{19BDB967-9FDE-4BB0-A5F6-EF3F8AD47E73}"/>
    <dgm:cxn modelId="{F131D420-94CE-4F0A-A8AD-8117E4473B63}" srcId="{4D161882-E4FF-459F-BB34-749CAA82353E}" destId="{9BE9E96B-EE05-4715-B2E6-95CC46B76872}" srcOrd="0" destOrd="0" parTransId="{8FE6360D-A041-459A-8671-92976B779049}" sibTransId="{AA6F3F09-4A18-4E1E-AF3E-E4E1F2E150E6}"/>
    <dgm:cxn modelId="{C1F041E0-3139-48F7-98BF-C1DFC946F648}" type="presOf" srcId="{9BE9E96B-EE05-4715-B2E6-95CC46B76872}" destId="{D51B8A21-C139-4FEC-85FE-CEBC88452C09}" srcOrd="1" destOrd="0" presId="urn:microsoft.com/office/officeart/2005/8/layout/orgChart1"/>
    <dgm:cxn modelId="{5F52B861-1D7B-43C5-83D1-EA29F90F73A6}" type="presOf" srcId="{80578A7F-297B-4800-8AF4-70A858DC66ED}" destId="{CEC3C2E5-3A01-489C-8948-F60AB448775F}" srcOrd="1" destOrd="0" presId="urn:microsoft.com/office/officeart/2005/8/layout/orgChart1"/>
    <dgm:cxn modelId="{FA6D3312-03FF-4BE0-A285-1AA9A9CBF703}" type="presOf" srcId="{F5B4936D-26DA-4956-BD22-98836A60D7B4}" destId="{663F2C20-3838-42AE-9F46-5C6BA32E0A62}" srcOrd="0" destOrd="0" presId="urn:microsoft.com/office/officeart/2005/8/layout/orgChart1"/>
    <dgm:cxn modelId="{8F3CCF6C-0D1D-4320-BB5D-185F65C8E344}" type="presOf" srcId="{80578A7F-297B-4800-8AF4-70A858DC66ED}" destId="{822D8BA5-D444-40B1-A121-B65B72BBFF68}" srcOrd="0" destOrd="0" presId="urn:microsoft.com/office/officeart/2005/8/layout/orgChart1"/>
    <dgm:cxn modelId="{8B250A4E-53ED-4961-9A6D-D504366FA097}" srcId="{9BE9E96B-EE05-4715-B2E6-95CC46B76872}" destId="{F5B4936D-26DA-4956-BD22-98836A60D7B4}" srcOrd="1" destOrd="0" parTransId="{AC34869B-EF4D-44AE-AC4B-3E0376C67EC4}" sibTransId="{21352043-9127-4B83-9C36-B5B296494276}"/>
    <dgm:cxn modelId="{FF0FE7B5-A0F5-4845-9E9C-291F15B0FCC7}" type="presParOf" srcId="{8562061B-0A01-4F1B-AA9E-58EB05673481}" destId="{FFD17B82-2EA5-4BC7-A901-BF8D992B7608}" srcOrd="0" destOrd="0" presId="urn:microsoft.com/office/officeart/2005/8/layout/orgChart1"/>
    <dgm:cxn modelId="{EADC022E-12BC-4EF6-AADA-3B867567AD06}" type="presParOf" srcId="{FFD17B82-2EA5-4BC7-A901-BF8D992B7608}" destId="{D7DBF819-D6C4-4CEB-A73A-325DAACE91B1}" srcOrd="0" destOrd="0" presId="urn:microsoft.com/office/officeart/2005/8/layout/orgChart1"/>
    <dgm:cxn modelId="{48FB149D-3C00-4774-A948-484B572F02C2}" type="presParOf" srcId="{D7DBF819-D6C4-4CEB-A73A-325DAACE91B1}" destId="{38054EA5-8984-4FC6-A554-1AD190926CEC}" srcOrd="0" destOrd="0" presId="urn:microsoft.com/office/officeart/2005/8/layout/orgChart1"/>
    <dgm:cxn modelId="{9588DEED-9A68-402B-8104-31266A3CE02E}" type="presParOf" srcId="{D7DBF819-D6C4-4CEB-A73A-325DAACE91B1}" destId="{D51B8A21-C139-4FEC-85FE-CEBC88452C09}" srcOrd="1" destOrd="0" presId="urn:microsoft.com/office/officeart/2005/8/layout/orgChart1"/>
    <dgm:cxn modelId="{B6D9F1B1-F3FD-482F-BE7B-B4790643F947}" type="presParOf" srcId="{FFD17B82-2EA5-4BC7-A901-BF8D992B7608}" destId="{695E0F64-CCE4-4474-BDA5-15A1446681BB}" srcOrd="1" destOrd="0" presId="urn:microsoft.com/office/officeart/2005/8/layout/orgChart1"/>
    <dgm:cxn modelId="{8B90451C-EE9B-40E7-B667-615315905F4F}" type="presParOf" srcId="{695E0F64-CCE4-4474-BDA5-15A1446681BB}" destId="{CC685D6D-0C7F-451D-9F61-F726BEAF4C0A}" srcOrd="0" destOrd="0" presId="urn:microsoft.com/office/officeart/2005/8/layout/orgChart1"/>
    <dgm:cxn modelId="{A07B2BB1-5CB8-4936-9500-D2A596B112DC}" type="presParOf" srcId="{695E0F64-CCE4-4474-BDA5-15A1446681BB}" destId="{8D436FA8-DB34-4831-ACB0-28AC3140CB2A}" srcOrd="1" destOrd="0" presId="urn:microsoft.com/office/officeart/2005/8/layout/orgChart1"/>
    <dgm:cxn modelId="{4E3891CA-6186-4132-A349-0603C2C18F24}" type="presParOf" srcId="{8D436FA8-DB34-4831-ACB0-28AC3140CB2A}" destId="{2DDAFCB7-9211-47D1-9FC5-4888059D4D65}" srcOrd="0" destOrd="0" presId="urn:microsoft.com/office/officeart/2005/8/layout/orgChart1"/>
    <dgm:cxn modelId="{39DD171B-F005-4D7F-8ABD-B8D4698813D8}" type="presParOf" srcId="{2DDAFCB7-9211-47D1-9FC5-4888059D4D65}" destId="{822D8BA5-D444-40B1-A121-B65B72BBFF68}" srcOrd="0" destOrd="0" presId="urn:microsoft.com/office/officeart/2005/8/layout/orgChart1"/>
    <dgm:cxn modelId="{A3AF2DAA-1500-4D48-9647-9E8AFC1B6900}" type="presParOf" srcId="{2DDAFCB7-9211-47D1-9FC5-4888059D4D65}" destId="{CEC3C2E5-3A01-489C-8948-F60AB448775F}" srcOrd="1" destOrd="0" presId="urn:microsoft.com/office/officeart/2005/8/layout/orgChart1"/>
    <dgm:cxn modelId="{3D70D9C9-11D5-4F65-B595-8F52F801DE8B}" type="presParOf" srcId="{8D436FA8-DB34-4831-ACB0-28AC3140CB2A}" destId="{2B67A5AA-FDC9-4EA6-9865-AAACE4431F47}" srcOrd="1" destOrd="0" presId="urn:microsoft.com/office/officeart/2005/8/layout/orgChart1"/>
    <dgm:cxn modelId="{8B9E716C-B563-4D5E-9CAF-4CF3C013AEF3}" type="presParOf" srcId="{8D436FA8-DB34-4831-ACB0-28AC3140CB2A}" destId="{84D5D140-40D0-4DDC-8FC9-B36B258AB73C}" srcOrd="2" destOrd="0" presId="urn:microsoft.com/office/officeart/2005/8/layout/orgChart1"/>
    <dgm:cxn modelId="{0A0E43CE-FE56-4B8F-9755-213B052ED204}" type="presParOf" srcId="{695E0F64-CCE4-4474-BDA5-15A1446681BB}" destId="{FC55E174-6AF0-46D8-92C3-D541666B2961}" srcOrd="2" destOrd="0" presId="urn:microsoft.com/office/officeart/2005/8/layout/orgChart1"/>
    <dgm:cxn modelId="{D94DFCF9-2F36-48A5-A816-D94FA0735A33}" type="presParOf" srcId="{695E0F64-CCE4-4474-BDA5-15A1446681BB}" destId="{645A48DF-7B27-40F0-8177-007DCBE5B632}" srcOrd="3" destOrd="0" presId="urn:microsoft.com/office/officeart/2005/8/layout/orgChart1"/>
    <dgm:cxn modelId="{11A943FD-D557-4A6F-B16F-EA46F0D1A9B6}" type="presParOf" srcId="{645A48DF-7B27-40F0-8177-007DCBE5B632}" destId="{A063F69D-6448-49EC-A446-35704D137D7D}" srcOrd="0" destOrd="0" presId="urn:microsoft.com/office/officeart/2005/8/layout/orgChart1"/>
    <dgm:cxn modelId="{4F96B643-F7EA-4F98-98B2-AC8C4E980438}" type="presParOf" srcId="{A063F69D-6448-49EC-A446-35704D137D7D}" destId="{663F2C20-3838-42AE-9F46-5C6BA32E0A62}" srcOrd="0" destOrd="0" presId="urn:microsoft.com/office/officeart/2005/8/layout/orgChart1"/>
    <dgm:cxn modelId="{C671A401-BAB6-4FDC-A416-416BAFC890A0}" type="presParOf" srcId="{A063F69D-6448-49EC-A446-35704D137D7D}" destId="{F74797D0-E8E9-4A4B-806D-F4E4B96EFEF9}" srcOrd="1" destOrd="0" presId="urn:microsoft.com/office/officeart/2005/8/layout/orgChart1"/>
    <dgm:cxn modelId="{60451A80-50F0-42A2-A440-6FAFB63F158D}" type="presParOf" srcId="{645A48DF-7B27-40F0-8177-007DCBE5B632}" destId="{BAEE6A49-DA4E-445B-9F13-4EA5DAFFA7DC}" srcOrd="1" destOrd="0" presId="urn:microsoft.com/office/officeart/2005/8/layout/orgChart1"/>
    <dgm:cxn modelId="{274C1B45-E328-4EB2-9F75-95C8A218BDB6}" type="presParOf" srcId="{645A48DF-7B27-40F0-8177-007DCBE5B632}" destId="{29D774CD-E143-4A06-AC8D-65303D34EE51}" srcOrd="2" destOrd="0" presId="urn:microsoft.com/office/officeart/2005/8/layout/orgChart1"/>
    <dgm:cxn modelId="{71AB4EA2-0FA6-406C-ACDC-23E2F1893BC8}" type="presParOf" srcId="{FFD17B82-2EA5-4BC7-A901-BF8D992B7608}" destId="{A3BA18A3-8A24-49A9-A75F-D3D816185DB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5E174-6AF0-46D8-92C3-D541666B2961}">
      <dsp:nvSpPr>
        <dsp:cNvPr id="0" name=""/>
        <dsp:cNvSpPr/>
      </dsp:nvSpPr>
      <dsp:spPr>
        <a:xfrm>
          <a:off x="3823854" y="2435536"/>
          <a:ext cx="1911532" cy="406622"/>
        </a:xfrm>
        <a:custGeom>
          <a:avLst/>
          <a:gdLst/>
          <a:ahLst/>
          <a:cxnLst/>
          <a:rect l="0" t="0" r="0" b="0"/>
          <a:pathLst>
            <a:path>
              <a:moveTo>
                <a:pt x="0" y="0"/>
              </a:moveTo>
              <a:lnTo>
                <a:pt x="0" y="202173"/>
              </a:lnTo>
              <a:lnTo>
                <a:pt x="1366626" y="202173"/>
              </a:lnTo>
              <a:lnTo>
                <a:pt x="1366626" y="404347"/>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C685D6D-0C7F-451D-9F61-F726BEAF4C0A}">
      <dsp:nvSpPr>
        <dsp:cNvPr id="0" name=""/>
        <dsp:cNvSpPr/>
      </dsp:nvSpPr>
      <dsp:spPr>
        <a:xfrm>
          <a:off x="1638947" y="2435536"/>
          <a:ext cx="2184907" cy="415855"/>
        </a:xfrm>
        <a:custGeom>
          <a:avLst/>
          <a:gdLst/>
          <a:ahLst/>
          <a:cxnLst/>
          <a:rect l="0" t="0" r="0" b="0"/>
          <a:pathLst>
            <a:path>
              <a:moveTo>
                <a:pt x="1574057" y="0"/>
              </a:moveTo>
              <a:lnTo>
                <a:pt x="1574057" y="202173"/>
              </a:lnTo>
              <a:lnTo>
                <a:pt x="0" y="202173"/>
              </a:lnTo>
              <a:lnTo>
                <a:pt x="0" y="404347"/>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054EA5-8984-4FC6-A554-1AD190926CEC}">
      <dsp:nvSpPr>
        <dsp:cNvPr id="0" name=""/>
        <dsp:cNvSpPr/>
      </dsp:nvSpPr>
      <dsp:spPr>
        <a:xfrm>
          <a:off x="1201632" y="570815"/>
          <a:ext cx="5244443" cy="1864721"/>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solidFill>
                <a:sysClr val="window" lastClr="FFFFFF"/>
              </a:solidFill>
              <a:latin typeface="Gotham" panose="02000504050000020004" pitchFamily="2" charset="0"/>
              <a:ea typeface="+mn-ea"/>
              <a:cs typeface="+mn-cs"/>
            </a:rPr>
            <a:t>MTRA. NAYELI HERNÁNDEZ GÓMEZ</a:t>
          </a:r>
        </a:p>
        <a:p>
          <a:pPr lvl="0" algn="ctr" defTabSz="666750">
            <a:lnSpc>
              <a:spcPct val="90000"/>
            </a:lnSpc>
            <a:spcBef>
              <a:spcPct val="0"/>
            </a:spcBef>
            <a:spcAft>
              <a:spcPct val="35000"/>
            </a:spcAft>
          </a:pPr>
          <a:r>
            <a:rPr lang="es-ES" sz="1500" kern="1200" dirty="0">
              <a:solidFill>
                <a:sysClr val="window" lastClr="FFFFFF"/>
              </a:solidFill>
              <a:latin typeface="Gotham" panose="02000504050000020004" pitchFamily="2" charset="0"/>
              <a:ea typeface="+mn-ea"/>
              <a:cs typeface="+mn-cs"/>
            </a:rPr>
            <a:t>DIRECTORA EJECUTIVA DE TRANSPARENCIA </a:t>
          </a:r>
        </a:p>
        <a:p>
          <a:pPr lvl="0" algn="ctr" defTabSz="666750">
            <a:lnSpc>
              <a:spcPct val="90000"/>
            </a:lnSpc>
            <a:spcBef>
              <a:spcPct val="0"/>
            </a:spcBef>
            <a:spcAft>
              <a:spcPct val="35000"/>
            </a:spcAft>
          </a:pPr>
          <a:r>
            <a:rPr lang="es-ES" sz="1500" kern="1200" dirty="0">
              <a:solidFill>
                <a:sysClr val="window" lastClr="FFFFFF"/>
              </a:solidFill>
              <a:latin typeface="Gotham" panose="02000504050000020004" pitchFamily="2" charset="0"/>
              <a:ea typeface="+mn-ea"/>
              <a:cs typeface="+mn-cs"/>
            </a:rPr>
            <a:t>Y</a:t>
          </a:r>
        </a:p>
        <a:p>
          <a:pPr lvl="0" algn="ctr" defTabSz="666750">
            <a:lnSpc>
              <a:spcPct val="90000"/>
            </a:lnSpc>
            <a:spcBef>
              <a:spcPct val="0"/>
            </a:spcBef>
            <a:spcAft>
              <a:spcPct val="35000"/>
            </a:spcAft>
          </a:pPr>
          <a:r>
            <a:rPr lang="es-ES" sz="1500" kern="1200" dirty="0">
              <a:solidFill>
                <a:sysClr val="window" lastClr="FFFFFF"/>
              </a:solidFill>
              <a:latin typeface="Gotham" panose="02000504050000020004" pitchFamily="2" charset="0"/>
              <a:ea typeface="+mn-ea"/>
              <a:cs typeface="+mn-cs"/>
            </a:rPr>
            <a:t>RESPONSABLE DE LA UNIDAD DE TRANSPARENCIA  </a:t>
          </a:r>
          <a:endParaRPr lang="es-ES" sz="1500" kern="1200" dirty="0" smtClean="0">
            <a:solidFill>
              <a:sysClr val="window" lastClr="FFFFFF"/>
            </a:solidFill>
            <a:latin typeface="Gotham" panose="02000504050000020004" pitchFamily="2" charset="0"/>
            <a:ea typeface="+mn-ea"/>
            <a:cs typeface="+mn-cs"/>
          </a:endParaRPr>
        </a:p>
        <a:p>
          <a:pPr lvl="0" algn="ctr" defTabSz="666750">
            <a:lnSpc>
              <a:spcPct val="90000"/>
            </a:lnSpc>
            <a:spcBef>
              <a:spcPct val="0"/>
            </a:spcBef>
            <a:spcAft>
              <a:spcPct val="35000"/>
            </a:spcAft>
          </a:pPr>
          <a:r>
            <a:rPr lang="es-ES" sz="1500" kern="1200" dirty="0" smtClean="0">
              <a:solidFill>
                <a:sysClr val="window" lastClr="FFFFFF"/>
              </a:solidFill>
              <a:latin typeface="Gotham" panose="02000504050000020004" pitchFamily="2" charset="0"/>
              <a:ea typeface="+mn-ea"/>
              <a:cs typeface="+mn-cs"/>
            </a:rPr>
            <a:t>EXT. 7801 </a:t>
          </a:r>
          <a:endParaRPr lang="es-ES" sz="1500" kern="1200" dirty="0">
            <a:solidFill>
              <a:sysClr val="window" lastClr="FFFFFF"/>
            </a:solidFill>
            <a:latin typeface="Gotham" panose="02000504050000020004" pitchFamily="2" charset="0"/>
            <a:ea typeface="+mn-ea"/>
            <a:cs typeface="+mn-cs"/>
          </a:endParaRPr>
        </a:p>
      </dsp:txBody>
      <dsp:txXfrm>
        <a:off x="1201632" y="570815"/>
        <a:ext cx="5244443" cy="1864721"/>
      </dsp:txXfrm>
    </dsp:sp>
    <dsp:sp modelId="{822D8BA5-D444-40B1-A121-B65B72BBFF68}">
      <dsp:nvSpPr>
        <dsp:cNvPr id="0" name=""/>
        <dsp:cNvSpPr/>
      </dsp:nvSpPr>
      <dsp:spPr>
        <a:xfrm>
          <a:off x="15770" y="2851392"/>
          <a:ext cx="3246354" cy="1639321"/>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solidFill>
                <a:sysClr val="window" lastClr="FFFFFF"/>
              </a:solidFill>
              <a:latin typeface="Gotham" panose="02000504050000020004" pitchFamily="2" charset="0"/>
              <a:ea typeface="+mn-ea"/>
              <a:cs typeface="+mn-cs"/>
            </a:rPr>
            <a:t>LIC. ISMAEL MAC DONALD ARGONZA</a:t>
          </a:r>
        </a:p>
        <a:p>
          <a:pPr lvl="0" algn="ctr" defTabSz="666750">
            <a:lnSpc>
              <a:spcPct val="90000"/>
            </a:lnSpc>
            <a:spcBef>
              <a:spcPct val="0"/>
            </a:spcBef>
            <a:spcAft>
              <a:spcPct val="35000"/>
            </a:spcAft>
          </a:pPr>
          <a:r>
            <a:rPr lang="es-ES" sz="1500" kern="1200" dirty="0">
              <a:solidFill>
                <a:sysClr val="window" lastClr="FFFFFF"/>
              </a:solidFill>
              <a:latin typeface="Gotham" panose="02000504050000020004" pitchFamily="2" charset="0"/>
              <a:ea typeface="+mn-ea"/>
              <a:cs typeface="+mn-cs"/>
            </a:rPr>
            <a:t>SUBDIRECTOR DE </a:t>
          </a:r>
          <a:r>
            <a:rPr lang="es-ES" sz="1500" kern="1200" dirty="0" smtClean="0">
              <a:solidFill>
                <a:sysClr val="window" lastClr="FFFFFF"/>
              </a:solidFill>
              <a:latin typeface="Gotham" panose="02000504050000020004" pitchFamily="2" charset="0"/>
              <a:ea typeface="+mn-ea"/>
              <a:cs typeface="+mn-cs"/>
            </a:rPr>
            <a:t>TRANSPARENCIA</a:t>
          </a:r>
        </a:p>
        <a:p>
          <a:pPr lvl="0" algn="ctr" defTabSz="666750">
            <a:lnSpc>
              <a:spcPct val="90000"/>
            </a:lnSpc>
            <a:spcBef>
              <a:spcPct val="0"/>
            </a:spcBef>
            <a:spcAft>
              <a:spcPct val="35000"/>
            </a:spcAft>
          </a:pPr>
          <a:r>
            <a:rPr lang="es-ES" sz="1500" kern="1200" dirty="0" smtClean="0">
              <a:solidFill>
                <a:sysClr val="window" lastClr="FFFFFF"/>
              </a:solidFill>
              <a:latin typeface="Gotham" panose="02000504050000020004" pitchFamily="2" charset="0"/>
              <a:ea typeface="+mn-ea"/>
              <a:cs typeface="+mn-cs"/>
            </a:rPr>
            <a:t>EXT. 7112</a:t>
          </a:r>
          <a:endParaRPr lang="es-ES" sz="1500" kern="1200" dirty="0">
            <a:solidFill>
              <a:sysClr val="window" lastClr="FFFFFF"/>
            </a:solidFill>
            <a:latin typeface="Gotham" panose="02000504050000020004" pitchFamily="2" charset="0"/>
            <a:ea typeface="+mn-ea"/>
            <a:cs typeface="+mn-cs"/>
          </a:endParaRPr>
        </a:p>
      </dsp:txBody>
      <dsp:txXfrm>
        <a:off x="15770" y="2851392"/>
        <a:ext cx="3246354" cy="1639321"/>
      </dsp:txXfrm>
    </dsp:sp>
    <dsp:sp modelId="{663F2C20-3838-42AE-9F46-5C6BA32E0A62}">
      <dsp:nvSpPr>
        <dsp:cNvPr id="0" name=""/>
        <dsp:cNvSpPr/>
      </dsp:nvSpPr>
      <dsp:spPr>
        <a:xfrm>
          <a:off x="3823064" y="2842159"/>
          <a:ext cx="3824644" cy="1593613"/>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solidFill>
                <a:sysClr val="window" lastClr="FFFFFF"/>
              </a:solidFill>
              <a:latin typeface="Gotham" panose="02000504050000020004" pitchFamily="2" charset="0"/>
              <a:ea typeface="+mn-ea"/>
              <a:cs typeface="+mn-cs"/>
            </a:rPr>
            <a:t>LIC. IVETTE REYES LEÓN</a:t>
          </a:r>
        </a:p>
        <a:p>
          <a:pPr lvl="0" algn="ctr" defTabSz="666750">
            <a:lnSpc>
              <a:spcPct val="90000"/>
            </a:lnSpc>
            <a:spcBef>
              <a:spcPct val="0"/>
            </a:spcBef>
            <a:spcAft>
              <a:spcPct val="35000"/>
            </a:spcAft>
          </a:pPr>
          <a:r>
            <a:rPr lang="es-ES" sz="1500" kern="1200" dirty="0">
              <a:solidFill>
                <a:sysClr val="window" lastClr="FFFFFF"/>
              </a:solidFill>
              <a:latin typeface="Gotham" panose="02000504050000020004" pitchFamily="2" charset="0"/>
              <a:ea typeface="+mn-ea"/>
              <a:cs typeface="+mn-cs"/>
            </a:rPr>
            <a:t>SUBDIRECTORA DE ATENCIÓN DE SOLICITUDES DE </a:t>
          </a:r>
          <a:r>
            <a:rPr lang="es-ES" sz="1500" kern="1200" dirty="0" smtClean="0">
              <a:solidFill>
                <a:sysClr val="window" lastClr="FFFFFF"/>
              </a:solidFill>
              <a:latin typeface="Gotham" panose="02000504050000020004" pitchFamily="2" charset="0"/>
              <a:ea typeface="+mn-ea"/>
              <a:cs typeface="+mn-cs"/>
            </a:rPr>
            <a:t>INFORMACIÓN</a:t>
          </a:r>
        </a:p>
        <a:p>
          <a:pPr lvl="0" algn="ctr" defTabSz="666750">
            <a:lnSpc>
              <a:spcPct val="90000"/>
            </a:lnSpc>
            <a:spcBef>
              <a:spcPct val="0"/>
            </a:spcBef>
            <a:spcAft>
              <a:spcPct val="35000"/>
            </a:spcAft>
          </a:pPr>
          <a:r>
            <a:rPr lang="es-ES" sz="1500" kern="1200" dirty="0" smtClean="0">
              <a:solidFill>
                <a:sysClr val="window" lastClr="FFFFFF"/>
              </a:solidFill>
              <a:latin typeface="Gotham" panose="02000504050000020004" pitchFamily="2" charset="0"/>
              <a:ea typeface="+mn-ea"/>
              <a:cs typeface="+mn-cs"/>
            </a:rPr>
            <a:t>EXT. 7773</a:t>
          </a:r>
          <a:endParaRPr lang="es-ES" sz="1500" kern="1200" dirty="0">
            <a:solidFill>
              <a:sysClr val="window" lastClr="FFFFFF"/>
            </a:solidFill>
            <a:latin typeface="Gotham" panose="02000504050000020004" pitchFamily="2" charset="0"/>
            <a:ea typeface="+mn-ea"/>
            <a:cs typeface="+mn-cs"/>
          </a:endParaRPr>
        </a:p>
      </dsp:txBody>
      <dsp:txXfrm>
        <a:off x="3823064" y="2842159"/>
        <a:ext cx="3824644" cy="159361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E36C90-B92C-4428-8801-6B313D87428A}" type="datetimeFigureOut">
              <a:rPr lang="es-MX" smtClean="0"/>
              <a:t>24/01/2019</a:t>
            </a:fld>
            <a:endParaRPr lang="es-MX"/>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BC5405-92A0-416E-846C-791247C165F6}" type="slidenum">
              <a:rPr lang="es-MX" smtClean="0"/>
              <a:t>‹Nº›</a:t>
            </a:fld>
            <a:endParaRPr lang="es-MX"/>
          </a:p>
        </p:txBody>
      </p:sp>
    </p:spTree>
    <p:extLst>
      <p:ext uri="{BB962C8B-B14F-4D97-AF65-F5344CB8AC3E}">
        <p14:creationId xmlns:p14="http://schemas.microsoft.com/office/powerpoint/2010/main" val="39710095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5CE64-88B8-4B93-94FE-B04E3BEE90E1}" type="datetimeFigureOut">
              <a:rPr lang="es-MX" smtClean="0"/>
              <a:t>24/01/2019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89C78-3356-4C09-8F69-0C985529AB42}" type="slidenum">
              <a:rPr lang="es-MX" smtClean="0"/>
              <a:t>‹Nº›</a:t>
            </a:fld>
            <a:endParaRPr lang="es-MX"/>
          </a:p>
        </p:txBody>
      </p:sp>
    </p:spTree>
    <p:extLst>
      <p:ext uri="{BB962C8B-B14F-4D97-AF65-F5344CB8AC3E}">
        <p14:creationId xmlns:p14="http://schemas.microsoft.com/office/powerpoint/2010/main" val="307755889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1</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1743144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10</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381594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11</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270996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12</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301173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13</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552436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14</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1334006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15</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3139604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16</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1854722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17</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172119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18</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3522971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19</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252865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2</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2314129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20</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1483105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21</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2767548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22</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2981410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23</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2981026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24</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370233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25</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995177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26</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2239095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27</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3795554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28</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824009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29</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1378079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3</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348777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4</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96476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5</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3863526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6</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263838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7</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173906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8</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117219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0F89C78-3356-4C09-8F69-0C985529AB42}" type="slidenum">
              <a:rPr lang="es-MX" smtClean="0"/>
              <a:t>9</a:t>
            </a:fld>
            <a:endParaRPr lang="es-MX"/>
          </a:p>
        </p:txBody>
      </p:sp>
      <p:sp>
        <p:nvSpPr>
          <p:cNvPr id="5" name="Marcador de encabezado 4"/>
          <p:cNvSpPr>
            <a:spLocks noGrp="1"/>
          </p:cNvSpPr>
          <p:nvPr>
            <p:ph type="hdr" sz="quarter" idx="11"/>
          </p:nvPr>
        </p:nvSpPr>
        <p:spPr/>
        <p:txBody>
          <a:bodyPr/>
          <a:lstStyle/>
          <a:p>
            <a:endParaRPr lang="es-MX"/>
          </a:p>
        </p:txBody>
      </p:sp>
    </p:spTree>
    <p:extLst>
      <p:ext uri="{BB962C8B-B14F-4D97-AF65-F5344CB8AC3E}">
        <p14:creationId xmlns:p14="http://schemas.microsoft.com/office/powerpoint/2010/main" val="359969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89E11633-0DA7-4252-906A-A26EE28E9CAA}" type="datetime1">
              <a:rPr lang="es-MX" smtClean="0"/>
              <a:t>24/01/2019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C94C12F-187E-412F-94B9-0C06958E33E3}" type="slidenum">
              <a:rPr lang="es-MX" smtClean="0"/>
              <a:t>‹Nº›</a:t>
            </a:fld>
            <a:endParaRPr lang="es-MX"/>
          </a:p>
        </p:txBody>
      </p:sp>
    </p:spTree>
    <p:extLst>
      <p:ext uri="{BB962C8B-B14F-4D97-AF65-F5344CB8AC3E}">
        <p14:creationId xmlns:p14="http://schemas.microsoft.com/office/powerpoint/2010/main" val="163700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5DCD3B90-17E2-4AF2-A444-3E3D7CEEE0A7}" type="datetime1">
              <a:rPr lang="es-MX" smtClean="0"/>
              <a:t>24/01/2019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C94C12F-187E-412F-94B9-0C06958E33E3}" type="slidenum">
              <a:rPr lang="es-MX" smtClean="0"/>
              <a:t>‹Nº›</a:t>
            </a:fld>
            <a:endParaRPr lang="es-MX"/>
          </a:p>
        </p:txBody>
      </p:sp>
    </p:spTree>
    <p:extLst>
      <p:ext uri="{BB962C8B-B14F-4D97-AF65-F5344CB8AC3E}">
        <p14:creationId xmlns:p14="http://schemas.microsoft.com/office/powerpoint/2010/main" val="66557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052BA75D-054A-4996-B6E4-0328E82F42D8}" type="datetime1">
              <a:rPr lang="es-MX" smtClean="0"/>
              <a:t>24/01/2019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C94C12F-187E-412F-94B9-0C06958E33E3}" type="slidenum">
              <a:rPr lang="es-MX" smtClean="0"/>
              <a:t>‹Nº›</a:t>
            </a:fld>
            <a:endParaRPr lang="es-MX"/>
          </a:p>
        </p:txBody>
      </p:sp>
    </p:spTree>
    <p:extLst>
      <p:ext uri="{BB962C8B-B14F-4D97-AF65-F5344CB8AC3E}">
        <p14:creationId xmlns:p14="http://schemas.microsoft.com/office/powerpoint/2010/main" val="54860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D785A57-2B66-40F2-BADA-188817A36001}" type="datetime1">
              <a:rPr lang="es-MX" smtClean="0"/>
              <a:t>24/01/2019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C94C12F-187E-412F-94B9-0C06958E33E3}" type="slidenum">
              <a:rPr lang="es-MX" smtClean="0"/>
              <a:t>‹Nº›</a:t>
            </a:fld>
            <a:endParaRPr lang="es-MX"/>
          </a:p>
        </p:txBody>
      </p:sp>
    </p:spTree>
    <p:extLst>
      <p:ext uri="{BB962C8B-B14F-4D97-AF65-F5344CB8AC3E}">
        <p14:creationId xmlns:p14="http://schemas.microsoft.com/office/powerpoint/2010/main" val="346064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523D846-7F24-4E2F-A4E7-AF29E7F41402}" type="datetime1">
              <a:rPr lang="es-MX" smtClean="0"/>
              <a:t>24/01/2019</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C94C12F-187E-412F-94B9-0C06958E33E3}" type="slidenum">
              <a:rPr lang="es-MX" smtClean="0"/>
              <a:t>‹Nº›</a:t>
            </a:fld>
            <a:endParaRPr lang="es-MX"/>
          </a:p>
        </p:txBody>
      </p:sp>
    </p:spTree>
    <p:extLst>
      <p:ext uri="{BB962C8B-B14F-4D97-AF65-F5344CB8AC3E}">
        <p14:creationId xmlns:p14="http://schemas.microsoft.com/office/powerpoint/2010/main" val="3448921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65FC2F1A-A22C-4F61-8D37-7954F65A10CB}" type="datetime1">
              <a:rPr lang="es-MX" smtClean="0"/>
              <a:t>24/01/2019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C94C12F-187E-412F-94B9-0C06958E33E3}" type="slidenum">
              <a:rPr lang="es-MX" smtClean="0"/>
              <a:t>‹Nº›</a:t>
            </a:fld>
            <a:endParaRPr lang="es-MX"/>
          </a:p>
        </p:txBody>
      </p:sp>
    </p:spTree>
    <p:extLst>
      <p:ext uri="{BB962C8B-B14F-4D97-AF65-F5344CB8AC3E}">
        <p14:creationId xmlns:p14="http://schemas.microsoft.com/office/powerpoint/2010/main" val="205606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DCED21ED-D367-438A-B12C-A83E0C76BDEF}" type="datetime1">
              <a:rPr lang="es-MX" smtClean="0"/>
              <a:t>24/01/2019</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C94C12F-187E-412F-94B9-0C06958E33E3}" type="slidenum">
              <a:rPr lang="es-MX" smtClean="0"/>
              <a:t>‹Nº›</a:t>
            </a:fld>
            <a:endParaRPr lang="es-MX"/>
          </a:p>
        </p:txBody>
      </p:sp>
    </p:spTree>
    <p:extLst>
      <p:ext uri="{BB962C8B-B14F-4D97-AF65-F5344CB8AC3E}">
        <p14:creationId xmlns:p14="http://schemas.microsoft.com/office/powerpoint/2010/main" val="395224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B79A67C-2FC6-4303-9B6A-814ED6C4F86A}" type="datetime1">
              <a:rPr lang="es-MX" smtClean="0"/>
              <a:t>24/01/2019</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C94C12F-187E-412F-94B9-0C06958E33E3}" type="slidenum">
              <a:rPr lang="es-MX" smtClean="0"/>
              <a:t>‹Nº›</a:t>
            </a:fld>
            <a:endParaRPr lang="es-MX"/>
          </a:p>
        </p:txBody>
      </p:sp>
    </p:spTree>
    <p:extLst>
      <p:ext uri="{BB962C8B-B14F-4D97-AF65-F5344CB8AC3E}">
        <p14:creationId xmlns:p14="http://schemas.microsoft.com/office/powerpoint/2010/main" val="337956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1744428-FD2E-4456-BB43-73C8E80ED9FB}" type="datetime1">
              <a:rPr lang="es-MX" smtClean="0"/>
              <a:t>24/01/2019</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C94C12F-187E-412F-94B9-0C06958E33E3}" type="slidenum">
              <a:rPr lang="es-MX" smtClean="0"/>
              <a:t>‹Nº›</a:t>
            </a:fld>
            <a:endParaRPr lang="es-MX"/>
          </a:p>
        </p:txBody>
      </p:sp>
    </p:spTree>
    <p:extLst>
      <p:ext uri="{BB962C8B-B14F-4D97-AF65-F5344CB8AC3E}">
        <p14:creationId xmlns:p14="http://schemas.microsoft.com/office/powerpoint/2010/main" val="391395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652ACE9-82D8-4A8B-B64C-7391A823FC8F}" type="datetime1">
              <a:rPr lang="es-MX" smtClean="0"/>
              <a:t>24/01/2019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C94C12F-187E-412F-94B9-0C06958E33E3}" type="slidenum">
              <a:rPr lang="es-MX" smtClean="0"/>
              <a:t>‹Nº›</a:t>
            </a:fld>
            <a:endParaRPr lang="es-MX"/>
          </a:p>
        </p:txBody>
      </p:sp>
    </p:spTree>
    <p:extLst>
      <p:ext uri="{BB962C8B-B14F-4D97-AF65-F5344CB8AC3E}">
        <p14:creationId xmlns:p14="http://schemas.microsoft.com/office/powerpoint/2010/main" val="10328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27932AF-2D94-4911-A827-79B5C382C93E}" type="datetime1">
              <a:rPr lang="es-MX" smtClean="0"/>
              <a:t>24/01/2019</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C94C12F-187E-412F-94B9-0C06958E33E3}" type="slidenum">
              <a:rPr lang="es-MX" smtClean="0"/>
              <a:t>‹Nº›</a:t>
            </a:fld>
            <a:endParaRPr lang="es-MX"/>
          </a:p>
        </p:txBody>
      </p:sp>
    </p:spTree>
    <p:extLst>
      <p:ext uri="{BB962C8B-B14F-4D97-AF65-F5344CB8AC3E}">
        <p14:creationId xmlns:p14="http://schemas.microsoft.com/office/powerpoint/2010/main" val="402855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F45A2-18C5-477D-849F-B7DB86F49D54}" type="datetime1">
              <a:rPr lang="es-MX" smtClean="0"/>
              <a:t>24/01/2019</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4C12F-187E-412F-94B9-0C06958E33E3}" type="slidenum">
              <a:rPr lang="es-MX" smtClean="0"/>
              <a:t>‹Nº›</a:t>
            </a:fld>
            <a:endParaRPr lang="es-MX"/>
          </a:p>
        </p:txBody>
      </p:sp>
    </p:spTree>
    <p:extLst>
      <p:ext uri="{BB962C8B-B14F-4D97-AF65-F5344CB8AC3E}">
        <p14:creationId xmlns:p14="http://schemas.microsoft.com/office/powerpoint/2010/main" val="363307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ofinfpub00@ssp.df.gob.mx"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graphicFrame>
        <p:nvGraphicFramePr>
          <p:cNvPr id="6" name="Diagrama 5"/>
          <p:cNvGraphicFramePr/>
          <p:nvPr>
            <p:extLst>
              <p:ext uri="{D42A27DB-BD31-4B8C-83A1-F6EECF244321}">
                <p14:modId xmlns:p14="http://schemas.microsoft.com/office/powerpoint/2010/main" val="815873363"/>
              </p:ext>
            </p:extLst>
          </p:nvPr>
        </p:nvGraphicFramePr>
        <p:xfrm>
          <a:off x="2761673" y="1496291"/>
          <a:ext cx="7647709" cy="5209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6523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449119" y="1177452"/>
            <a:ext cx="11009744" cy="5570756"/>
          </a:xfrm>
          <a:prstGeom prst="rect">
            <a:avLst/>
          </a:prstGeom>
        </p:spPr>
        <p:txBody>
          <a:bodyPr wrap="square">
            <a:spAutoFit/>
          </a:bodyPr>
          <a:lstStyle/>
          <a:p>
            <a:pPr algn="just"/>
            <a:endParaRPr lang="es-MX" dirty="0">
              <a:latin typeface="Gotham Rounded Light" pitchFamily="50" charset="0"/>
            </a:endParaRPr>
          </a:p>
          <a:p>
            <a:pPr algn="ctr"/>
            <a:r>
              <a:rPr lang="es-MX" b="1" u="sng" dirty="0" smtClean="0">
                <a:latin typeface="Gotham Rounded Light" pitchFamily="50" charset="0"/>
              </a:rPr>
              <a:t>TERMINOS QUE DEBERÁN CUMPLIR EN LA GESTIÓN DE SOLICITUDES. </a:t>
            </a:r>
            <a:r>
              <a:rPr lang="es-MX" dirty="0" smtClean="0">
                <a:latin typeface="Gotham Rounded Light" pitchFamily="50" charset="0"/>
              </a:rPr>
              <a:t> </a:t>
            </a:r>
            <a:endParaRPr lang="es-MX" dirty="0">
              <a:latin typeface="Gotham Rounded Light" pitchFamily="50" charset="0"/>
            </a:endParaRPr>
          </a:p>
          <a:p>
            <a:endParaRPr lang="es-MX" dirty="0" smtClean="0">
              <a:latin typeface="Gotham Rounded Light" pitchFamily="50" charset="0"/>
            </a:endParaRPr>
          </a:p>
          <a:p>
            <a:endParaRPr lang="es-MX" dirty="0" smtClean="0">
              <a:latin typeface="Gotham Rounded Light" pitchFamily="50" charset="0"/>
            </a:endParaRPr>
          </a:p>
          <a:p>
            <a:endParaRPr lang="es-MX" dirty="0">
              <a:latin typeface="Gotham Rounded Light" pitchFamily="50" charset="0"/>
            </a:endParaRPr>
          </a:p>
          <a:p>
            <a:pPr algn="just"/>
            <a:r>
              <a:rPr lang="es-MX" dirty="0">
                <a:latin typeface="Gotham Rounded Light" pitchFamily="50" charset="0"/>
              </a:rPr>
              <a:t>Una vez recibidas y registradas las solicitudes en el Sistema Electrónico, serán turnadas por la Subdirección de Atención a Solicitudes de Información de la UT, a más tardar al siguiente día hábil de la fecha en que se tengan por presentadas, a la cuenta electrónica del área o áreas que se consideren competentes, a través del sistema electrónico</a:t>
            </a:r>
            <a:r>
              <a:rPr lang="es-MX" dirty="0" smtClean="0">
                <a:latin typeface="Gotham Rounded Light" pitchFamily="50" charset="0"/>
              </a:rPr>
              <a:t>.</a:t>
            </a:r>
          </a:p>
          <a:p>
            <a:endParaRPr lang="es-MX" dirty="0">
              <a:latin typeface="Gotham Rounded Light" pitchFamily="50" charset="0"/>
            </a:endParaRPr>
          </a:p>
          <a:p>
            <a:pPr algn="just"/>
            <a:r>
              <a:rPr lang="es-MX" dirty="0">
                <a:latin typeface="Gotham Rounded Light" pitchFamily="50" charset="0"/>
              </a:rPr>
              <a:t>Cualquier anomalía o incidencia en el Sistema Electrónico, debe ser reportada a la UT con sus soportes documentales dentro de las 24 horas siguientes a la que ocurra la misma</a:t>
            </a:r>
            <a:r>
              <a:rPr lang="es-MX" dirty="0" smtClean="0">
                <a:latin typeface="Gotham Rounded Light" pitchFamily="50" charset="0"/>
              </a:rPr>
              <a:t>.</a:t>
            </a:r>
          </a:p>
          <a:p>
            <a:endParaRPr lang="es-MX" dirty="0">
              <a:latin typeface="Gotham Rounded Light" pitchFamily="50" charset="0"/>
            </a:endParaRPr>
          </a:p>
          <a:p>
            <a:pPr algn="just"/>
            <a:r>
              <a:rPr lang="es-MX" dirty="0">
                <a:latin typeface="Gotham Rounded Light" pitchFamily="50" charset="0"/>
              </a:rPr>
              <a:t>Toda comunicación y respuesta a la UT deberá realizarse a través del Sistema Electrónico antes de las 18:00 horas. Después del horario referido se tendrán por recibidas el día hábil siguiente.</a:t>
            </a:r>
          </a:p>
          <a:p>
            <a:endParaRPr lang="es-MX" dirty="0" smtClean="0">
              <a:latin typeface="Gotham Rounded Light" pitchFamily="50" charset="0"/>
            </a:endParaRPr>
          </a:p>
          <a:p>
            <a:pPr algn="r"/>
            <a:r>
              <a:rPr lang="es-MX" sz="1600" i="1" dirty="0"/>
              <a:t>NUMERAL </a:t>
            </a:r>
            <a:r>
              <a:rPr lang="es-MX" sz="1600" i="1" dirty="0" smtClean="0"/>
              <a:t>6.2 </a:t>
            </a:r>
            <a:r>
              <a:rPr lang="es-MX" sz="1600" i="1" dirty="0"/>
              <a:t>DE LOS LINEAMIENTOS PARA LA OPERACIÓN DE LA UNIDAD DE TRANSPARENCIA DE LA SECRETARÍA DE SEGURIDAD CIUDADANA DE LA CIUDAD DE </a:t>
            </a:r>
            <a:r>
              <a:rPr lang="es-MX" sz="1600" i="1" dirty="0" smtClean="0"/>
              <a:t>MÉXICO</a:t>
            </a:r>
          </a:p>
          <a:p>
            <a:pPr algn="r"/>
            <a:r>
              <a:rPr lang="es-MX" sz="1600" i="1" dirty="0"/>
              <a:t/>
            </a:r>
            <a:br>
              <a:rPr lang="es-MX" sz="1600" i="1" dirty="0"/>
            </a:br>
            <a:endParaRPr lang="es-MX" sz="1600" i="1" dirty="0">
              <a:latin typeface="Gotham Rounded Light" pitchFamily="50" charset="0"/>
            </a:endParaRPr>
          </a:p>
        </p:txBody>
      </p:sp>
    </p:spTree>
    <p:extLst>
      <p:ext uri="{BB962C8B-B14F-4D97-AF65-F5344CB8AC3E}">
        <p14:creationId xmlns:p14="http://schemas.microsoft.com/office/powerpoint/2010/main" val="3688514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449119" y="1177452"/>
            <a:ext cx="11009744" cy="5016758"/>
          </a:xfrm>
          <a:prstGeom prst="rect">
            <a:avLst/>
          </a:prstGeom>
        </p:spPr>
        <p:txBody>
          <a:bodyPr wrap="square">
            <a:spAutoFit/>
          </a:bodyPr>
          <a:lstStyle/>
          <a:p>
            <a:pPr algn="just"/>
            <a:endParaRPr lang="es-MX" dirty="0">
              <a:latin typeface="Gotham Rounded Light" pitchFamily="50" charset="0"/>
            </a:endParaRPr>
          </a:p>
          <a:p>
            <a:pPr algn="ctr"/>
            <a:r>
              <a:rPr lang="es-MX" b="1" u="sng" dirty="0" smtClean="0">
                <a:latin typeface="Gotham Rounded Light" pitchFamily="50" charset="0"/>
              </a:rPr>
              <a:t>DE LA COMPETENCIA</a:t>
            </a:r>
            <a:r>
              <a:rPr lang="es-MX" dirty="0" smtClean="0">
                <a:latin typeface="Gotham Rounded Light" pitchFamily="50" charset="0"/>
              </a:rPr>
              <a:t> </a:t>
            </a:r>
            <a:endParaRPr lang="es-MX" dirty="0">
              <a:latin typeface="Gotham Rounded Light" pitchFamily="50" charset="0"/>
            </a:endParaRPr>
          </a:p>
          <a:p>
            <a:endParaRPr lang="es-MX" dirty="0" smtClean="0">
              <a:latin typeface="Gotham Rounded Light" pitchFamily="50" charset="0"/>
            </a:endParaRPr>
          </a:p>
          <a:p>
            <a:pPr algn="just"/>
            <a:r>
              <a:rPr lang="es-MX" dirty="0">
                <a:latin typeface="Gotham Rounded Light" pitchFamily="50" charset="0"/>
              </a:rPr>
              <a:t>Una vez que el Enlace reciba la solicitud, deberá comunicar a la UT, </a:t>
            </a:r>
            <a:r>
              <a:rPr lang="es-MX" b="1" dirty="0">
                <a:latin typeface="Gotham Rounded Light" pitchFamily="50" charset="0"/>
              </a:rPr>
              <a:t>dentro de los 2 días hábiles </a:t>
            </a:r>
            <a:r>
              <a:rPr lang="es-MX" dirty="0">
                <a:latin typeface="Gotham Rounded Light" pitchFamily="50" charset="0"/>
              </a:rPr>
              <a:t>siguientes a la fecha de inicio del trámite, si esa área no es COMPETENTE para dar contestación a la solicitud.</a:t>
            </a:r>
          </a:p>
          <a:p>
            <a:endParaRPr lang="es-MX" dirty="0">
              <a:latin typeface="Gotham Rounded Light" pitchFamily="50" charset="0"/>
            </a:endParaRPr>
          </a:p>
          <a:p>
            <a:pPr algn="just"/>
            <a:r>
              <a:rPr lang="es-MX" dirty="0">
                <a:latin typeface="Gotham Rounded Light" pitchFamily="50" charset="0"/>
              </a:rPr>
              <a:t>Recibida la contestación de incompetencia por parte del área, la UT deberá corroborar la incompetencia de esta Secretaría para dar respuesta a la solicitud y comunicará al solicitante, el Sujeto Obligado competente para atender su requerimiento, en un plazo no mayor de 3 días hábiles contados a partir de la fecha en que se tenga por presentada la solicitud. </a:t>
            </a:r>
          </a:p>
          <a:p>
            <a:endParaRPr lang="es-MX" dirty="0" smtClean="0">
              <a:latin typeface="Gotham Rounded Light" pitchFamily="50" charset="0"/>
            </a:endParaRPr>
          </a:p>
          <a:p>
            <a:endParaRPr lang="es-MX" dirty="0">
              <a:latin typeface="Gotham Rounded Light" pitchFamily="50" charset="0"/>
            </a:endParaRPr>
          </a:p>
          <a:p>
            <a:endParaRPr lang="es-MX" dirty="0" smtClean="0">
              <a:latin typeface="Gotham Rounded Light" pitchFamily="50" charset="0"/>
            </a:endParaRPr>
          </a:p>
          <a:p>
            <a:pPr algn="r"/>
            <a:r>
              <a:rPr lang="es-MX" sz="1600" i="1" dirty="0"/>
              <a:t>NUMERAL </a:t>
            </a:r>
            <a:r>
              <a:rPr lang="es-MX" sz="1600" i="1" dirty="0" smtClean="0"/>
              <a:t>6.3 </a:t>
            </a:r>
            <a:r>
              <a:rPr lang="es-MX" sz="1600" i="1" dirty="0"/>
              <a:t>DE LOS LINEAMIENTOS PARA LA OPERACIÓN DE LA UNIDAD DE TRANSPARENCIA DE LA SECRETARÍA DE SEGURIDAD CIUDADANA DE LA CIUDAD DE </a:t>
            </a:r>
            <a:r>
              <a:rPr lang="es-MX" sz="1600" i="1" dirty="0" smtClean="0"/>
              <a:t>MÉXICO</a:t>
            </a:r>
          </a:p>
          <a:p>
            <a:pPr algn="r"/>
            <a:r>
              <a:rPr lang="es-MX" sz="1600" i="1" dirty="0"/>
              <a:t/>
            </a:r>
            <a:br>
              <a:rPr lang="es-MX" sz="1600" i="1" dirty="0"/>
            </a:br>
            <a:endParaRPr lang="es-MX" sz="1600" i="1" dirty="0">
              <a:latin typeface="Gotham Rounded Light" pitchFamily="50" charset="0"/>
            </a:endParaRPr>
          </a:p>
        </p:txBody>
      </p:sp>
    </p:spTree>
    <p:extLst>
      <p:ext uri="{BB962C8B-B14F-4D97-AF65-F5344CB8AC3E}">
        <p14:creationId xmlns:p14="http://schemas.microsoft.com/office/powerpoint/2010/main" val="2905697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449119" y="1177452"/>
            <a:ext cx="11009744" cy="4955203"/>
          </a:xfrm>
          <a:prstGeom prst="rect">
            <a:avLst/>
          </a:prstGeom>
        </p:spPr>
        <p:txBody>
          <a:bodyPr wrap="square">
            <a:spAutoFit/>
          </a:bodyPr>
          <a:lstStyle/>
          <a:p>
            <a:pPr algn="just"/>
            <a:endParaRPr lang="es-MX" dirty="0">
              <a:latin typeface="Gotham Rounded Light" pitchFamily="50" charset="0"/>
            </a:endParaRPr>
          </a:p>
          <a:p>
            <a:pPr algn="ctr"/>
            <a:r>
              <a:rPr lang="es-MX" b="1" u="sng" dirty="0" smtClean="0">
                <a:latin typeface="Gotham Rounded Light" pitchFamily="50" charset="0"/>
              </a:rPr>
              <a:t>DE LA COMPETENCIA</a:t>
            </a:r>
            <a:r>
              <a:rPr lang="es-MX" dirty="0" smtClean="0">
                <a:latin typeface="Gotham Rounded Light" pitchFamily="50" charset="0"/>
              </a:rPr>
              <a:t> </a:t>
            </a:r>
            <a:endParaRPr lang="es-MX" dirty="0">
              <a:latin typeface="Gotham Rounded Light" pitchFamily="50" charset="0"/>
            </a:endParaRPr>
          </a:p>
          <a:p>
            <a:endParaRPr lang="es-MX" dirty="0" smtClean="0">
              <a:latin typeface="Gotham Rounded Light" pitchFamily="50" charset="0"/>
            </a:endParaRPr>
          </a:p>
          <a:p>
            <a:pPr algn="just"/>
            <a:r>
              <a:rPr lang="es-MX" dirty="0">
                <a:latin typeface="Gotham Rounded Light" pitchFamily="50" charset="0"/>
              </a:rPr>
              <a:t>En caso de que el área sea competente para atender parcialmente la solicitud, deberá informarlo a la UT </a:t>
            </a:r>
            <a:r>
              <a:rPr lang="es-MX" b="1" dirty="0">
                <a:latin typeface="Gotham Rounded Light" pitchFamily="50" charset="0"/>
              </a:rPr>
              <a:t>dentro del plazo de 2 días hábiles </a:t>
            </a:r>
            <a:r>
              <a:rPr lang="es-MX" dirty="0">
                <a:latin typeface="Gotham Rounded Light" pitchFamily="50" charset="0"/>
              </a:rPr>
              <a:t>informando de manera clara y puntual los puntos de la solicitud que atenderá, justificando conforme a lo establecido en este apartado la no competencia e indicando el área o Sujeto Obligado que considere competente de atender los demás puntos de la solicitud.</a:t>
            </a:r>
          </a:p>
          <a:p>
            <a:endParaRPr lang="es-MX" dirty="0">
              <a:latin typeface="Gotham Rounded Light" pitchFamily="50" charset="0"/>
            </a:endParaRPr>
          </a:p>
          <a:p>
            <a:endParaRPr lang="es-MX" dirty="0" smtClean="0">
              <a:latin typeface="Gotham Rounded Light" pitchFamily="50" charset="0"/>
            </a:endParaRPr>
          </a:p>
          <a:p>
            <a:endParaRPr lang="es-MX" dirty="0" smtClean="0">
              <a:latin typeface="Gotham Rounded Light" pitchFamily="50" charset="0"/>
            </a:endParaRPr>
          </a:p>
          <a:p>
            <a:endParaRPr lang="es-MX" dirty="0">
              <a:latin typeface="Gotham Rounded Light" pitchFamily="50" charset="0"/>
            </a:endParaRPr>
          </a:p>
          <a:p>
            <a:endParaRPr lang="es-MX" dirty="0" smtClean="0">
              <a:latin typeface="Gotham Rounded Light" pitchFamily="50" charset="0"/>
            </a:endParaRPr>
          </a:p>
          <a:p>
            <a:endParaRPr lang="es-MX" dirty="0" smtClean="0">
              <a:latin typeface="Gotham Rounded Light" pitchFamily="50" charset="0"/>
            </a:endParaRPr>
          </a:p>
          <a:p>
            <a:pPr algn="r"/>
            <a:r>
              <a:rPr lang="es-MX" sz="1600" i="1" dirty="0"/>
              <a:t>NUMERAL </a:t>
            </a:r>
            <a:r>
              <a:rPr lang="es-MX" sz="1600" i="1" dirty="0" smtClean="0"/>
              <a:t>6.3 </a:t>
            </a:r>
            <a:r>
              <a:rPr lang="es-MX" sz="1600" i="1" dirty="0"/>
              <a:t>DE LOS LINEAMIENTOS PARA LA OPERACIÓN DE LA UNIDAD DE TRANSPARENCIA DE LA SECRETARÍA DE SEGURIDAD CIUDADANA DE LA CIUDAD DE </a:t>
            </a:r>
            <a:r>
              <a:rPr lang="es-MX" sz="1600" i="1" dirty="0" smtClean="0"/>
              <a:t>MÉXICO</a:t>
            </a:r>
          </a:p>
          <a:p>
            <a:pPr algn="r"/>
            <a:r>
              <a:rPr lang="es-MX" sz="1600" i="1" dirty="0"/>
              <a:t/>
            </a:r>
            <a:br>
              <a:rPr lang="es-MX" sz="1600" i="1" dirty="0"/>
            </a:br>
            <a:endParaRPr lang="es-MX" sz="1600" i="1" dirty="0">
              <a:latin typeface="Gotham Rounded Light" pitchFamily="50" charset="0"/>
            </a:endParaRPr>
          </a:p>
        </p:txBody>
      </p:sp>
    </p:spTree>
    <p:extLst>
      <p:ext uri="{BB962C8B-B14F-4D97-AF65-F5344CB8AC3E}">
        <p14:creationId xmlns:p14="http://schemas.microsoft.com/office/powerpoint/2010/main" val="13190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449119" y="1177452"/>
            <a:ext cx="11009744" cy="4955203"/>
          </a:xfrm>
          <a:prstGeom prst="rect">
            <a:avLst/>
          </a:prstGeom>
        </p:spPr>
        <p:txBody>
          <a:bodyPr wrap="square">
            <a:spAutoFit/>
          </a:bodyPr>
          <a:lstStyle/>
          <a:p>
            <a:pPr algn="just"/>
            <a:endParaRPr lang="es-MX" dirty="0">
              <a:latin typeface="Gotham Rounded Light" pitchFamily="50" charset="0"/>
            </a:endParaRPr>
          </a:p>
          <a:p>
            <a:pPr algn="ctr"/>
            <a:r>
              <a:rPr lang="es-MX" b="1" u="sng" dirty="0" smtClean="0">
                <a:latin typeface="Gotham Rounded Light" pitchFamily="50" charset="0"/>
              </a:rPr>
              <a:t>DE LA PREVENCIÓN</a:t>
            </a:r>
            <a:r>
              <a:rPr lang="es-MX" dirty="0" smtClean="0">
                <a:latin typeface="Gotham Rounded Light" pitchFamily="50" charset="0"/>
              </a:rPr>
              <a:t> </a:t>
            </a:r>
            <a:endParaRPr lang="es-MX" dirty="0">
              <a:latin typeface="Gotham Rounded Light" pitchFamily="50" charset="0"/>
            </a:endParaRPr>
          </a:p>
          <a:p>
            <a:endParaRPr lang="es-MX" dirty="0" smtClean="0">
              <a:latin typeface="Gotham Rounded Light" pitchFamily="50" charset="0"/>
            </a:endParaRPr>
          </a:p>
          <a:p>
            <a:pPr algn="just"/>
            <a:r>
              <a:rPr lang="es-MX" dirty="0">
                <a:latin typeface="Gotham Rounded Light" pitchFamily="50" charset="0"/>
              </a:rPr>
              <a:t>En caso de considerar necesario realizar una PREVENCIÓN al solicitante a efecto de que aclare o precise su solicitud, </a:t>
            </a:r>
            <a:r>
              <a:rPr lang="es-MX" b="1" dirty="0">
                <a:latin typeface="Gotham Rounded Light" pitchFamily="50" charset="0"/>
              </a:rPr>
              <a:t>deberá solicitarla dentro de los 2 días hábiles siguientes a la fecha de inicio del trámite, </a:t>
            </a:r>
            <a:r>
              <a:rPr lang="es-MX" dirty="0">
                <a:latin typeface="Gotham Rounded Light" pitchFamily="50" charset="0"/>
              </a:rPr>
              <a:t>a efecto de que la UT analice la viabilidad de la prevención y, en caso de ser procedente, notifique al solicitante en un plazo no mayor a 3 días hábiles contados a partir de la fecha en que se tenga por presentada la solicitud, para que en un término de 10 días hábiles contados a partir del día siguiente de su notificación, aclare, precise o complemente su solicitud. En caso de no desahogar dicha prevención, se tendrá por no presentada la solicitud.</a:t>
            </a:r>
          </a:p>
          <a:p>
            <a:endParaRPr lang="es-MX" dirty="0">
              <a:latin typeface="Gotham Rounded Light" pitchFamily="50" charset="0"/>
            </a:endParaRPr>
          </a:p>
          <a:p>
            <a:endParaRPr lang="es-MX" dirty="0" smtClean="0">
              <a:latin typeface="Gotham Rounded Light" pitchFamily="50" charset="0"/>
            </a:endParaRPr>
          </a:p>
          <a:p>
            <a:endParaRPr lang="es-MX" dirty="0" smtClean="0">
              <a:latin typeface="Gotham Rounded Light" pitchFamily="50" charset="0"/>
            </a:endParaRPr>
          </a:p>
          <a:p>
            <a:endParaRPr lang="es-MX" dirty="0" smtClean="0">
              <a:latin typeface="Gotham Rounded Light" pitchFamily="50" charset="0"/>
            </a:endParaRPr>
          </a:p>
          <a:p>
            <a:pPr algn="r"/>
            <a:r>
              <a:rPr lang="es-MX" sz="1600" i="1" dirty="0"/>
              <a:t>NUMERAL </a:t>
            </a:r>
            <a:r>
              <a:rPr lang="es-MX" sz="1600" i="1" dirty="0" smtClean="0"/>
              <a:t>6.4 </a:t>
            </a:r>
            <a:r>
              <a:rPr lang="es-MX" sz="1600" i="1" dirty="0"/>
              <a:t>DE LOS LINEAMIENTOS PARA LA OPERACIÓN DE LA UNIDAD DE TRANSPARENCIA DE LA SECRETARÍA DE SEGURIDAD CIUDADANA DE LA CIUDAD DE </a:t>
            </a:r>
            <a:r>
              <a:rPr lang="es-MX" sz="1600" i="1" dirty="0" smtClean="0"/>
              <a:t>MÉXICO</a:t>
            </a:r>
          </a:p>
          <a:p>
            <a:pPr algn="r"/>
            <a:r>
              <a:rPr lang="es-MX" sz="1600" i="1" dirty="0"/>
              <a:t/>
            </a:r>
            <a:br>
              <a:rPr lang="es-MX" sz="1600" i="1" dirty="0"/>
            </a:br>
            <a:endParaRPr lang="es-MX" sz="1600" i="1" dirty="0">
              <a:latin typeface="Gotham Rounded Light" pitchFamily="50" charset="0"/>
            </a:endParaRPr>
          </a:p>
        </p:txBody>
      </p:sp>
    </p:spTree>
    <p:extLst>
      <p:ext uri="{BB962C8B-B14F-4D97-AF65-F5344CB8AC3E}">
        <p14:creationId xmlns:p14="http://schemas.microsoft.com/office/powerpoint/2010/main" val="2442612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7" name="Rectángulo 6"/>
          <p:cNvSpPr/>
          <p:nvPr/>
        </p:nvSpPr>
        <p:spPr>
          <a:xfrm>
            <a:off x="449119" y="1177452"/>
            <a:ext cx="11009744" cy="5786199"/>
          </a:xfrm>
          <a:prstGeom prst="rect">
            <a:avLst/>
          </a:prstGeom>
        </p:spPr>
        <p:txBody>
          <a:bodyPr wrap="square">
            <a:spAutoFit/>
          </a:bodyPr>
          <a:lstStyle/>
          <a:p>
            <a:pPr algn="just"/>
            <a:endParaRPr lang="es-MX" dirty="0">
              <a:latin typeface="Gotham Rounded Light" pitchFamily="50" charset="0"/>
            </a:endParaRPr>
          </a:p>
          <a:p>
            <a:pPr algn="ctr"/>
            <a:r>
              <a:rPr lang="es-MX" b="1" u="sng" dirty="0" smtClean="0">
                <a:latin typeface="Gotham Rounded Light" pitchFamily="50" charset="0"/>
              </a:rPr>
              <a:t>DEL PLAZO DE RESPUESTA Y AMPLIACIÓN DE PLAZO</a:t>
            </a:r>
            <a:endParaRPr lang="es-MX" dirty="0" smtClean="0">
              <a:latin typeface="Gotham Rounded Light" pitchFamily="50" charset="0"/>
            </a:endParaRPr>
          </a:p>
          <a:p>
            <a:endParaRPr lang="es-MX" dirty="0" smtClean="0">
              <a:latin typeface="Gotham Rounded Light" pitchFamily="50" charset="0"/>
            </a:endParaRPr>
          </a:p>
          <a:p>
            <a:endParaRPr lang="es-MX" dirty="0">
              <a:latin typeface="Gotham Rounded Light" pitchFamily="50" charset="0"/>
            </a:endParaRPr>
          </a:p>
          <a:p>
            <a:pPr algn="just"/>
            <a:r>
              <a:rPr lang="es-MX" dirty="0">
                <a:latin typeface="Gotham Rounded Light" pitchFamily="50" charset="0"/>
              </a:rPr>
              <a:t>De ser competente el área para dar la respuesta requerida por el solicitante, el Enlace deberá remitir la respuesta a la UT a más tardar dentro de </a:t>
            </a:r>
            <a:r>
              <a:rPr lang="es-MX" b="1" dirty="0">
                <a:latin typeface="Gotham Rounded Light" pitchFamily="50" charset="0"/>
              </a:rPr>
              <a:t>los cinco días hábiles siguientes a la fecha de inicio del trámite, en el caso de ser obligaciones de transparencia</a:t>
            </a:r>
            <a:r>
              <a:rPr lang="es-MX" dirty="0">
                <a:latin typeface="Gotham Rounded Light" pitchFamily="50" charset="0"/>
              </a:rPr>
              <a:t>, </a:t>
            </a:r>
            <a:r>
              <a:rPr lang="es-MX" b="1" dirty="0">
                <a:latin typeface="Gotham Rounded Light" pitchFamily="50" charset="0"/>
              </a:rPr>
              <a:t>dentro de los 3 días hábiles siguientes y dentro de los 10 días hábiles siguientes para las solicitudes de derechos ARCO</a:t>
            </a:r>
            <a:r>
              <a:rPr lang="es-MX" b="1" dirty="0" smtClean="0">
                <a:latin typeface="Gotham Rounded Light" pitchFamily="50" charset="0"/>
              </a:rPr>
              <a:t>.</a:t>
            </a:r>
          </a:p>
          <a:p>
            <a:endParaRPr lang="es-MX" dirty="0">
              <a:latin typeface="Gotham Rounded Light" pitchFamily="50" charset="0"/>
            </a:endParaRPr>
          </a:p>
          <a:p>
            <a:pPr algn="just"/>
            <a:r>
              <a:rPr lang="es-MX" dirty="0">
                <a:latin typeface="Gotham Rounded Light" pitchFamily="50" charset="0"/>
              </a:rPr>
              <a:t>Toda solicitud de información pública, será atendida por la UT, a través de la Subdirección de Atención de Solicitudes de Información, en un plazo no mayor de 9 días hábiles siguientes a la fecha de inicio del trámite o por desahogada la prevención que en su caso se haya hecho al solicitante; las solicitudes para el ejercicio de los derechos ARCO deberán ser atendidas dentro de los 15 días hábiles siguientes a la fecha de inicio del trámite o por desahogada la prevención que en su caso se haya hecho al solicitante de conformidad con lo establecido en la Ley de Protección de Datos Personales en Posesión de Sujetos Obligados de la Ciudad de México.</a:t>
            </a:r>
          </a:p>
          <a:p>
            <a:endParaRPr lang="es-MX" dirty="0" smtClean="0">
              <a:latin typeface="Gotham Rounded Light" pitchFamily="50" charset="0"/>
            </a:endParaRPr>
          </a:p>
          <a:p>
            <a:pPr algn="r"/>
            <a:r>
              <a:rPr lang="es-MX" sz="1600" i="1" dirty="0"/>
              <a:t>NUMERAL </a:t>
            </a:r>
            <a:r>
              <a:rPr lang="es-MX" sz="1600" i="1" dirty="0" smtClean="0"/>
              <a:t>6.5 </a:t>
            </a:r>
            <a:r>
              <a:rPr lang="es-MX" sz="1600" i="1" dirty="0"/>
              <a:t>DE LOS LINEAMIENTOS PARA LA OPERACIÓN DE LA UNIDAD DE TRANSPARENCIA DE LA SECRETARÍA DE SEGURIDAD CIUDADANA DE LA CIUDAD DE </a:t>
            </a:r>
            <a:r>
              <a:rPr lang="es-MX" sz="1600" i="1" dirty="0" smtClean="0"/>
              <a:t>MÉXICO</a:t>
            </a:r>
          </a:p>
          <a:p>
            <a:pPr algn="r"/>
            <a:r>
              <a:rPr lang="es-MX" sz="1600" i="1" dirty="0"/>
              <a:t/>
            </a:r>
            <a:br>
              <a:rPr lang="es-MX" sz="1600" i="1" dirty="0"/>
            </a:br>
            <a:endParaRPr lang="es-MX" sz="1600" i="1" dirty="0">
              <a:latin typeface="Gotham Rounded Light" pitchFamily="50" charset="0"/>
            </a:endParaRPr>
          </a:p>
        </p:txBody>
      </p:sp>
    </p:spTree>
    <p:extLst>
      <p:ext uri="{BB962C8B-B14F-4D97-AF65-F5344CB8AC3E}">
        <p14:creationId xmlns:p14="http://schemas.microsoft.com/office/powerpoint/2010/main" val="3145331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449119" y="1177452"/>
            <a:ext cx="11009744" cy="5786199"/>
          </a:xfrm>
          <a:prstGeom prst="rect">
            <a:avLst/>
          </a:prstGeom>
        </p:spPr>
        <p:txBody>
          <a:bodyPr wrap="square">
            <a:spAutoFit/>
          </a:bodyPr>
          <a:lstStyle/>
          <a:p>
            <a:pPr algn="just"/>
            <a:endParaRPr lang="es-MX" dirty="0" smtClean="0">
              <a:latin typeface="Gotham Rounded Light" pitchFamily="50" charset="0"/>
            </a:endParaRPr>
          </a:p>
          <a:p>
            <a:pPr algn="ctr"/>
            <a:r>
              <a:rPr lang="es-MX" b="1" u="sng" dirty="0" smtClean="0">
                <a:latin typeface="Gotham Rounded Light" pitchFamily="50" charset="0"/>
              </a:rPr>
              <a:t>DEL PLAZO DE RESPUESTA Y AMPLIACIÓN DE PLAZO</a:t>
            </a:r>
            <a:endParaRPr lang="es-MX" dirty="0" smtClean="0">
              <a:latin typeface="Gotham Rounded Light" pitchFamily="50" charset="0"/>
            </a:endParaRPr>
          </a:p>
          <a:p>
            <a:endParaRPr lang="es-MX" dirty="0" smtClean="0">
              <a:latin typeface="Gotham Rounded Light" pitchFamily="50" charset="0"/>
            </a:endParaRPr>
          </a:p>
          <a:p>
            <a:endParaRPr lang="es-MX" dirty="0">
              <a:latin typeface="Gotham Rounded Light" pitchFamily="50" charset="0"/>
            </a:endParaRPr>
          </a:p>
          <a:p>
            <a:pPr algn="just"/>
            <a:r>
              <a:rPr lang="es-MX" dirty="0">
                <a:latin typeface="Gotham Rounded Light" pitchFamily="50" charset="0"/>
              </a:rPr>
              <a:t>Estos plazos </a:t>
            </a:r>
            <a:r>
              <a:rPr lang="es-MX" b="1" dirty="0">
                <a:latin typeface="Gotham Rounded Light" pitchFamily="50" charset="0"/>
              </a:rPr>
              <a:t>podrán ampliarse hasta por 9 días hábiles más, en el caso de solicitudes de acceso a la información y hasta por 15 días hábiles más, en las solicitudes para el ejercicio de los derechos ARCO en función del volumen o la complejidad de la información solicitada. </a:t>
            </a:r>
            <a:endParaRPr lang="es-MX" b="1" dirty="0" smtClean="0">
              <a:latin typeface="Gotham Rounded Light" pitchFamily="50" charset="0"/>
            </a:endParaRPr>
          </a:p>
          <a:p>
            <a:pPr algn="just"/>
            <a:endParaRPr lang="es-MX" dirty="0">
              <a:latin typeface="Gotham Rounded Light" pitchFamily="50" charset="0"/>
            </a:endParaRPr>
          </a:p>
          <a:p>
            <a:pPr algn="just"/>
            <a:r>
              <a:rPr lang="es-MX" b="1" dirty="0">
                <a:latin typeface="Gotham Rounded Light" pitchFamily="50" charset="0"/>
              </a:rPr>
              <a:t>Para que proceda la solicitud de ampliación de plazo deberá ser solicitada por el área a la UT dentro de los 5 días hábiles siguientes a la fecha de inicio del trámite en el caso de solicitudes de información, y de 10 días hábiles para las solicitudes para el ejercicio de los derechos ARCO</a:t>
            </a:r>
            <a:r>
              <a:rPr lang="es-MX" b="1" dirty="0" smtClean="0">
                <a:latin typeface="Gotham Rounded Light" pitchFamily="50" charset="0"/>
              </a:rPr>
              <a:t>.</a:t>
            </a:r>
          </a:p>
          <a:p>
            <a:pPr algn="just"/>
            <a:endParaRPr lang="es-MX" dirty="0">
              <a:latin typeface="Gotham Rounded Light" pitchFamily="50" charset="0"/>
            </a:endParaRPr>
          </a:p>
          <a:p>
            <a:pPr algn="just"/>
            <a:r>
              <a:rPr lang="es-MX" dirty="0">
                <a:latin typeface="Gotham Rounded Light" pitchFamily="50" charset="0"/>
              </a:rPr>
              <a:t>Las solicitudes en las que se requiera información correspondiente a obligaciones de transparencia, serán atendidas por el área, en un plazo no mayor a </a:t>
            </a:r>
            <a:r>
              <a:rPr lang="es-MX" b="1" dirty="0">
                <a:latin typeface="Gotham Rounded Light" pitchFamily="50" charset="0"/>
              </a:rPr>
              <a:t>3 días hábiles siguientes a la fecha de inicio del trámite. No procede la ampliación del plazo en este tipo de solicitudes</a:t>
            </a:r>
            <a:r>
              <a:rPr lang="es-MX" dirty="0" smtClean="0">
                <a:latin typeface="Gotham Rounded Light" pitchFamily="50" charset="0"/>
              </a:rPr>
              <a:t>.</a:t>
            </a:r>
          </a:p>
          <a:p>
            <a:endParaRPr lang="es-MX" dirty="0">
              <a:latin typeface="Gotham Rounded Light" pitchFamily="50" charset="0"/>
            </a:endParaRPr>
          </a:p>
          <a:p>
            <a:pPr algn="r"/>
            <a:r>
              <a:rPr lang="es-MX" sz="1600" i="1" dirty="0" smtClean="0"/>
              <a:t>NUMERAL 6.5 </a:t>
            </a:r>
            <a:r>
              <a:rPr lang="es-MX" sz="1600" i="1" dirty="0"/>
              <a:t>DE LOS LINEAMIENTOS PARA LA OPERACIÓN DE LA UNIDAD DE TRANSPARENCIA DE LA SECRETARÍA DE SEGURIDAD CIUDADANA DE LA CIUDAD DE </a:t>
            </a:r>
            <a:r>
              <a:rPr lang="es-MX" sz="1600" i="1" dirty="0" smtClean="0"/>
              <a:t>MÉXICO</a:t>
            </a:r>
          </a:p>
          <a:p>
            <a:pPr algn="r"/>
            <a:r>
              <a:rPr lang="es-MX" sz="1600" i="1" dirty="0"/>
              <a:t/>
            </a:r>
            <a:br>
              <a:rPr lang="es-MX" sz="1600" i="1" dirty="0"/>
            </a:br>
            <a:endParaRPr lang="es-MX" sz="1600" i="1" dirty="0">
              <a:latin typeface="Gotham Rounded Light" pitchFamily="50" charset="0"/>
            </a:endParaRPr>
          </a:p>
        </p:txBody>
      </p:sp>
    </p:spTree>
    <p:extLst>
      <p:ext uri="{BB962C8B-B14F-4D97-AF65-F5344CB8AC3E}">
        <p14:creationId xmlns:p14="http://schemas.microsoft.com/office/powerpoint/2010/main" val="245264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449119" y="1177452"/>
            <a:ext cx="11009744" cy="5509200"/>
          </a:xfrm>
          <a:prstGeom prst="rect">
            <a:avLst/>
          </a:prstGeom>
        </p:spPr>
        <p:txBody>
          <a:bodyPr wrap="square">
            <a:spAutoFit/>
          </a:bodyPr>
          <a:lstStyle/>
          <a:p>
            <a:pPr algn="just"/>
            <a:endParaRPr lang="es-MX" dirty="0" smtClean="0">
              <a:latin typeface="Gotham Rounded Light" pitchFamily="50" charset="0"/>
            </a:endParaRPr>
          </a:p>
          <a:p>
            <a:pPr algn="ctr"/>
            <a:r>
              <a:rPr lang="es-MX" b="1" u="sng" dirty="0" smtClean="0">
                <a:latin typeface="Gotham Rounded Light" pitchFamily="50" charset="0"/>
              </a:rPr>
              <a:t>DEL PROCEDIMIENTO PARA LA CLASIFICACIÓN DE LA INFORMACIÓN</a:t>
            </a:r>
            <a:endParaRPr lang="es-MX" dirty="0" smtClean="0">
              <a:latin typeface="Gotham Rounded Light" pitchFamily="50" charset="0"/>
            </a:endParaRPr>
          </a:p>
          <a:p>
            <a:pPr algn="just"/>
            <a:endParaRPr lang="es-MX" dirty="0">
              <a:latin typeface="Gotham Rounded Light" pitchFamily="50" charset="0"/>
            </a:endParaRPr>
          </a:p>
          <a:p>
            <a:pPr algn="just"/>
            <a:r>
              <a:rPr lang="es-MX" dirty="0">
                <a:latin typeface="Gotham Rounded Light" pitchFamily="50" charset="0"/>
              </a:rPr>
              <a:t>Si un área considera que la información solicitada debe ser clasificada en cualquiera de sus dos modalidades, reservada o confidencial, </a:t>
            </a:r>
            <a:r>
              <a:rPr lang="es-MX" b="1" dirty="0">
                <a:latin typeface="Gotham Rounded Light" pitchFamily="50" charset="0"/>
              </a:rPr>
              <a:t>deberá dentro de los 2 días hábiles siguientes a la fecha en que sea turnada la solicitud por parte de la UT, remitir un oficio a la UT que funde y motive la clasificación de información para la aprobación del Comité de Transparencia. </a:t>
            </a:r>
            <a:endParaRPr lang="es-MX" b="1" dirty="0" smtClean="0">
              <a:latin typeface="Gotham Rounded Light" pitchFamily="50" charset="0"/>
            </a:endParaRPr>
          </a:p>
          <a:p>
            <a:pPr algn="just"/>
            <a:endParaRPr lang="es-MX" b="1" dirty="0">
              <a:latin typeface="Gotham Rounded Light" pitchFamily="50" charset="0"/>
            </a:endParaRPr>
          </a:p>
          <a:p>
            <a:endParaRPr lang="es-MX" dirty="0">
              <a:latin typeface="Gotham Rounded Light" pitchFamily="50" charset="0"/>
            </a:endParaRPr>
          </a:p>
          <a:p>
            <a:pPr algn="just"/>
            <a:endParaRPr lang="es-MX" dirty="0" smtClean="0">
              <a:latin typeface="Gotham Rounded Light" pitchFamily="50" charset="0"/>
            </a:endParaRPr>
          </a:p>
          <a:p>
            <a:pPr algn="just"/>
            <a:endParaRPr lang="es-MX" dirty="0" smtClean="0">
              <a:latin typeface="Gotham Rounded Light" pitchFamily="50" charset="0"/>
            </a:endParaRPr>
          </a:p>
          <a:p>
            <a:pPr algn="just"/>
            <a:endParaRPr lang="es-MX" dirty="0">
              <a:latin typeface="Gotham Rounded Light" pitchFamily="50" charset="0"/>
            </a:endParaRPr>
          </a:p>
          <a:p>
            <a:pPr algn="just"/>
            <a:endParaRPr lang="es-MX" dirty="0" smtClean="0">
              <a:latin typeface="Gotham Rounded Light" pitchFamily="50" charset="0"/>
            </a:endParaRPr>
          </a:p>
          <a:p>
            <a:pPr algn="just"/>
            <a:endParaRPr lang="es-MX" dirty="0" smtClean="0">
              <a:latin typeface="Gotham Rounded Light" pitchFamily="50" charset="0"/>
            </a:endParaRPr>
          </a:p>
          <a:p>
            <a:pPr algn="just"/>
            <a:endParaRPr lang="es-MX" dirty="0">
              <a:latin typeface="Gotham Rounded Light" pitchFamily="50" charset="0"/>
            </a:endParaRPr>
          </a:p>
          <a:p>
            <a:pPr algn="just"/>
            <a:endParaRPr lang="es-MX" dirty="0">
              <a:latin typeface="Gotham Rounded Light" pitchFamily="50" charset="0"/>
            </a:endParaRPr>
          </a:p>
          <a:p>
            <a:pPr algn="r"/>
            <a:r>
              <a:rPr lang="es-MX" sz="1600" i="1" dirty="0" smtClean="0"/>
              <a:t>NUMERAL 8.2 </a:t>
            </a:r>
            <a:r>
              <a:rPr lang="es-MX" sz="1600" i="1" dirty="0"/>
              <a:t>DE LOS LINEAMIENTOS PARA LA OPERACIÓN DE LA UNIDAD DE TRANSPARENCIA DE LA SECRETARÍA DE SEGURIDAD CIUDADANA DE LA CIUDAD DE </a:t>
            </a:r>
            <a:r>
              <a:rPr lang="es-MX" sz="1600" i="1" dirty="0" smtClean="0"/>
              <a:t>MÉXICO</a:t>
            </a:r>
          </a:p>
          <a:p>
            <a:pPr algn="r"/>
            <a:r>
              <a:rPr lang="es-MX" sz="1600" i="1" dirty="0"/>
              <a:t/>
            </a:r>
            <a:br>
              <a:rPr lang="es-MX" sz="1600" i="1" dirty="0"/>
            </a:br>
            <a:endParaRPr lang="es-MX" sz="1600" i="1" dirty="0">
              <a:latin typeface="Gotham Rounded Light" pitchFamily="50" charset="0"/>
            </a:endParaRPr>
          </a:p>
        </p:txBody>
      </p:sp>
    </p:spTree>
    <p:extLst>
      <p:ext uri="{BB962C8B-B14F-4D97-AF65-F5344CB8AC3E}">
        <p14:creationId xmlns:p14="http://schemas.microsoft.com/office/powerpoint/2010/main" val="750857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8" name="Rectángulo 7"/>
          <p:cNvSpPr/>
          <p:nvPr/>
        </p:nvSpPr>
        <p:spPr>
          <a:xfrm>
            <a:off x="1049481" y="1600200"/>
            <a:ext cx="10762363" cy="4401205"/>
          </a:xfrm>
          <a:prstGeom prst="rect">
            <a:avLst/>
          </a:prstGeom>
        </p:spPr>
        <p:txBody>
          <a:bodyPr wrap="square">
            <a:spAutoFit/>
          </a:bodyPr>
          <a:lstStyle/>
          <a:p>
            <a:pPr algn="ctr"/>
            <a:r>
              <a:rPr lang="es-MX" sz="2000" b="1" u="sng" spc="100" dirty="0" smtClean="0">
                <a:latin typeface="Gotham Rounded Light" pitchFamily="50" charset="0"/>
                <a:ea typeface="Calibri" panose="020F0502020204030204" pitchFamily="34" charset="0"/>
                <a:cs typeface="Arial" panose="020B0604020202020204" pitchFamily="34" charset="0"/>
              </a:rPr>
              <a:t>OBLIGACIÓN DE CAPACITACIÓN</a:t>
            </a:r>
            <a:endParaRPr lang="es-MX" sz="2000" b="1" u="sng" spc="100" dirty="0" smtClean="0">
              <a:latin typeface="Gotham Rounded Light" pitchFamily="50" charset="0"/>
              <a:ea typeface="Calibri" panose="020F0502020204030204" pitchFamily="34" charset="0"/>
              <a:cs typeface="Arial" panose="020B0604020202020204" pitchFamily="34" charset="0"/>
            </a:endParaRPr>
          </a:p>
          <a:p>
            <a:pPr algn="ctr"/>
            <a:endParaRPr lang="es-MX" sz="2000" b="1" u="sng" spc="100" dirty="0" smtClean="0">
              <a:latin typeface="Gotham Rounded Light" pitchFamily="50" charset="0"/>
              <a:ea typeface="Calibri" panose="020F0502020204030204" pitchFamily="34" charset="0"/>
              <a:cs typeface="Arial" panose="020B0604020202020204" pitchFamily="34" charset="0"/>
            </a:endParaRPr>
          </a:p>
          <a:p>
            <a:r>
              <a:rPr lang="es-MX" sz="2000" spc="100" dirty="0" smtClean="0">
                <a:latin typeface="Gotham Rounded Light" pitchFamily="50" charset="0"/>
                <a:ea typeface="Calibri" panose="020F0502020204030204" pitchFamily="34" charset="0"/>
                <a:cs typeface="Arial" panose="020B0604020202020204" pitchFamily="34" charset="0"/>
              </a:rPr>
              <a:t>A</a:t>
            </a:r>
            <a:r>
              <a:rPr lang="es-MX" sz="2000" spc="100" dirty="0" smtClean="0">
                <a:effectLst/>
                <a:latin typeface="Gotham Rounded Light" pitchFamily="50" charset="0"/>
                <a:ea typeface="Calibri" panose="020F0502020204030204" pitchFamily="34" charset="0"/>
                <a:cs typeface="Arial" panose="020B0604020202020204" pitchFamily="34" charset="0"/>
              </a:rPr>
              <a:t>rtículos 24 fracción XVI y 100, de la Ley de Transparencia, Acceso a la Información Pública y Rendición de Cuentas de la Ciudad de México </a:t>
            </a:r>
            <a:r>
              <a:rPr lang="es-ES" sz="2000" spc="100" dirty="0" smtClean="0">
                <a:effectLst/>
                <a:latin typeface="Gotham Rounded Light" pitchFamily="50" charset="0"/>
                <a:ea typeface="Calibri" panose="020F0502020204030204" pitchFamily="34" charset="0"/>
                <a:cs typeface="Arial" panose="020B0604020202020204" pitchFamily="34" charset="0"/>
              </a:rPr>
              <a:t>(LTAIPRCCM).</a:t>
            </a:r>
          </a:p>
          <a:p>
            <a:r>
              <a:rPr lang="es-ES" sz="2000" spc="100" dirty="0" smtClean="0">
                <a:latin typeface="Gotham Rounded Light" pitchFamily="50" charset="0"/>
                <a:ea typeface="Calibri" panose="020F0502020204030204" pitchFamily="34" charset="0"/>
                <a:cs typeface="Arial" panose="020B0604020202020204" pitchFamily="34" charset="0"/>
              </a:rPr>
              <a:t>“</a:t>
            </a:r>
            <a:r>
              <a:rPr lang="es-MX" sz="1600" b="1" i="1" dirty="0">
                <a:latin typeface="Gotham Rounded Light" pitchFamily="50" charset="0"/>
              </a:rPr>
              <a:t>Artículo 24</a:t>
            </a:r>
            <a:r>
              <a:rPr lang="es-MX" sz="1600" i="1" dirty="0">
                <a:latin typeface="Gotham Rounded Light" pitchFamily="50" charset="0"/>
              </a:rPr>
              <a:t>. Para el cumplimiento de los objetivos de esta Ley, los sujetos </a:t>
            </a:r>
            <a:r>
              <a:rPr lang="es-MX" sz="1600" i="1" dirty="0" smtClean="0">
                <a:latin typeface="Gotham Rounded Light" pitchFamily="50" charset="0"/>
              </a:rPr>
              <a:t>obligados deberán </a:t>
            </a:r>
            <a:r>
              <a:rPr lang="es-MX" sz="1600" i="1" dirty="0">
                <a:latin typeface="Gotham Rounded Light" pitchFamily="50" charset="0"/>
              </a:rPr>
              <a:t>cumplir con las siguientes obligaciones, según corresponda, de acuerdo a </a:t>
            </a:r>
            <a:r>
              <a:rPr lang="es-MX" sz="1600" i="1" dirty="0" smtClean="0">
                <a:latin typeface="Gotham Rounded Light" pitchFamily="50" charset="0"/>
              </a:rPr>
              <a:t>su naturaleza</a:t>
            </a:r>
            <a:r>
              <a:rPr lang="es-MX" sz="1600" i="1" dirty="0">
                <a:latin typeface="Gotham Rounded Light" pitchFamily="50" charset="0"/>
              </a:rPr>
              <a:t>:</a:t>
            </a:r>
            <a:r>
              <a:rPr lang="es-MX" sz="1600" i="1" dirty="0" smtClean="0">
                <a:latin typeface="Gotham Rounded Light" pitchFamily="50" charset="0"/>
              </a:rPr>
              <a:t> </a:t>
            </a:r>
          </a:p>
          <a:p>
            <a:r>
              <a:rPr lang="es-MX" sz="1600" i="1" dirty="0" smtClean="0">
                <a:latin typeface="Gotham Rounded Light" pitchFamily="50" charset="0"/>
              </a:rPr>
              <a:t/>
            </a:r>
            <a:br>
              <a:rPr lang="es-MX" sz="1600" i="1" dirty="0" smtClean="0">
                <a:latin typeface="Gotham Rounded Light" pitchFamily="50" charset="0"/>
              </a:rPr>
            </a:br>
            <a:r>
              <a:rPr lang="es-MX" sz="1600" i="1" dirty="0">
                <a:latin typeface="Gotham Rounded Light" pitchFamily="50" charset="0"/>
              </a:rPr>
              <a:t>XVI. Capacitar y actualizar de forma permanente, en coordinación con el Instituto, </a:t>
            </a:r>
            <a:r>
              <a:rPr lang="es-MX" sz="1600" i="1" dirty="0" smtClean="0">
                <a:latin typeface="Gotham Rounded Light" pitchFamily="50" charset="0"/>
              </a:rPr>
              <a:t>a sus personas servidoras </a:t>
            </a:r>
            <a:r>
              <a:rPr lang="es-MX" sz="1600" i="1" dirty="0">
                <a:latin typeface="Gotham Rounded Light" pitchFamily="50" charset="0"/>
              </a:rPr>
              <a:t>públicas en la cultura de accesibilidad y </a:t>
            </a:r>
            <a:r>
              <a:rPr lang="es-MX" sz="1600" i="1" dirty="0" smtClean="0">
                <a:latin typeface="Gotham Rounded Light" pitchFamily="50" charset="0"/>
              </a:rPr>
              <a:t>apertura informativa </a:t>
            </a:r>
            <a:r>
              <a:rPr lang="es-MX" sz="1600" i="1" dirty="0">
                <a:latin typeface="Gotham Rounded Light" pitchFamily="50" charset="0"/>
              </a:rPr>
              <a:t>a través de cursos, talleres, seminarios y cualquier otra forma </a:t>
            </a:r>
            <a:r>
              <a:rPr lang="es-MX" sz="1600" i="1" dirty="0" smtClean="0">
                <a:latin typeface="Gotham Rounded Light" pitchFamily="50" charset="0"/>
              </a:rPr>
              <a:t>de enseñanza </a:t>
            </a:r>
            <a:r>
              <a:rPr lang="es-MX" sz="1600" i="1" dirty="0">
                <a:latin typeface="Gotham Rounded Light" pitchFamily="50" charset="0"/>
              </a:rPr>
              <a:t>que considere pertinente el sujeto obligado</a:t>
            </a:r>
            <a:r>
              <a:rPr lang="es-MX" sz="2000" dirty="0" smtClean="0"/>
              <a:t>;”</a:t>
            </a:r>
          </a:p>
          <a:p>
            <a:r>
              <a:rPr lang="es-MX" sz="2000" dirty="0" smtClean="0"/>
              <a:t/>
            </a:r>
            <a:br>
              <a:rPr lang="es-MX" sz="2000" dirty="0" smtClean="0"/>
            </a:br>
            <a:r>
              <a:rPr lang="es-MX" sz="2000" dirty="0" smtClean="0"/>
              <a:t>“</a:t>
            </a:r>
            <a:r>
              <a:rPr lang="es-MX" sz="1600" b="1" i="1" dirty="0">
                <a:latin typeface="Gotham Rounded Light" pitchFamily="50" charset="0"/>
              </a:rPr>
              <a:t>Artículo 100</a:t>
            </a:r>
            <a:r>
              <a:rPr lang="es-MX" sz="1600" i="1" dirty="0">
                <a:latin typeface="Gotham Rounded Light" pitchFamily="50" charset="0"/>
              </a:rPr>
              <a:t>. Los sujetos obligados deberán cooperar con el Instituto para capacitar </a:t>
            </a:r>
            <a:r>
              <a:rPr lang="es-MX" sz="1600" i="1" dirty="0" smtClean="0">
                <a:latin typeface="Gotham Rounded Light" pitchFamily="50" charset="0"/>
              </a:rPr>
              <a:t>y actualizar</a:t>
            </a:r>
            <a:r>
              <a:rPr lang="es-MX" sz="1600" i="1" dirty="0">
                <a:latin typeface="Gotham Rounded Light" pitchFamily="50" charset="0"/>
              </a:rPr>
              <a:t>, de forma permanente, a todas sus personas servidoras públicas en </a:t>
            </a:r>
            <a:r>
              <a:rPr lang="es-MX" sz="1600" i="1" dirty="0" smtClean="0">
                <a:latin typeface="Gotham Rounded Light" pitchFamily="50" charset="0"/>
              </a:rPr>
              <a:t>materia del </a:t>
            </a:r>
            <a:r>
              <a:rPr lang="es-MX" sz="1600" i="1" dirty="0">
                <a:latin typeface="Gotham Rounded Light" pitchFamily="50" charset="0"/>
              </a:rPr>
              <a:t>Derecho de Acceso a la Información Pública, gobierno abierto y rendición </a:t>
            </a:r>
            <a:r>
              <a:rPr lang="es-MX" sz="1600" i="1" dirty="0" smtClean="0">
                <a:latin typeface="Gotham Rounded Light" pitchFamily="50" charset="0"/>
              </a:rPr>
              <a:t>de cuentas</a:t>
            </a:r>
            <a:r>
              <a:rPr lang="es-MX" sz="1600" i="1" dirty="0">
                <a:latin typeface="Gotham Rounded Light" pitchFamily="50" charset="0"/>
              </a:rPr>
              <a:t>, a través de los medios que se consideren pertinentes</a:t>
            </a:r>
            <a:r>
              <a:rPr lang="es-MX" sz="2000" dirty="0" smtClean="0"/>
              <a:t>…”</a:t>
            </a:r>
            <a:endParaRPr lang="es-ES" sz="2000" spc="100" dirty="0" smtClean="0">
              <a:effectLst/>
              <a:latin typeface="Gotham Rounded Light"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70208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2" name="Rectángulo 1"/>
          <p:cNvSpPr/>
          <p:nvPr/>
        </p:nvSpPr>
        <p:spPr>
          <a:xfrm>
            <a:off x="1080655" y="1610590"/>
            <a:ext cx="10068790" cy="3939540"/>
          </a:xfrm>
          <a:prstGeom prst="rect">
            <a:avLst/>
          </a:prstGeom>
        </p:spPr>
        <p:txBody>
          <a:bodyPr wrap="square">
            <a:spAutoFit/>
          </a:bodyPr>
          <a:lstStyle/>
          <a:p>
            <a:r>
              <a:rPr lang="es-MX" sz="2000" dirty="0">
                <a:latin typeface="Gotham Rounded Light" pitchFamily="50" charset="0"/>
              </a:rPr>
              <a:t>A</a:t>
            </a:r>
            <a:r>
              <a:rPr lang="es-MX" sz="2000" dirty="0" smtClean="0">
                <a:latin typeface="Gotham Rounded Light" pitchFamily="50" charset="0"/>
              </a:rPr>
              <a:t>rtículos 23 fracción III y 80, de la Ley de Protección de Datos Personales en Posesión de Sujetos Obligados de la Ciudad de México (LPDPPSOCM).</a:t>
            </a:r>
          </a:p>
          <a:p>
            <a:endParaRPr lang="es-MX" dirty="0">
              <a:latin typeface="Gotham Rounded Light" pitchFamily="50" charset="0"/>
            </a:endParaRPr>
          </a:p>
          <a:p>
            <a:r>
              <a:rPr lang="es-MX" sz="1600" i="1" dirty="0" smtClean="0">
                <a:latin typeface="Gotham Rounded Light" pitchFamily="50" charset="0"/>
              </a:rPr>
              <a:t>“</a:t>
            </a:r>
            <a:r>
              <a:rPr lang="es-MX" sz="1600" b="1" i="1" dirty="0">
                <a:latin typeface="Gotham Rounded Light" pitchFamily="50" charset="0"/>
              </a:rPr>
              <a:t>Artículo 23</a:t>
            </a:r>
            <a:r>
              <a:rPr lang="es-MX" sz="1600" i="1" dirty="0">
                <a:latin typeface="Gotham Rounded Light" pitchFamily="50" charset="0"/>
              </a:rPr>
              <a:t>. El responsable para cumplir con el tratamiento </a:t>
            </a:r>
            <a:r>
              <a:rPr lang="es-MX" sz="1600" i="1" dirty="0" smtClean="0">
                <a:latin typeface="Gotham Rounded Light" pitchFamily="50" charset="0"/>
              </a:rPr>
              <a:t>lícito, transparente </a:t>
            </a:r>
            <a:r>
              <a:rPr lang="es-MX" sz="1600" i="1" dirty="0">
                <a:latin typeface="Gotham Rounded Light" pitchFamily="50" charset="0"/>
              </a:rPr>
              <a:t>y responsable de los datos personales, tendrá al </a:t>
            </a:r>
            <a:r>
              <a:rPr lang="es-MX" sz="1600" i="1" dirty="0" smtClean="0">
                <a:latin typeface="Gotham Rounded Light" pitchFamily="50" charset="0"/>
              </a:rPr>
              <a:t>menos los </a:t>
            </a:r>
            <a:r>
              <a:rPr lang="es-MX" sz="1600" i="1" dirty="0">
                <a:latin typeface="Gotham Rounded Light" pitchFamily="50" charset="0"/>
              </a:rPr>
              <a:t>siguientes deberes: </a:t>
            </a:r>
            <a:endParaRPr lang="es-MX" sz="1600" i="1" dirty="0" smtClean="0">
              <a:latin typeface="Gotham Rounded Light" pitchFamily="50" charset="0"/>
            </a:endParaRPr>
          </a:p>
          <a:p>
            <a:r>
              <a:rPr lang="es-MX" sz="1600" i="1" dirty="0">
                <a:latin typeface="Gotham Rounded Light" pitchFamily="50" charset="0"/>
              </a:rPr>
              <a:t/>
            </a:r>
            <a:br>
              <a:rPr lang="es-MX" sz="1600" i="1" dirty="0">
                <a:latin typeface="Gotham Rounded Light" pitchFamily="50" charset="0"/>
              </a:rPr>
            </a:br>
            <a:r>
              <a:rPr lang="es-MX" sz="1600" i="1" dirty="0">
                <a:latin typeface="Gotham Rounded Light" pitchFamily="50" charset="0"/>
              </a:rPr>
              <a:t>III. Poner en práctica un programa de capacitación </a:t>
            </a:r>
            <a:r>
              <a:rPr lang="es-MX" sz="1600" i="1" dirty="0" smtClean="0">
                <a:latin typeface="Gotham Rounded Light" pitchFamily="50" charset="0"/>
              </a:rPr>
              <a:t>y actualización </a:t>
            </a:r>
            <a:r>
              <a:rPr lang="es-MX" sz="1600" i="1" dirty="0">
                <a:latin typeface="Gotham Rounded Light" pitchFamily="50" charset="0"/>
              </a:rPr>
              <a:t>del personal sobre las </a:t>
            </a:r>
            <a:r>
              <a:rPr lang="es-MX" sz="1600" i="1" dirty="0" smtClean="0">
                <a:latin typeface="Gotham Rounded Light" pitchFamily="50" charset="0"/>
              </a:rPr>
              <a:t>obligaciones </a:t>
            </a:r>
            <a:r>
              <a:rPr lang="es-MX" sz="1600" i="1" dirty="0">
                <a:latin typeface="Gotham Rounded Light" pitchFamily="50" charset="0"/>
              </a:rPr>
              <a:t>y </a:t>
            </a:r>
            <a:r>
              <a:rPr lang="es-MX" sz="1600" i="1" dirty="0" smtClean="0">
                <a:latin typeface="Gotham Rounded Light" pitchFamily="50" charset="0"/>
              </a:rPr>
              <a:t>demás deberes </a:t>
            </a:r>
            <a:r>
              <a:rPr lang="es-MX" sz="1600" i="1" dirty="0">
                <a:latin typeface="Gotham Rounded Light" pitchFamily="50" charset="0"/>
              </a:rPr>
              <a:t>en materia de protección de datos personales</a:t>
            </a:r>
            <a:r>
              <a:rPr lang="es-MX" sz="1600" i="1" dirty="0" smtClean="0"/>
              <a:t>;”</a:t>
            </a:r>
          </a:p>
          <a:p>
            <a:endParaRPr lang="es-MX" sz="1600" i="1" dirty="0" smtClean="0"/>
          </a:p>
          <a:p>
            <a:r>
              <a:rPr lang="es-MX" sz="1600" i="1" dirty="0" smtClean="0"/>
              <a:t>“</a:t>
            </a:r>
            <a:r>
              <a:rPr lang="es-MX" sz="1600" b="1" i="1" dirty="0">
                <a:latin typeface="Gotham Rounded Light" pitchFamily="50" charset="0"/>
              </a:rPr>
              <a:t>Artículo 80</a:t>
            </a:r>
            <a:r>
              <a:rPr lang="es-MX" sz="1600" i="1" dirty="0">
                <a:latin typeface="Gotham Rounded Light" pitchFamily="50" charset="0"/>
              </a:rPr>
              <a:t>. Los responsables deberán colaborar con el Instituto </a:t>
            </a:r>
            <a:r>
              <a:rPr lang="es-MX" sz="1600" i="1" dirty="0" smtClean="0">
                <a:latin typeface="Gotham Rounded Light" pitchFamily="50" charset="0"/>
              </a:rPr>
              <a:t>para capacitar </a:t>
            </a:r>
            <a:r>
              <a:rPr lang="es-MX" sz="1600" i="1" dirty="0">
                <a:latin typeface="Gotham Rounded Light" pitchFamily="50" charset="0"/>
              </a:rPr>
              <a:t>y actualizar de forma permanente a todos sus </a:t>
            </a:r>
            <a:r>
              <a:rPr lang="es-MX" sz="1600" i="1" dirty="0" smtClean="0">
                <a:latin typeface="Gotham Rounded Light" pitchFamily="50" charset="0"/>
              </a:rPr>
              <a:t>servidores públicos </a:t>
            </a:r>
            <a:r>
              <a:rPr lang="es-MX" sz="1600" i="1" dirty="0">
                <a:latin typeface="Gotham Rounded Light" pitchFamily="50" charset="0"/>
              </a:rPr>
              <a:t>en materia de protección de datos personales, a través </a:t>
            </a:r>
            <a:r>
              <a:rPr lang="es-MX" sz="1600" i="1" dirty="0" smtClean="0">
                <a:latin typeface="Gotham Rounded Light" pitchFamily="50" charset="0"/>
              </a:rPr>
              <a:t>de la </a:t>
            </a:r>
            <a:r>
              <a:rPr lang="es-MX" sz="1600" i="1" dirty="0">
                <a:latin typeface="Gotham Rounded Light" pitchFamily="50" charset="0"/>
              </a:rPr>
              <a:t>impartición de cursos, seminarios, talleres y cualquier otra forma </a:t>
            </a:r>
            <a:r>
              <a:rPr lang="es-MX" sz="1600" i="1" dirty="0" smtClean="0">
                <a:latin typeface="Gotham Rounded Light" pitchFamily="50" charset="0"/>
              </a:rPr>
              <a:t>de enseñanza </a:t>
            </a:r>
            <a:r>
              <a:rPr lang="es-MX" sz="1600" i="1" dirty="0">
                <a:latin typeface="Gotham Rounded Light" pitchFamily="50" charset="0"/>
              </a:rPr>
              <a:t>y entrenamiento que se considere pertinente</a:t>
            </a:r>
            <a:r>
              <a:rPr lang="es-MX" sz="1600" dirty="0" smtClean="0"/>
              <a:t>.”</a:t>
            </a:r>
            <a:r>
              <a:rPr lang="es-MX" sz="1600" dirty="0"/>
              <a:t/>
            </a:r>
            <a:br>
              <a:rPr lang="es-MX" sz="1600" dirty="0"/>
            </a:br>
            <a:r>
              <a:rPr lang="es-MX" sz="1600" i="1" dirty="0"/>
              <a:t/>
            </a:r>
            <a:br>
              <a:rPr lang="es-MX" sz="1600" i="1" dirty="0"/>
            </a:br>
            <a:endParaRPr lang="es-MX" sz="1600" i="1" dirty="0">
              <a:latin typeface="Gotham Rounded Light" pitchFamily="50" charset="0"/>
            </a:endParaRPr>
          </a:p>
        </p:txBody>
      </p:sp>
    </p:spTree>
    <p:extLst>
      <p:ext uri="{BB962C8B-B14F-4D97-AF65-F5344CB8AC3E}">
        <p14:creationId xmlns:p14="http://schemas.microsoft.com/office/powerpoint/2010/main" val="182258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2" name="Rectángulo 1"/>
          <p:cNvSpPr/>
          <p:nvPr/>
        </p:nvSpPr>
        <p:spPr>
          <a:xfrm>
            <a:off x="654627" y="1696137"/>
            <a:ext cx="10827327" cy="646331"/>
          </a:xfrm>
          <a:prstGeom prst="rect">
            <a:avLst/>
          </a:prstGeom>
        </p:spPr>
        <p:txBody>
          <a:bodyPr wrap="square">
            <a:spAutoFit/>
          </a:bodyPr>
          <a:lstStyle/>
          <a:p>
            <a:pPr algn="ctr" fontAlgn="base"/>
            <a:r>
              <a:rPr lang="es-MX" b="1" dirty="0">
                <a:solidFill>
                  <a:srgbClr val="000000"/>
                </a:solidFill>
                <a:latin typeface="Gotham Rounded Light" pitchFamily="50" charset="0"/>
              </a:rPr>
              <a:t>Instituto de Transparencia, Acceso a la Información Pública, Protección de </a:t>
            </a:r>
            <a:r>
              <a:rPr lang="es-MX" b="1" dirty="0" smtClean="0">
                <a:solidFill>
                  <a:srgbClr val="000000"/>
                </a:solidFill>
                <a:latin typeface="Gotham Rounded Light" pitchFamily="50" charset="0"/>
              </a:rPr>
              <a:t>Datos Personales </a:t>
            </a:r>
            <a:r>
              <a:rPr lang="es-MX" b="1" dirty="0">
                <a:solidFill>
                  <a:srgbClr val="000000"/>
                </a:solidFill>
                <a:latin typeface="Gotham Rounded Light" pitchFamily="50" charset="0"/>
              </a:rPr>
              <a:t>y Rendición de Cuentas de la Ciudad de </a:t>
            </a:r>
            <a:r>
              <a:rPr lang="es-MX" b="1" dirty="0" smtClean="0">
                <a:solidFill>
                  <a:srgbClr val="000000"/>
                </a:solidFill>
                <a:latin typeface="Gotham Rounded Light" pitchFamily="50" charset="0"/>
              </a:rPr>
              <a:t>México, (INFO).</a:t>
            </a:r>
            <a:endParaRPr lang="es-MX" b="1" i="0" dirty="0">
              <a:solidFill>
                <a:srgbClr val="000000"/>
              </a:solidFill>
              <a:effectLst/>
              <a:latin typeface="Gotham Rounded Light" pitchFamily="50" charset="0"/>
            </a:endParaRPr>
          </a:p>
        </p:txBody>
      </p:sp>
      <p:sp>
        <p:nvSpPr>
          <p:cNvPr id="3" name="Flecha abajo 2"/>
          <p:cNvSpPr/>
          <p:nvPr/>
        </p:nvSpPr>
        <p:spPr>
          <a:xfrm>
            <a:off x="5444836" y="2299148"/>
            <a:ext cx="498764" cy="8083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a:off x="3273136" y="3341224"/>
            <a:ext cx="4665518" cy="369332"/>
          </a:xfrm>
          <a:prstGeom prst="rect">
            <a:avLst/>
          </a:prstGeom>
          <a:noFill/>
        </p:spPr>
        <p:txBody>
          <a:bodyPr wrap="square" rtlCol="0">
            <a:spAutoFit/>
          </a:bodyPr>
          <a:lstStyle/>
          <a:p>
            <a:pPr algn="ctr"/>
            <a:r>
              <a:rPr lang="es-MX" dirty="0" smtClean="0">
                <a:latin typeface="Gotham Rounded Light" pitchFamily="50" charset="0"/>
              </a:rPr>
              <a:t>Certificación 100% Capacitados (anual)</a:t>
            </a:r>
            <a:endParaRPr lang="es-MX" dirty="0">
              <a:latin typeface="Gotham Rounded Light" pitchFamily="50" charset="0"/>
            </a:endParaRPr>
          </a:p>
        </p:txBody>
      </p:sp>
      <p:cxnSp>
        <p:nvCxnSpPr>
          <p:cNvPr id="8" name="Conector recto de flecha 7"/>
          <p:cNvCxnSpPr/>
          <p:nvPr/>
        </p:nvCxnSpPr>
        <p:spPr>
          <a:xfrm flipH="1">
            <a:off x="2473035" y="3804073"/>
            <a:ext cx="1236519" cy="799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5444836" y="3803073"/>
            <a:ext cx="0" cy="906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7699664" y="3803073"/>
            <a:ext cx="1205345" cy="986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654627" y="5027740"/>
            <a:ext cx="3011978" cy="369332"/>
          </a:xfrm>
          <a:prstGeom prst="rect">
            <a:avLst/>
          </a:prstGeom>
          <a:noFill/>
        </p:spPr>
        <p:txBody>
          <a:bodyPr wrap="none" rtlCol="0">
            <a:spAutoFit/>
          </a:bodyPr>
          <a:lstStyle/>
          <a:p>
            <a:r>
              <a:rPr lang="es-MX" dirty="0" smtClean="0">
                <a:latin typeface="Gotham Rounded Light" pitchFamily="50" charset="0"/>
              </a:rPr>
              <a:t>Curso de la </a:t>
            </a:r>
            <a:r>
              <a:rPr lang="es-MX" b="1" dirty="0" smtClean="0">
                <a:latin typeface="Gotham Rounded Light" pitchFamily="50" charset="0"/>
              </a:rPr>
              <a:t>LTAIPRCCM</a:t>
            </a:r>
            <a:r>
              <a:rPr lang="es-MX" dirty="0" smtClean="0">
                <a:latin typeface="Gotham Rounded Light" pitchFamily="50" charset="0"/>
              </a:rPr>
              <a:t> </a:t>
            </a:r>
            <a:endParaRPr lang="es-MX" dirty="0">
              <a:latin typeface="Gotham Rounded Light" pitchFamily="50" charset="0"/>
            </a:endParaRPr>
          </a:p>
        </p:txBody>
      </p:sp>
      <p:sp>
        <p:nvSpPr>
          <p:cNvPr id="17" name="CuadroTexto 16"/>
          <p:cNvSpPr txBox="1"/>
          <p:nvPr/>
        </p:nvSpPr>
        <p:spPr>
          <a:xfrm>
            <a:off x="4218763" y="5027740"/>
            <a:ext cx="3034805" cy="369332"/>
          </a:xfrm>
          <a:prstGeom prst="rect">
            <a:avLst/>
          </a:prstGeom>
          <a:noFill/>
        </p:spPr>
        <p:txBody>
          <a:bodyPr wrap="none" rtlCol="0">
            <a:spAutoFit/>
          </a:bodyPr>
          <a:lstStyle/>
          <a:p>
            <a:r>
              <a:rPr lang="es-MX" dirty="0" smtClean="0">
                <a:latin typeface="Gotham Rounded Light" pitchFamily="50" charset="0"/>
              </a:rPr>
              <a:t>Curso de la LPDPPSOCM</a:t>
            </a:r>
            <a:endParaRPr lang="es-MX" dirty="0">
              <a:latin typeface="Gotham Rounded Light" pitchFamily="50" charset="0"/>
            </a:endParaRPr>
          </a:p>
        </p:txBody>
      </p:sp>
      <p:sp>
        <p:nvSpPr>
          <p:cNvPr id="18" name="CuadroTexto 17"/>
          <p:cNvSpPr txBox="1"/>
          <p:nvPr/>
        </p:nvSpPr>
        <p:spPr>
          <a:xfrm>
            <a:off x="8188036" y="5027740"/>
            <a:ext cx="2742610" cy="369332"/>
          </a:xfrm>
          <a:prstGeom prst="rect">
            <a:avLst/>
          </a:prstGeom>
          <a:noFill/>
        </p:spPr>
        <p:txBody>
          <a:bodyPr wrap="none" rtlCol="0">
            <a:spAutoFit/>
          </a:bodyPr>
          <a:lstStyle/>
          <a:p>
            <a:r>
              <a:rPr lang="es-MX" dirty="0" smtClean="0">
                <a:latin typeface="Gotham Rounded Light" pitchFamily="50" charset="0"/>
              </a:rPr>
              <a:t>Curso de Ética Pública</a:t>
            </a:r>
            <a:endParaRPr lang="es-MX" dirty="0">
              <a:latin typeface="Gotham Rounded Light" pitchFamily="50" charset="0"/>
            </a:endParaRPr>
          </a:p>
        </p:txBody>
      </p:sp>
    </p:spTree>
    <p:extLst>
      <p:ext uri="{BB962C8B-B14F-4D97-AF65-F5344CB8AC3E}">
        <p14:creationId xmlns:p14="http://schemas.microsoft.com/office/powerpoint/2010/main" val="312767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pic>
        <p:nvPicPr>
          <p:cNvPr id="6" name="Imagen 5"/>
          <p:cNvPicPr/>
          <p:nvPr/>
        </p:nvPicPr>
        <p:blipFill rotWithShape="1">
          <a:blip r:embed="rId4"/>
          <a:srcRect l="2107" t="9221" r="2800" b="4679"/>
          <a:stretch/>
        </p:blipFill>
        <p:spPr>
          <a:xfrm>
            <a:off x="5071139" y="1335259"/>
            <a:ext cx="6372716" cy="3726268"/>
          </a:xfrm>
          <a:prstGeom prst="rect">
            <a:avLst/>
          </a:prstGeom>
        </p:spPr>
      </p:pic>
      <p:pic>
        <p:nvPicPr>
          <p:cNvPr id="7" name="Imagen 6"/>
          <p:cNvPicPr/>
          <p:nvPr/>
        </p:nvPicPr>
        <p:blipFill rotWithShape="1">
          <a:blip r:embed="rId5"/>
          <a:srcRect l="923" t="23439" r="14648" b="12380"/>
          <a:stretch/>
        </p:blipFill>
        <p:spPr>
          <a:xfrm>
            <a:off x="340821" y="1335258"/>
            <a:ext cx="4628344" cy="3726269"/>
          </a:xfrm>
          <a:prstGeom prst="rect">
            <a:avLst/>
          </a:prstGeom>
        </p:spPr>
      </p:pic>
      <p:sp>
        <p:nvSpPr>
          <p:cNvPr id="2" name="Elipse 1"/>
          <p:cNvSpPr/>
          <p:nvPr/>
        </p:nvSpPr>
        <p:spPr>
          <a:xfrm>
            <a:off x="8951883" y="2918691"/>
            <a:ext cx="872836" cy="6816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340821" y="4902455"/>
            <a:ext cx="11601798" cy="1846659"/>
          </a:xfrm>
          <a:prstGeom prst="rect">
            <a:avLst/>
          </a:prstGeom>
        </p:spPr>
        <p:txBody>
          <a:bodyPr wrap="square">
            <a:spAutoFit/>
          </a:bodyPr>
          <a:lstStyle/>
          <a:p>
            <a:endParaRPr lang="es-MX" sz="1900" b="1" spc="100" dirty="0" smtClean="0">
              <a:latin typeface="Gotham Rounded Light" pitchFamily="50" charset="0"/>
              <a:ea typeface="Calibri" panose="020F0502020204030204" pitchFamily="34" charset="0"/>
              <a:cs typeface="Arial" panose="020B0604020202020204" pitchFamily="34" charset="0"/>
            </a:endParaRPr>
          </a:p>
          <a:p>
            <a:r>
              <a:rPr lang="es-MX" sz="1900" b="1" spc="100" dirty="0" smtClean="0">
                <a:latin typeface="Gotham Rounded Light" pitchFamily="50" charset="0"/>
                <a:ea typeface="Calibri" panose="020F0502020204030204" pitchFamily="34" charset="0"/>
                <a:cs typeface="Arial" panose="020B0604020202020204" pitchFamily="34" charset="0"/>
              </a:rPr>
              <a:t>UBICACIÓN:</a:t>
            </a:r>
          </a:p>
          <a:p>
            <a:r>
              <a:rPr lang="es-MX" sz="1900" b="1" spc="100" dirty="0" smtClean="0">
                <a:latin typeface="Gotham Rounded Light" pitchFamily="50" charset="0"/>
                <a:ea typeface="Calibri" panose="020F0502020204030204" pitchFamily="34" charset="0"/>
                <a:cs typeface="Arial" panose="020B0604020202020204" pitchFamily="34" charset="0"/>
              </a:rPr>
              <a:t>CALLE ERMITA S/N PLANTA BAJA, COL. NARVARTE PONIENTE, ALCALDÍA BENITO JUÁREZ, C.P. 03020</a:t>
            </a:r>
          </a:p>
          <a:p>
            <a:endParaRPr lang="es-MX" sz="1900" b="1" dirty="0"/>
          </a:p>
          <a:p>
            <a:pPr fontAlgn="base"/>
            <a:r>
              <a:rPr lang="es-MX" sz="1900" b="1" spc="100" dirty="0">
                <a:latin typeface="Gotham Rounded Light" pitchFamily="50" charset="0"/>
                <a:ea typeface="Calibri" panose="020F0502020204030204" pitchFamily="34" charset="0"/>
                <a:cs typeface="Arial" panose="020B0604020202020204" pitchFamily="34" charset="0"/>
              </a:rPr>
              <a:t>CORREO </a:t>
            </a:r>
            <a:r>
              <a:rPr lang="es-MX" sz="1900" b="1" spc="100" dirty="0" smtClean="0">
                <a:latin typeface="Gotham Rounded Light" pitchFamily="50" charset="0"/>
                <a:ea typeface="Calibri" panose="020F0502020204030204" pitchFamily="34" charset="0"/>
                <a:cs typeface="Arial" panose="020B0604020202020204" pitchFamily="34" charset="0"/>
              </a:rPr>
              <a:t>ELECTRÓNICO</a:t>
            </a:r>
            <a:r>
              <a:rPr lang="es-MX" sz="1900" b="1" spc="100" dirty="0">
                <a:latin typeface="Gotham Rounded Light" pitchFamily="50" charset="0"/>
                <a:ea typeface="Calibri" panose="020F0502020204030204" pitchFamily="34" charset="0"/>
                <a:cs typeface="Arial" panose="020B0604020202020204" pitchFamily="34" charset="0"/>
              </a:rPr>
              <a:t>: </a:t>
            </a:r>
            <a:r>
              <a:rPr lang="es-MX" sz="1900" b="1" spc="100" dirty="0" smtClean="0">
                <a:latin typeface="Gotham Rounded Light" pitchFamily="50" charset="0"/>
                <a:ea typeface="Calibri" panose="020F0502020204030204" pitchFamily="34" charset="0"/>
                <a:cs typeface="Arial" panose="020B0604020202020204" pitchFamily="34" charset="0"/>
                <a:hlinkClick r:id="rId6"/>
              </a:rPr>
              <a:t>ofinfpub00@ssp.df.gob.mx</a:t>
            </a:r>
            <a:endParaRPr lang="es-MX" sz="1900" b="1" dirty="0"/>
          </a:p>
        </p:txBody>
      </p:sp>
    </p:spTree>
    <p:extLst>
      <p:ext uri="{BB962C8B-B14F-4D97-AF65-F5344CB8AC3E}">
        <p14:creationId xmlns:p14="http://schemas.microsoft.com/office/powerpoint/2010/main" val="3160279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2" name="CuadroTexto 1"/>
          <p:cNvSpPr txBox="1"/>
          <p:nvPr/>
        </p:nvSpPr>
        <p:spPr>
          <a:xfrm>
            <a:off x="5052339" y="1217457"/>
            <a:ext cx="2248693" cy="400110"/>
          </a:xfrm>
          <a:prstGeom prst="rect">
            <a:avLst/>
          </a:prstGeom>
          <a:noFill/>
        </p:spPr>
        <p:txBody>
          <a:bodyPr wrap="none" rtlCol="0">
            <a:spAutoFit/>
          </a:bodyPr>
          <a:lstStyle/>
          <a:p>
            <a:pPr algn="ctr"/>
            <a:r>
              <a:rPr lang="es-MX" sz="2000" b="1" dirty="0" smtClean="0">
                <a:solidFill>
                  <a:srgbClr val="00B0F0"/>
                </a:solidFill>
                <a:latin typeface="Gotham Rounded Light" pitchFamily="50" charset="0"/>
              </a:rPr>
              <a:t>MODALIDADES</a:t>
            </a:r>
            <a:endParaRPr lang="es-MX" sz="2000" b="1" dirty="0">
              <a:solidFill>
                <a:srgbClr val="00B0F0"/>
              </a:solidFill>
              <a:latin typeface="Gotham Rounded Light" pitchFamily="50" charset="0"/>
            </a:endParaRPr>
          </a:p>
        </p:txBody>
      </p:sp>
      <p:sp>
        <p:nvSpPr>
          <p:cNvPr id="3" name="Rectángulo 2"/>
          <p:cNvSpPr/>
          <p:nvPr/>
        </p:nvSpPr>
        <p:spPr>
          <a:xfrm>
            <a:off x="2629921" y="1643767"/>
            <a:ext cx="6981670" cy="5214234"/>
          </a:xfrm>
          <a:prstGeom prst="rect">
            <a:avLst/>
          </a:prstGeom>
        </p:spPr>
        <p:txBody>
          <a:bodyPr wrap="square">
            <a:spAutoFit/>
          </a:bodyPr>
          <a:lstStyle/>
          <a:p>
            <a:pPr algn="ctr"/>
            <a:r>
              <a:rPr lang="es-MX" sz="2400" b="1" dirty="0" smtClean="0">
                <a:solidFill>
                  <a:schemeClr val="accent5">
                    <a:lumMod val="75000"/>
                  </a:schemeClr>
                </a:solidFill>
                <a:latin typeface="Gotham Rounded Light" pitchFamily="50" charset="0"/>
              </a:rPr>
              <a:t>P r e s e n c i a l</a:t>
            </a:r>
            <a:r>
              <a:rPr lang="es-MX" sz="2400" dirty="0">
                <a:solidFill>
                  <a:schemeClr val="accent5">
                    <a:lumMod val="75000"/>
                  </a:schemeClr>
                </a:solidFill>
                <a:latin typeface="Gotham Rounded Light" pitchFamily="50" charset="0"/>
              </a:rPr>
              <a:t/>
            </a:r>
            <a:br>
              <a:rPr lang="es-MX" sz="2400" dirty="0">
                <a:solidFill>
                  <a:schemeClr val="accent5">
                    <a:lumMod val="75000"/>
                  </a:schemeClr>
                </a:solidFill>
                <a:latin typeface="Gotham Rounded Light" pitchFamily="50" charset="0"/>
              </a:rPr>
            </a:br>
            <a:endParaRPr lang="es-MX" sz="2400" dirty="0" smtClean="0">
              <a:solidFill>
                <a:schemeClr val="accent5">
                  <a:lumMod val="75000"/>
                </a:schemeClr>
              </a:solidFill>
              <a:latin typeface="Gotham Rounded Light" pitchFamily="50" charset="0"/>
            </a:endParaRPr>
          </a:p>
          <a:p>
            <a:pPr algn="ctr"/>
            <a:r>
              <a:rPr lang="es-MX" b="1" dirty="0" smtClean="0">
                <a:solidFill>
                  <a:srgbClr val="404040"/>
                </a:solidFill>
                <a:latin typeface="Gotham Rounded Light" pitchFamily="50" charset="0"/>
              </a:rPr>
              <a:t>Introductorios a</a:t>
            </a:r>
            <a:r>
              <a:rPr lang="es-MX" dirty="0" smtClean="0">
                <a:solidFill>
                  <a:srgbClr val="404040"/>
                </a:solidFill>
                <a:latin typeface="Gotham Rounded Light" pitchFamily="50" charset="0"/>
              </a:rPr>
              <a:t>:</a:t>
            </a:r>
          </a:p>
          <a:p>
            <a:pPr algn="ctr"/>
            <a:r>
              <a:rPr lang="es-MX" dirty="0" smtClean="0">
                <a:solidFill>
                  <a:srgbClr val="404040"/>
                </a:solidFill>
                <a:latin typeface="Gotham Rounded Light" pitchFamily="50" charset="0"/>
              </a:rPr>
              <a:t>1.- LTAIPRCCM</a:t>
            </a:r>
            <a:r>
              <a:rPr lang="es-MX" dirty="0">
                <a:solidFill>
                  <a:srgbClr val="404040"/>
                </a:solidFill>
                <a:latin typeface="Gotham Rounded Light" pitchFamily="50" charset="0"/>
              </a:rPr>
              <a:t/>
            </a:r>
            <a:br>
              <a:rPr lang="es-MX" dirty="0">
                <a:solidFill>
                  <a:srgbClr val="404040"/>
                </a:solidFill>
                <a:latin typeface="Gotham Rounded Light" pitchFamily="50" charset="0"/>
              </a:rPr>
            </a:br>
            <a:r>
              <a:rPr lang="es-MX" dirty="0" smtClean="0">
                <a:solidFill>
                  <a:srgbClr val="404040"/>
                </a:solidFill>
                <a:latin typeface="Gotham Rounded Light" pitchFamily="50" charset="0"/>
              </a:rPr>
              <a:t>2.- LPDPPSOCM</a:t>
            </a:r>
            <a:r>
              <a:rPr lang="es-MX" dirty="0">
                <a:solidFill>
                  <a:srgbClr val="404040"/>
                </a:solidFill>
                <a:latin typeface="Gotham Rounded Light" pitchFamily="50" charset="0"/>
              </a:rPr>
              <a:t/>
            </a:r>
            <a:br>
              <a:rPr lang="es-MX" dirty="0">
                <a:solidFill>
                  <a:srgbClr val="404040"/>
                </a:solidFill>
                <a:latin typeface="Gotham Rounded Light" pitchFamily="50" charset="0"/>
              </a:rPr>
            </a:br>
            <a:endParaRPr lang="es-MX" dirty="0" smtClean="0">
              <a:solidFill>
                <a:srgbClr val="404040"/>
              </a:solidFill>
              <a:latin typeface="Gotham Rounded Light" pitchFamily="50" charset="0"/>
            </a:endParaRPr>
          </a:p>
          <a:p>
            <a:pPr algn="ctr"/>
            <a:r>
              <a:rPr lang="es-MX" b="1" dirty="0" smtClean="0">
                <a:solidFill>
                  <a:srgbClr val="404040"/>
                </a:solidFill>
                <a:latin typeface="Gotham Rounded Light" pitchFamily="50" charset="0"/>
              </a:rPr>
              <a:t>Focalizados</a:t>
            </a:r>
            <a:r>
              <a:rPr lang="es-MX" dirty="0" smtClean="0">
                <a:solidFill>
                  <a:srgbClr val="404040"/>
                </a:solidFill>
                <a:latin typeface="Gotham Rounded Light" pitchFamily="50" charset="0"/>
              </a:rPr>
              <a:t>:</a:t>
            </a:r>
            <a:r>
              <a:rPr lang="es-MX" dirty="0">
                <a:solidFill>
                  <a:srgbClr val="404040"/>
                </a:solidFill>
                <a:latin typeface="Gotham Rounded Light" pitchFamily="50" charset="0"/>
              </a:rPr>
              <a:t/>
            </a:r>
            <a:br>
              <a:rPr lang="es-MX" dirty="0">
                <a:solidFill>
                  <a:srgbClr val="404040"/>
                </a:solidFill>
                <a:latin typeface="Gotham Rounded Light" pitchFamily="50" charset="0"/>
              </a:rPr>
            </a:br>
            <a:r>
              <a:rPr lang="es-MX" dirty="0" smtClean="0">
                <a:solidFill>
                  <a:srgbClr val="404040"/>
                </a:solidFill>
                <a:latin typeface="Gotham Rounded Light" pitchFamily="50" charset="0"/>
              </a:rPr>
              <a:t>1.- </a:t>
            </a:r>
            <a:r>
              <a:rPr lang="es-MX" dirty="0" err="1" smtClean="0">
                <a:solidFill>
                  <a:srgbClr val="404040"/>
                </a:solidFill>
                <a:latin typeface="Gotham Rounded Light" pitchFamily="50" charset="0"/>
              </a:rPr>
              <a:t>Sipot</a:t>
            </a:r>
            <a:r>
              <a:rPr lang="es-MX" dirty="0">
                <a:solidFill>
                  <a:srgbClr val="404040"/>
                </a:solidFill>
                <a:latin typeface="Gotham Rounded Light" pitchFamily="50" charset="0"/>
              </a:rPr>
              <a:t/>
            </a:r>
            <a:br>
              <a:rPr lang="es-MX" dirty="0">
                <a:solidFill>
                  <a:srgbClr val="404040"/>
                </a:solidFill>
                <a:latin typeface="Gotham Rounded Light" pitchFamily="50" charset="0"/>
              </a:rPr>
            </a:br>
            <a:r>
              <a:rPr lang="es-MX" dirty="0" smtClean="0">
                <a:solidFill>
                  <a:srgbClr val="404040"/>
                </a:solidFill>
                <a:latin typeface="Gotham Rounded Light" pitchFamily="50" charset="0"/>
              </a:rPr>
              <a:t>2.- Prueba </a:t>
            </a:r>
            <a:r>
              <a:rPr lang="es-MX" dirty="0">
                <a:solidFill>
                  <a:srgbClr val="404040"/>
                </a:solidFill>
                <a:latin typeface="Gotham Rounded Light" pitchFamily="50" charset="0"/>
              </a:rPr>
              <a:t>de Daño y Recurso de Revisión</a:t>
            </a:r>
            <a:br>
              <a:rPr lang="es-MX" dirty="0">
                <a:solidFill>
                  <a:srgbClr val="404040"/>
                </a:solidFill>
                <a:latin typeface="Gotham Rounded Light" pitchFamily="50" charset="0"/>
              </a:rPr>
            </a:br>
            <a:r>
              <a:rPr lang="es-MX" dirty="0" smtClean="0">
                <a:solidFill>
                  <a:srgbClr val="404040"/>
                </a:solidFill>
                <a:latin typeface="Gotham Rounded Light" pitchFamily="50" charset="0"/>
              </a:rPr>
              <a:t>3.- Versiones </a:t>
            </a:r>
            <a:r>
              <a:rPr lang="es-MX" dirty="0">
                <a:solidFill>
                  <a:srgbClr val="404040"/>
                </a:solidFill>
                <a:latin typeface="Gotham Rounded Light" pitchFamily="50" charset="0"/>
              </a:rPr>
              <a:t>Públicas</a:t>
            </a:r>
            <a:br>
              <a:rPr lang="es-MX" dirty="0">
                <a:solidFill>
                  <a:srgbClr val="404040"/>
                </a:solidFill>
                <a:latin typeface="Gotham Rounded Light" pitchFamily="50" charset="0"/>
              </a:rPr>
            </a:br>
            <a:r>
              <a:rPr lang="es-MX" dirty="0" smtClean="0">
                <a:solidFill>
                  <a:srgbClr val="404040"/>
                </a:solidFill>
                <a:latin typeface="Gotham Rounded Light" pitchFamily="50" charset="0"/>
              </a:rPr>
              <a:t>4.- Archivos</a:t>
            </a:r>
          </a:p>
          <a:p>
            <a:pPr algn="ctr"/>
            <a:endParaRPr lang="es-MX" dirty="0">
              <a:solidFill>
                <a:srgbClr val="404040"/>
              </a:solidFill>
              <a:latin typeface="Gotham Rounded Light" pitchFamily="50" charset="0"/>
            </a:endParaRPr>
          </a:p>
          <a:p>
            <a:pPr algn="ctr"/>
            <a:endParaRPr lang="es-MX" dirty="0" smtClean="0">
              <a:solidFill>
                <a:srgbClr val="404040"/>
              </a:solidFill>
              <a:latin typeface="Gotham Rounded Light" pitchFamily="50" charset="0"/>
            </a:endParaRPr>
          </a:p>
          <a:p>
            <a:pPr algn="ctr"/>
            <a:r>
              <a:rPr lang="es-MX" b="1" dirty="0">
                <a:latin typeface="Gotham Rounded Light" pitchFamily="50" charset="0"/>
              </a:rPr>
              <a:t>El calendario de cursos se puede consultar en la</a:t>
            </a:r>
            <a:br>
              <a:rPr lang="es-MX" b="1" dirty="0">
                <a:latin typeface="Gotham Rounded Light" pitchFamily="50" charset="0"/>
              </a:rPr>
            </a:br>
            <a:r>
              <a:rPr lang="es-MX" b="1" dirty="0">
                <a:latin typeface="Gotham Rounded Light" pitchFamily="50" charset="0"/>
              </a:rPr>
              <a:t>siguiente liga:</a:t>
            </a:r>
            <a:r>
              <a:rPr lang="es-MX" dirty="0">
                <a:latin typeface="Gotham Rounded Light" pitchFamily="50" charset="0"/>
              </a:rPr>
              <a:t> </a:t>
            </a:r>
            <a:br>
              <a:rPr lang="es-MX" dirty="0">
                <a:latin typeface="Gotham Rounded Light" pitchFamily="50" charset="0"/>
              </a:rPr>
            </a:br>
            <a:r>
              <a:rPr lang="es-MX" dirty="0">
                <a:latin typeface="Gotham Rounded Light" pitchFamily="50" charset="0"/>
              </a:rPr>
              <a:t/>
            </a:r>
            <a:br>
              <a:rPr lang="es-MX" dirty="0">
                <a:latin typeface="Gotham Rounded Light" pitchFamily="50" charset="0"/>
              </a:rPr>
            </a:br>
            <a:r>
              <a:rPr lang="es-MX" dirty="0">
                <a:latin typeface="Gotham Rounded Light" pitchFamily="50" charset="0"/>
              </a:rPr>
              <a:t>http://www.cevat.org.mx/cursos/</a:t>
            </a:r>
            <a:br>
              <a:rPr lang="es-MX" dirty="0">
                <a:latin typeface="Gotham Rounded Light" pitchFamily="50" charset="0"/>
              </a:rPr>
            </a:br>
            <a:endParaRPr lang="es-MX" dirty="0">
              <a:latin typeface="Gotham Rounded Light" pitchFamily="50" charset="0"/>
            </a:endParaRPr>
          </a:p>
        </p:txBody>
      </p:sp>
      <p:sp>
        <p:nvSpPr>
          <p:cNvPr id="6" name="Estrella de 5 puntas 5"/>
          <p:cNvSpPr/>
          <p:nvPr/>
        </p:nvSpPr>
        <p:spPr>
          <a:xfrm>
            <a:off x="4499264" y="1745673"/>
            <a:ext cx="332508" cy="249382"/>
          </a:xfrm>
          <a:prstGeom prst="star5">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strella de 5 puntas 6"/>
          <p:cNvSpPr/>
          <p:nvPr/>
        </p:nvSpPr>
        <p:spPr>
          <a:xfrm>
            <a:off x="7571509" y="1745673"/>
            <a:ext cx="398318" cy="249382"/>
          </a:xfrm>
          <a:prstGeom prst="star5">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11802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pic>
        <p:nvPicPr>
          <p:cNvPr id="6" name="Imagen 5"/>
          <p:cNvPicPr/>
          <p:nvPr/>
        </p:nvPicPr>
        <p:blipFill rotWithShape="1">
          <a:blip r:embed="rId4"/>
          <a:srcRect l="1" r="226" b="15475"/>
          <a:stretch/>
        </p:blipFill>
        <p:spPr>
          <a:xfrm>
            <a:off x="1028700" y="1335258"/>
            <a:ext cx="10120746" cy="5252578"/>
          </a:xfrm>
          <a:prstGeom prst="rect">
            <a:avLst/>
          </a:prstGeom>
        </p:spPr>
      </p:pic>
      <p:sp>
        <p:nvSpPr>
          <p:cNvPr id="3" name="Elipse 2"/>
          <p:cNvSpPr/>
          <p:nvPr/>
        </p:nvSpPr>
        <p:spPr>
          <a:xfrm>
            <a:off x="1506682" y="5133109"/>
            <a:ext cx="1111827" cy="3844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rgbClr val="FF0000"/>
                </a:solidFill>
              </a:ln>
              <a:noFill/>
            </a:endParaRPr>
          </a:p>
        </p:txBody>
      </p:sp>
      <p:cxnSp>
        <p:nvCxnSpPr>
          <p:cNvPr id="8" name="Conector recto de flecha 7"/>
          <p:cNvCxnSpPr/>
          <p:nvPr/>
        </p:nvCxnSpPr>
        <p:spPr>
          <a:xfrm flipH="1">
            <a:off x="2732809" y="3179618"/>
            <a:ext cx="2493818" cy="18391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980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pic>
        <p:nvPicPr>
          <p:cNvPr id="6" name="Imagen 5"/>
          <p:cNvPicPr/>
          <p:nvPr/>
        </p:nvPicPr>
        <p:blipFill rotWithShape="1">
          <a:blip r:embed="rId4" cstate="print">
            <a:extLst>
              <a:ext uri="{28A0092B-C50C-407E-A947-70E740481C1C}">
                <a14:useLocalDpi xmlns:a14="http://schemas.microsoft.com/office/drawing/2010/main" val="0"/>
              </a:ext>
            </a:extLst>
          </a:blip>
          <a:srcRect r="29830" b="11655"/>
          <a:stretch/>
        </p:blipFill>
        <p:spPr>
          <a:xfrm>
            <a:off x="1049481" y="1491122"/>
            <a:ext cx="10183091" cy="4868114"/>
          </a:xfrm>
          <a:prstGeom prst="rect">
            <a:avLst/>
          </a:prstGeom>
        </p:spPr>
      </p:pic>
      <p:cxnSp>
        <p:nvCxnSpPr>
          <p:cNvPr id="3" name="Conector recto 2"/>
          <p:cNvCxnSpPr/>
          <p:nvPr/>
        </p:nvCxnSpPr>
        <p:spPr>
          <a:xfrm>
            <a:off x="2441864" y="3688773"/>
            <a:ext cx="5715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163782" y="3751118"/>
            <a:ext cx="78970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Elipse 10"/>
          <p:cNvSpPr/>
          <p:nvPr/>
        </p:nvSpPr>
        <p:spPr>
          <a:xfrm>
            <a:off x="2067792" y="3751118"/>
            <a:ext cx="659822" cy="25132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 name="Conector recto de flecha 12"/>
          <p:cNvCxnSpPr/>
          <p:nvPr/>
        </p:nvCxnSpPr>
        <p:spPr>
          <a:xfrm flipH="1">
            <a:off x="2841915" y="3688773"/>
            <a:ext cx="1595003" cy="1766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972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2" name="Rectángulo 1"/>
          <p:cNvSpPr/>
          <p:nvPr/>
        </p:nvSpPr>
        <p:spPr>
          <a:xfrm>
            <a:off x="1070265" y="1569026"/>
            <a:ext cx="10068791" cy="4616648"/>
          </a:xfrm>
          <a:prstGeom prst="rect">
            <a:avLst/>
          </a:prstGeom>
        </p:spPr>
        <p:txBody>
          <a:bodyPr wrap="square">
            <a:spAutoFit/>
          </a:bodyPr>
          <a:lstStyle/>
          <a:p>
            <a:pPr algn="ctr"/>
            <a:r>
              <a:rPr lang="es-MX" sz="2400" b="1" dirty="0">
                <a:solidFill>
                  <a:schemeClr val="accent5">
                    <a:lumMod val="75000"/>
                  </a:schemeClr>
                </a:solidFill>
                <a:latin typeface="Gotham Rounded Light" pitchFamily="50" charset="0"/>
              </a:rPr>
              <a:t>A distancia</a:t>
            </a:r>
          </a:p>
          <a:p>
            <a:pPr algn="ctr"/>
            <a:r>
              <a:rPr lang="es-MX" sz="2400" b="1" dirty="0">
                <a:solidFill>
                  <a:schemeClr val="accent5">
                    <a:lumMod val="75000"/>
                  </a:schemeClr>
                </a:solidFill>
                <a:latin typeface="Gotham Rounded Light" pitchFamily="50" charset="0"/>
              </a:rPr>
              <a:t>El INFODF cuenta con dos plataformas:</a:t>
            </a:r>
          </a:p>
          <a:p>
            <a:pPr algn="ctr"/>
            <a:r>
              <a:rPr lang="es-MX" sz="2400" b="1" dirty="0">
                <a:latin typeface="Gotham Rounded Light" pitchFamily="50" charset="0"/>
              </a:rPr>
              <a:t/>
            </a:r>
            <a:br>
              <a:rPr lang="es-MX" sz="2400" b="1" dirty="0">
                <a:latin typeface="Gotham Rounded Light" pitchFamily="50" charset="0"/>
              </a:rPr>
            </a:br>
            <a:r>
              <a:rPr lang="es-MX" sz="2400" b="1" dirty="0">
                <a:solidFill>
                  <a:schemeClr val="accent6">
                    <a:lumMod val="75000"/>
                  </a:schemeClr>
                </a:solidFill>
                <a:latin typeface="Gotham Rounded Light" pitchFamily="50" charset="0"/>
              </a:rPr>
              <a:t>Aula Virtual de Aprendizaje </a:t>
            </a:r>
            <a:r>
              <a:rPr lang="es-MX" sz="2400" b="1" dirty="0" smtClean="0">
                <a:solidFill>
                  <a:schemeClr val="accent6">
                    <a:lumMod val="75000"/>
                  </a:schemeClr>
                </a:solidFill>
                <a:latin typeface="Gotham Rounded Light" pitchFamily="50" charset="0"/>
              </a:rPr>
              <a:t>( AVA versión </a:t>
            </a:r>
            <a:r>
              <a:rPr lang="es-MX" sz="2400" b="1" dirty="0">
                <a:solidFill>
                  <a:schemeClr val="accent6">
                    <a:lumMod val="75000"/>
                  </a:schemeClr>
                </a:solidFill>
                <a:latin typeface="Gotham Rounded Light" pitchFamily="50" charset="0"/>
              </a:rPr>
              <a:t>anterior)</a:t>
            </a:r>
            <a:br>
              <a:rPr lang="es-MX" sz="2400" b="1" dirty="0">
                <a:solidFill>
                  <a:schemeClr val="accent6">
                    <a:lumMod val="75000"/>
                  </a:schemeClr>
                </a:solidFill>
                <a:latin typeface="Gotham Rounded Light" pitchFamily="50" charset="0"/>
              </a:rPr>
            </a:br>
            <a:endParaRPr lang="es-MX" sz="2400" b="1" dirty="0" smtClean="0">
              <a:solidFill>
                <a:schemeClr val="accent6">
                  <a:lumMod val="75000"/>
                </a:schemeClr>
              </a:solidFill>
              <a:latin typeface="Gotham Rounded Light" pitchFamily="50" charset="0"/>
            </a:endParaRPr>
          </a:p>
          <a:p>
            <a:pPr algn="ctr"/>
            <a:r>
              <a:rPr lang="es-MX" sz="2400" b="1" dirty="0" smtClean="0">
                <a:latin typeface="Gotham Rounded Light" pitchFamily="50" charset="0"/>
              </a:rPr>
              <a:t>Cursos:</a:t>
            </a:r>
          </a:p>
          <a:p>
            <a:pPr algn="ctr"/>
            <a:endParaRPr lang="es-MX" dirty="0" smtClean="0">
              <a:solidFill>
                <a:srgbClr val="404040"/>
              </a:solidFill>
              <a:latin typeface="Gotham Rounded Light" pitchFamily="50" charset="0"/>
            </a:endParaRPr>
          </a:p>
          <a:p>
            <a:pPr algn="ctr"/>
            <a:r>
              <a:rPr lang="es-MX" dirty="0" smtClean="0">
                <a:solidFill>
                  <a:srgbClr val="404040"/>
                </a:solidFill>
                <a:latin typeface="Gotham Rounded Light" pitchFamily="50" charset="0"/>
              </a:rPr>
              <a:t>1</a:t>
            </a:r>
            <a:r>
              <a:rPr lang="es-MX" dirty="0">
                <a:solidFill>
                  <a:srgbClr val="404040"/>
                </a:solidFill>
                <a:latin typeface="Gotham Rounded Light" pitchFamily="50" charset="0"/>
              </a:rPr>
              <a:t>.- Ética Pública</a:t>
            </a:r>
            <a:br>
              <a:rPr lang="es-MX" dirty="0">
                <a:solidFill>
                  <a:srgbClr val="404040"/>
                </a:solidFill>
                <a:latin typeface="Gotham Rounded Light" pitchFamily="50" charset="0"/>
              </a:rPr>
            </a:br>
            <a:r>
              <a:rPr lang="es-MX" dirty="0">
                <a:solidFill>
                  <a:srgbClr val="404040"/>
                </a:solidFill>
                <a:latin typeface="Gotham Rounded Light" pitchFamily="50" charset="0"/>
              </a:rPr>
              <a:t>2.- Introducción a la Administración Pública</a:t>
            </a:r>
            <a:br>
              <a:rPr lang="es-MX" dirty="0">
                <a:solidFill>
                  <a:srgbClr val="404040"/>
                </a:solidFill>
                <a:latin typeface="Gotham Rounded Light" pitchFamily="50" charset="0"/>
              </a:rPr>
            </a:br>
            <a:r>
              <a:rPr lang="es-MX" dirty="0">
                <a:solidFill>
                  <a:srgbClr val="404040"/>
                </a:solidFill>
                <a:latin typeface="Gotham Rounded Light" pitchFamily="50" charset="0"/>
              </a:rPr>
              <a:t>3.- Indicadores de Gestión Pública Gubernamental</a:t>
            </a:r>
            <a:br>
              <a:rPr lang="es-MX" dirty="0">
                <a:solidFill>
                  <a:srgbClr val="404040"/>
                </a:solidFill>
                <a:latin typeface="Gotham Rounded Light" pitchFamily="50" charset="0"/>
              </a:rPr>
            </a:br>
            <a:r>
              <a:rPr lang="es-MX" dirty="0">
                <a:solidFill>
                  <a:srgbClr val="404040"/>
                </a:solidFill>
                <a:latin typeface="Gotham Rounded Light" pitchFamily="50" charset="0"/>
              </a:rPr>
              <a:t>4.- Administración de Documentos y Gestión </a:t>
            </a:r>
            <a:r>
              <a:rPr lang="es-MX" dirty="0" smtClean="0">
                <a:solidFill>
                  <a:srgbClr val="404040"/>
                </a:solidFill>
                <a:latin typeface="Gotham Rounded Light" pitchFamily="50" charset="0"/>
              </a:rPr>
              <a:t>de Archivos</a:t>
            </a:r>
          </a:p>
          <a:p>
            <a:pPr algn="ctr"/>
            <a:endParaRPr lang="es-MX" dirty="0" smtClean="0">
              <a:solidFill>
                <a:srgbClr val="404040"/>
              </a:solidFill>
              <a:latin typeface="Gotham Rounded Light" pitchFamily="50" charset="0"/>
            </a:endParaRPr>
          </a:p>
          <a:p>
            <a:pPr algn="ctr"/>
            <a:r>
              <a:rPr lang="es-MX" dirty="0">
                <a:solidFill>
                  <a:srgbClr val="404040"/>
                </a:solidFill>
                <a:latin typeface="Gotham Rounded Light" pitchFamily="50" charset="0"/>
              </a:rPr>
              <a:t/>
            </a:r>
            <a:br>
              <a:rPr lang="es-MX" dirty="0">
                <a:solidFill>
                  <a:srgbClr val="404040"/>
                </a:solidFill>
                <a:latin typeface="Gotham Rounded Light" pitchFamily="50" charset="0"/>
              </a:rPr>
            </a:br>
            <a:r>
              <a:rPr lang="es-MX" sz="2400" b="1" dirty="0">
                <a:latin typeface="Gotham Rounded Light" pitchFamily="50" charset="0"/>
              </a:rPr>
              <a:t>http://</a:t>
            </a:r>
            <a:r>
              <a:rPr lang="es-MX" sz="2400" b="1" dirty="0" smtClean="0">
                <a:latin typeface="Gotham Rounded Light" pitchFamily="50" charset="0"/>
              </a:rPr>
              <a:t>www.cevat.org.mx/aulavirtual/cursos/login/index.php</a:t>
            </a:r>
            <a:endParaRPr lang="es-MX" dirty="0"/>
          </a:p>
        </p:txBody>
      </p:sp>
      <p:sp>
        <p:nvSpPr>
          <p:cNvPr id="6" name="Estrella de 5 puntas 5"/>
          <p:cNvSpPr/>
          <p:nvPr/>
        </p:nvSpPr>
        <p:spPr>
          <a:xfrm>
            <a:off x="4852554" y="1693719"/>
            <a:ext cx="332508" cy="249382"/>
          </a:xfrm>
          <a:prstGeom prst="star5">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strella de 5 puntas 6"/>
          <p:cNvSpPr/>
          <p:nvPr/>
        </p:nvSpPr>
        <p:spPr>
          <a:xfrm>
            <a:off x="7228609" y="1693719"/>
            <a:ext cx="332508" cy="249382"/>
          </a:xfrm>
          <a:prstGeom prst="star5">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7338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1101436" y="1335257"/>
            <a:ext cx="10068791" cy="5127887"/>
          </a:xfrm>
          <a:prstGeom prst="rect">
            <a:avLst/>
          </a:prstGeom>
        </p:spPr>
      </p:pic>
      <p:sp>
        <p:nvSpPr>
          <p:cNvPr id="3" name="Elipse 2"/>
          <p:cNvSpPr/>
          <p:nvPr/>
        </p:nvSpPr>
        <p:spPr>
          <a:xfrm>
            <a:off x="7471064" y="5455227"/>
            <a:ext cx="1724891" cy="2805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8" name="Conector recto de flecha 7"/>
          <p:cNvCxnSpPr/>
          <p:nvPr/>
        </p:nvCxnSpPr>
        <p:spPr>
          <a:xfrm flipV="1">
            <a:off x="8458200" y="3751118"/>
            <a:ext cx="789709" cy="1600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7668490" y="3381785"/>
            <a:ext cx="4012595" cy="369332"/>
          </a:xfrm>
          <a:prstGeom prst="rect">
            <a:avLst/>
          </a:prstGeom>
          <a:noFill/>
        </p:spPr>
        <p:txBody>
          <a:bodyPr wrap="square" rtlCol="0">
            <a:spAutoFit/>
          </a:bodyPr>
          <a:lstStyle/>
          <a:p>
            <a:r>
              <a:rPr lang="es-MX" dirty="0" smtClean="0">
                <a:solidFill>
                  <a:srgbClr val="7030A0"/>
                </a:solidFill>
                <a:latin typeface="Gotham Rounded Light" pitchFamily="50" charset="0"/>
              </a:rPr>
              <a:t>Para registrar una nueva cuenta</a:t>
            </a:r>
            <a:endParaRPr lang="es-MX" dirty="0">
              <a:solidFill>
                <a:srgbClr val="7030A0"/>
              </a:solidFill>
              <a:latin typeface="Gotham Rounded Light" pitchFamily="50" charset="0"/>
            </a:endParaRPr>
          </a:p>
        </p:txBody>
      </p:sp>
    </p:spTree>
    <p:extLst>
      <p:ext uri="{BB962C8B-B14F-4D97-AF65-F5344CB8AC3E}">
        <p14:creationId xmlns:p14="http://schemas.microsoft.com/office/powerpoint/2010/main" val="1948803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pic>
        <p:nvPicPr>
          <p:cNvPr id="6" name="Imagen 5"/>
          <p:cNvPicPr/>
          <p:nvPr/>
        </p:nvPicPr>
        <p:blipFill rotWithShape="1">
          <a:blip r:embed="rId4" cstate="print">
            <a:extLst>
              <a:ext uri="{28A0092B-C50C-407E-A947-70E740481C1C}">
                <a14:useLocalDpi xmlns:a14="http://schemas.microsoft.com/office/drawing/2010/main" val="0"/>
              </a:ext>
            </a:extLst>
          </a:blip>
          <a:srcRect t="1685" r="9618" b="27917"/>
          <a:stretch/>
        </p:blipFill>
        <p:spPr bwMode="auto">
          <a:xfrm>
            <a:off x="424323" y="1424450"/>
            <a:ext cx="5602404" cy="2659177"/>
          </a:xfrm>
          <a:prstGeom prst="rect">
            <a:avLst/>
          </a:prstGeom>
          <a:ln>
            <a:noFill/>
          </a:ln>
          <a:extLst>
            <a:ext uri="{53640926-AAD7-44D8-BBD7-CCE9431645EC}">
              <a14:shadowObscured xmlns:a14="http://schemas.microsoft.com/office/drawing/2010/main"/>
            </a:ext>
          </a:extLst>
        </p:spPr>
      </p:pic>
      <p:sp>
        <p:nvSpPr>
          <p:cNvPr id="2" name="Elipse 1"/>
          <p:cNvSpPr/>
          <p:nvPr/>
        </p:nvSpPr>
        <p:spPr>
          <a:xfrm>
            <a:off x="509155" y="2722418"/>
            <a:ext cx="540327" cy="14547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 name="Conector recto de flecha 6"/>
          <p:cNvCxnSpPr>
            <a:stCxn id="2" idx="5"/>
          </p:cNvCxnSpPr>
          <p:nvPr/>
        </p:nvCxnSpPr>
        <p:spPr>
          <a:xfrm>
            <a:off x="970353" y="2846587"/>
            <a:ext cx="422029" cy="132623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322118" y="4343400"/>
            <a:ext cx="2878282" cy="523220"/>
          </a:xfrm>
          <a:prstGeom prst="rect">
            <a:avLst/>
          </a:prstGeom>
          <a:noFill/>
        </p:spPr>
        <p:txBody>
          <a:bodyPr wrap="square" rtlCol="0">
            <a:spAutoFit/>
          </a:bodyPr>
          <a:lstStyle/>
          <a:p>
            <a:pPr algn="ctr"/>
            <a:r>
              <a:rPr lang="es-MX" sz="1400" dirty="0" smtClean="0">
                <a:latin typeface="Gotham Rounded Light" pitchFamily="50" charset="0"/>
              </a:rPr>
              <a:t>Buscar curso de Ética Pública o algún otro que se prefiera</a:t>
            </a:r>
            <a:endParaRPr lang="es-MX" sz="1400" dirty="0">
              <a:latin typeface="Gotham Rounded Light" pitchFamily="50" charset="0"/>
            </a:endParaRPr>
          </a:p>
        </p:txBody>
      </p:sp>
      <p:pic>
        <p:nvPicPr>
          <p:cNvPr id="9" name="Imagen 8"/>
          <p:cNvPicPr/>
          <p:nvPr/>
        </p:nvPicPr>
        <p:blipFill rotWithShape="1">
          <a:blip r:embed="rId5" cstate="print">
            <a:extLst>
              <a:ext uri="{28A0092B-C50C-407E-A947-70E740481C1C}">
                <a14:useLocalDpi xmlns:a14="http://schemas.microsoft.com/office/drawing/2010/main" val="0"/>
              </a:ext>
            </a:extLst>
          </a:blip>
          <a:srcRect l="7009" r="8493" b="-377"/>
          <a:stretch/>
        </p:blipFill>
        <p:spPr bwMode="auto">
          <a:xfrm>
            <a:off x="6369627" y="3362066"/>
            <a:ext cx="5567709" cy="3225770"/>
          </a:xfrm>
          <a:prstGeom prst="rect">
            <a:avLst/>
          </a:prstGeom>
          <a:ln>
            <a:noFill/>
          </a:ln>
          <a:extLst>
            <a:ext uri="{53640926-AAD7-44D8-BBD7-CCE9431645EC}">
              <a14:shadowObscured xmlns:a14="http://schemas.microsoft.com/office/drawing/2010/main"/>
            </a:ext>
          </a:extLst>
        </p:spPr>
      </p:pic>
      <p:sp>
        <p:nvSpPr>
          <p:cNvPr id="12" name="Elipse 11"/>
          <p:cNvSpPr/>
          <p:nvPr/>
        </p:nvSpPr>
        <p:spPr>
          <a:xfrm>
            <a:off x="6244936" y="4447309"/>
            <a:ext cx="5692400" cy="6546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4" name="Conector recto de flecha 13"/>
          <p:cNvCxnSpPr/>
          <p:nvPr/>
        </p:nvCxnSpPr>
        <p:spPr>
          <a:xfrm flipH="1" flipV="1">
            <a:off x="3325091" y="4618759"/>
            <a:ext cx="2784764" cy="1558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28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2" name="Rectángulo 1"/>
          <p:cNvSpPr/>
          <p:nvPr/>
        </p:nvSpPr>
        <p:spPr>
          <a:xfrm>
            <a:off x="1070264" y="2036618"/>
            <a:ext cx="10089572" cy="2215991"/>
          </a:xfrm>
          <a:prstGeom prst="rect">
            <a:avLst/>
          </a:prstGeom>
        </p:spPr>
        <p:txBody>
          <a:bodyPr wrap="square">
            <a:spAutoFit/>
          </a:bodyPr>
          <a:lstStyle/>
          <a:p>
            <a:pPr algn="ctr"/>
            <a:r>
              <a:rPr lang="es-MX" sz="2400" b="1" dirty="0">
                <a:solidFill>
                  <a:schemeClr val="accent6">
                    <a:lumMod val="75000"/>
                  </a:schemeClr>
                </a:solidFill>
                <a:latin typeface="Gotham Rounded Light" pitchFamily="50" charset="0"/>
              </a:rPr>
              <a:t>Aula Virtual de Aprendizaje (2017)</a:t>
            </a:r>
          </a:p>
          <a:p>
            <a:pPr algn="ctr"/>
            <a:r>
              <a:rPr lang="es-MX" b="1" dirty="0">
                <a:latin typeface="Gotham Rounded Light" pitchFamily="50" charset="0"/>
              </a:rPr>
              <a:t/>
            </a:r>
            <a:br>
              <a:rPr lang="es-MX" b="1" dirty="0">
                <a:latin typeface="Gotham Rounded Light" pitchFamily="50" charset="0"/>
              </a:rPr>
            </a:br>
            <a:r>
              <a:rPr lang="es-MX" b="1" dirty="0">
                <a:latin typeface="Gotham Rounded Light" pitchFamily="50" charset="0"/>
              </a:rPr>
              <a:t>Cursos</a:t>
            </a:r>
            <a:r>
              <a:rPr lang="es-MX" b="1" dirty="0" smtClean="0">
                <a:latin typeface="Gotham Rounded Light" pitchFamily="50" charset="0"/>
              </a:rPr>
              <a:t>:</a:t>
            </a:r>
          </a:p>
          <a:p>
            <a:pPr algn="ctr"/>
            <a:r>
              <a:rPr lang="es-MX" b="1" dirty="0">
                <a:latin typeface="Gotham Rounded Light" pitchFamily="50" charset="0"/>
              </a:rPr>
              <a:t/>
            </a:r>
            <a:br>
              <a:rPr lang="es-MX" b="1" dirty="0">
                <a:latin typeface="Gotham Rounded Light" pitchFamily="50" charset="0"/>
              </a:rPr>
            </a:br>
            <a:r>
              <a:rPr lang="es-MX" dirty="0">
                <a:solidFill>
                  <a:srgbClr val="404040"/>
                </a:solidFill>
                <a:latin typeface="Gotham Rounded Light" pitchFamily="50" charset="0"/>
              </a:rPr>
              <a:t>1.- LTAIPRCCM</a:t>
            </a:r>
          </a:p>
          <a:p>
            <a:pPr algn="ctr"/>
            <a:r>
              <a:rPr lang="es-MX" b="1" dirty="0">
                <a:latin typeface="Gotham Rounded Light" pitchFamily="50" charset="0"/>
              </a:rPr>
              <a:t/>
            </a:r>
            <a:br>
              <a:rPr lang="es-MX" b="1" dirty="0">
                <a:latin typeface="Gotham Rounded Light" pitchFamily="50" charset="0"/>
              </a:rPr>
            </a:br>
            <a:r>
              <a:rPr lang="es-MX" sz="2400" b="1" dirty="0">
                <a:latin typeface="Gotham Rounded Light" pitchFamily="50" charset="0"/>
              </a:rPr>
              <a:t>http://www.infodf.org.mx/ava/acceso/</a:t>
            </a:r>
            <a:r>
              <a:rPr lang="es-MX" dirty="0">
                <a:latin typeface="Gotham Rounded Light" pitchFamily="50" charset="0"/>
              </a:rPr>
              <a:t> </a:t>
            </a:r>
            <a:endParaRPr lang="es-MX" dirty="0"/>
          </a:p>
        </p:txBody>
      </p:sp>
    </p:spTree>
    <p:extLst>
      <p:ext uri="{BB962C8B-B14F-4D97-AF65-F5344CB8AC3E}">
        <p14:creationId xmlns:p14="http://schemas.microsoft.com/office/powerpoint/2010/main" val="309024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pic>
        <p:nvPicPr>
          <p:cNvPr id="6" name="Imagen 5"/>
          <p:cNvPicPr/>
          <p:nvPr/>
        </p:nvPicPr>
        <p:blipFill>
          <a:blip r:embed="rId4"/>
          <a:stretch>
            <a:fillRect/>
          </a:stretch>
        </p:blipFill>
        <p:spPr>
          <a:xfrm>
            <a:off x="613064" y="1445463"/>
            <a:ext cx="10910454" cy="4882602"/>
          </a:xfrm>
          <a:prstGeom prst="rect">
            <a:avLst/>
          </a:prstGeom>
        </p:spPr>
      </p:pic>
      <p:sp>
        <p:nvSpPr>
          <p:cNvPr id="2" name="Elipse 1"/>
          <p:cNvSpPr/>
          <p:nvPr/>
        </p:nvSpPr>
        <p:spPr>
          <a:xfrm>
            <a:off x="7076209" y="4436918"/>
            <a:ext cx="3231573" cy="581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 name="Conector recto de flecha 6"/>
          <p:cNvCxnSpPr/>
          <p:nvPr/>
        </p:nvCxnSpPr>
        <p:spPr>
          <a:xfrm>
            <a:off x="5694218" y="3346436"/>
            <a:ext cx="1381991" cy="13300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4260273" y="3004099"/>
            <a:ext cx="3138053" cy="369332"/>
          </a:xfrm>
          <a:prstGeom prst="rect">
            <a:avLst/>
          </a:prstGeom>
          <a:noFill/>
        </p:spPr>
        <p:txBody>
          <a:bodyPr wrap="square" rtlCol="0">
            <a:spAutoFit/>
          </a:bodyPr>
          <a:lstStyle/>
          <a:p>
            <a:r>
              <a:rPr lang="es-MX" dirty="0" smtClean="0">
                <a:solidFill>
                  <a:srgbClr val="7030A0"/>
                </a:solidFill>
              </a:rPr>
              <a:t>Para registrar una nueva cuenta</a:t>
            </a:r>
            <a:endParaRPr lang="es-MX" dirty="0">
              <a:solidFill>
                <a:srgbClr val="7030A0"/>
              </a:solidFill>
            </a:endParaRPr>
          </a:p>
        </p:txBody>
      </p:sp>
    </p:spTree>
    <p:extLst>
      <p:ext uri="{BB962C8B-B14F-4D97-AF65-F5344CB8AC3E}">
        <p14:creationId xmlns:p14="http://schemas.microsoft.com/office/powerpoint/2010/main" val="3989000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2" name="CuadroTexto 1"/>
          <p:cNvSpPr txBox="1"/>
          <p:nvPr/>
        </p:nvSpPr>
        <p:spPr>
          <a:xfrm>
            <a:off x="1589809" y="1662545"/>
            <a:ext cx="8894618" cy="461665"/>
          </a:xfrm>
          <a:prstGeom prst="rect">
            <a:avLst/>
          </a:prstGeom>
          <a:noFill/>
        </p:spPr>
        <p:txBody>
          <a:bodyPr wrap="square" rtlCol="0">
            <a:spAutoFit/>
          </a:bodyPr>
          <a:lstStyle/>
          <a:p>
            <a:pPr algn="ctr"/>
            <a:r>
              <a:rPr lang="es-MX" sz="2400" dirty="0" smtClean="0">
                <a:latin typeface="Gotham Rounded Light" pitchFamily="50" charset="0"/>
              </a:rPr>
              <a:t>Cursos a impartirse en próximas fechas</a:t>
            </a:r>
            <a:endParaRPr lang="es-MX" sz="2400" dirty="0">
              <a:latin typeface="Gotham Rounded Light" pitchFamily="50" charset="0"/>
            </a:endParaRPr>
          </a:p>
        </p:txBody>
      </p:sp>
      <p:graphicFrame>
        <p:nvGraphicFramePr>
          <p:cNvPr id="3" name="Tabla 2"/>
          <p:cNvGraphicFramePr>
            <a:graphicFrameLocks noGrp="1"/>
          </p:cNvGraphicFramePr>
          <p:nvPr>
            <p:extLst/>
          </p:nvPr>
        </p:nvGraphicFramePr>
        <p:xfrm>
          <a:off x="1091044" y="2452257"/>
          <a:ext cx="10016837" cy="3709553"/>
        </p:xfrm>
        <a:graphic>
          <a:graphicData uri="http://schemas.openxmlformats.org/drawingml/2006/table">
            <a:tbl>
              <a:tblPr firstRow="1" firstCol="1" bandRow="1">
                <a:tableStyleId>{5C22544A-7EE6-4342-B048-85BDC9FD1C3A}</a:tableStyleId>
              </a:tblPr>
              <a:tblGrid>
                <a:gridCol w="1131724">
                  <a:extLst>
                    <a:ext uri="{9D8B030D-6E8A-4147-A177-3AD203B41FA5}">
                      <a16:colId xmlns:a16="http://schemas.microsoft.com/office/drawing/2014/main" xmlns="" val="20000"/>
                    </a:ext>
                  </a:extLst>
                </a:gridCol>
                <a:gridCol w="2733696">
                  <a:extLst>
                    <a:ext uri="{9D8B030D-6E8A-4147-A177-3AD203B41FA5}">
                      <a16:colId xmlns:a16="http://schemas.microsoft.com/office/drawing/2014/main" xmlns="" val="20001"/>
                    </a:ext>
                  </a:extLst>
                </a:gridCol>
                <a:gridCol w="2140527">
                  <a:extLst>
                    <a:ext uri="{9D8B030D-6E8A-4147-A177-3AD203B41FA5}">
                      <a16:colId xmlns:a16="http://schemas.microsoft.com/office/drawing/2014/main" xmlns="" val="20002"/>
                    </a:ext>
                  </a:extLst>
                </a:gridCol>
                <a:gridCol w="2504209">
                  <a:extLst>
                    <a:ext uri="{9D8B030D-6E8A-4147-A177-3AD203B41FA5}">
                      <a16:colId xmlns:a16="http://schemas.microsoft.com/office/drawing/2014/main" xmlns="" val="20003"/>
                    </a:ext>
                  </a:extLst>
                </a:gridCol>
                <a:gridCol w="1506681">
                  <a:extLst>
                    <a:ext uri="{9D8B030D-6E8A-4147-A177-3AD203B41FA5}">
                      <a16:colId xmlns:a16="http://schemas.microsoft.com/office/drawing/2014/main" xmlns="" val="20004"/>
                    </a:ext>
                  </a:extLst>
                </a:gridCol>
              </a:tblGrid>
              <a:tr h="728706">
                <a:tc>
                  <a:txBody>
                    <a:bodyPr/>
                    <a:lstStyle/>
                    <a:p>
                      <a:pPr algn="ctr">
                        <a:lnSpc>
                          <a:spcPct val="115000"/>
                        </a:lnSpc>
                        <a:spcAft>
                          <a:spcPts val="0"/>
                        </a:spcAft>
                      </a:pPr>
                      <a:r>
                        <a:rPr lang="es-MX" sz="1400" dirty="0">
                          <a:effectLst/>
                          <a:latin typeface="Gotham Rounded Light" pitchFamily="50" charset="0"/>
                        </a:rPr>
                        <a:t>No. de cursos</a:t>
                      </a:r>
                      <a:endParaRPr lang="es-MX" sz="1400" dirty="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a:effectLst/>
                          <a:latin typeface="Gotham Rounded Light" pitchFamily="50" charset="0"/>
                        </a:rPr>
                        <a:t>Mes y Día</a:t>
                      </a:r>
                      <a:endParaRPr lang="es-MX" sz="140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dirty="0">
                          <a:effectLst/>
                          <a:latin typeface="Gotham Rounded Light" pitchFamily="50" charset="0"/>
                        </a:rPr>
                        <a:t>Curso</a:t>
                      </a:r>
                      <a:endParaRPr lang="es-MX" sz="1400" dirty="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a:effectLst/>
                          <a:latin typeface="Gotham Rounded Light" pitchFamily="50" charset="0"/>
                        </a:rPr>
                        <a:t>Sede</a:t>
                      </a:r>
                      <a:endParaRPr lang="es-MX" sz="140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a:effectLst/>
                          <a:latin typeface="Gotham Rounded Light" pitchFamily="50" charset="0"/>
                        </a:rPr>
                        <a:t>Horario</a:t>
                      </a:r>
                      <a:endParaRPr lang="es-MX" sz="140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728706">
                <a:tc>
                  <a:txBody>
                    <a:bodyPr/>
                    <a:lstStyle/>
                    <a:p>
                      <a:pPr algn="ctr">
                        <a:lnSpc>
                          <a:spcPct val="115000"/>
                        </a:lnSpc>
                        <a:spcAft>
                          <a:spcPts val="0"/>
                        </a:spcAft>
                      </a:pPr>
                      <a:r>
                        <a:rPr lang="es-MX" sz="1400">
                          <a:effectLst/>
                          <a:latin typeface="Gotham Rounded Light" pitchFamily="50" charset="0"/>
                        </a:rPr>
                        <a:t>02</a:t>
                      </a:r>
                      <a:endParaRPr lang="es-MX" sz="140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dirty="0">
                          <a:effectLst/>
                          <a:latin typeface="Gotham Rounded Light" pitchFamily="50" charset="0"/>
                        </a:rPr>
                        <a:t>febrero 18 y 25 de 2019</a:t>
                      </a:r>
                      <a:endParaRPr lang="es-MX" sz="1400" dirty="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algn="ctr">
                        <a:lnSpc>
                          <a:spcPct val="115000"/>
                        </a:lnSpc>
                        <a:spcAft>
                          <a:spcPts val="0"/>
                        </a:spcAft>
                      </a:pPr>
                      <a:r>
                        <a:rPr lang="es-MX" sz="1400" dirty="0">
                          <a:effectLst/>
                          <a:latin typeface="Gotham Rounded Light" pitchFamily="50" charset="0"/>
                        </a:rPr>
                        <a:t>Introducción a la Ley de Protección de Datos Personales en Posesión de Sujetos Obligados de la Ciudad de México.</a:t>
                      </a:r>
                      <a:endParaRPr lang="es-MX" sz="1400" dirty="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algn="ctr">
                        <a:lnSpc>
                          <a:spcPct val="115000"/>
                        </a:lnSpc>
                        <a:spcAft>
                          <a:spcPts val="0"/>
                        </a:spcAft>
                      </a:pPr>
                      <a:r>
                        <a:rPr lang="es-MX" sz="1400">
                          <a:effectLst/>
                          <a:latin typeface="Gotham Rounded Light" pitchFamily="50" charset="0"/>
                        </a:rPr>
                        <a:t>Secretaría de Seguridad Ciudadana,</a:t>
                      </a:r>
                      <a:br>
                        <a:rPr lang="es-MX" sz="1400">
                          <a:effectLst/>
                          <a:latin typeface="Gotham Rounded Light" pitchFamily="50" charset="0"/>
                        </a:rPr>
                      </a:br>
                      <a:r>
                        <a:rPr lang="es-MX" sz="1400">
                          <a:effectLst/>
                          <a:latin typeface="Gotham Rounded Light" pitchFamily="50" charset="0"/>
                        </a:rPr>
                        <a:t>Liverpool 136 planta baja, Auditorio “Capital Social”; Colonia Juárez, Alcaldía Cuauhtémoc, C.P. 06600</a:t>
                      </a:r>
                      <a:endParaRPr lang="es-MX" sz="140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rowSpan="4">
                  <a:txBody>
                    <a:bodyPr/>
                    <a:lstStyle/>
                    <a:p>
                      <a:pPr algn="ctr">
                        <a:lnSpc>
                          <a:spcPct val="115000"/>
                        </a:lnSpc>
                        <a:spcAft>
                          <a:spcPts val="0"/>
                        </a:spcAft>
                      </a:pPr>
                      <a:r>
                        <a:rPr lang="es-MX" sz="1400">
                          <a:effectLst/>
                          <a:latin typeface="Gotham Rounded Light" pitchFamily="50" charset="0"/>
                        </a:rPr>
                        <a:t>10:00 a 15:00 horas</a:t>
                      </a:r>
                      <a:endParaRPr lang="es-MX" sz="140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728706">
                <a:tc>
                  <a:txBody>
                    <a:bodyPr/>
                    <a:lstStyle/>
                    <a:p>
                      <a:pPr algn="ctr">
                        <a:lnSpc>
                          <a:spcPct val="115000"/>
                        </a:lnSpc>
                        <a:spcAft>
                          <a:spcPts val="0"/>
                        </a:spcAft>
                      </a:pPr>
                      <a:r>
                        <a:rPr lang="es-MX" sz="1400">
                          <a:effectLst/>
                          <a:latin typeface="Gotham Rounded Light" pitchFamily="50" charset="0"/>
                        </a:rPr>
                        <a:t>04</a:t>
                      </a:r>
                      <a:endParaRPr lang="es-MX" sz="140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dirty="0">
                          <a:effectLst/>
                          <a:latin typeface="Gotham Rounded Light" pitchFamily="50" charset="0"/>
                        </a:rPr>
                        <a:t>marzo 04, 11, 18 y 25 de 2019</a:t>
                      </a:r>
                      <a:endParaRPr lang="es-MX" sz="1400" dirty="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02"/>
                  </a:ext>
                </a:extLst>
              </a:tr>
              <a:tr h="728706">
                <a:tc>
                  <a:txBody>
                    <a:bodyPr/>
                    <a:lstStyle/>
                    <a:p>
                      <a:pPr algn="ctr">
                        <a:lnSpc>
                          <a:spcPct val="115000"/>
                        </a:lnSpc>
                        <a:spcAft>
                          <a:spcPts val="0"/>
                        </a:spcAft>
                      </a:pPr>
                      <a:r>
                        <a:rPr lang="es-MX" sz="1400">
                          <a:effectLst/>
                          <a:latin typeface="Gotham Rounded Light" pitchFamily="50" charset="0"/>
                        </a:rPr>
                        <a:t>05</a:t>
                      </a:r>
                      <a:endParaRPr lang="es-MX" sz="140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dirty="0">
                          <a:effectLst/>
                          <a:latin typeface="Gotham Rounded Light" pitchFamily="50" charset="0"/>
                        </a:rPr>
                        <a:t>abril 01, 08, 15, 22 y 29 de 2019</a:t>
                      </a:r>
                      <a:endParaRPr lang="es-MX" sz="1400" dirty="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03"/>
                  </a:ext>
                </a:extLst>
              </a:tr>
              <a:tr h="794729">
                <a:tc>
                  <a:txBody>
                    <a:bodyPr/>
                    <a:lstStyle/>
                    <a:p>
                      <a:pPr algn="ctr">
                        <a:lnSpc>
                          <a:spcPct val="115000"/>
                        </a:lnSpc>
                        <a:spcAft>
                          <a:spcPts val="0"/>
                        </a:spcAft>
                      </a:pPr>
                      <a:r>
                        <a:rPr lang="es-MX" sz="1400">
                          <a:effectLst/>
                          <a:latin typeface="Gotham Rounded Light" pitchFamily="50" charset="0"/>
                        </a:rPr>
                        <a:t>04</a:t>
                      </a:r>
                      <a:endParaRPr lang="es-MX" sz="140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s-MX" sz="1400" dirty="0">
                          <a:effectLst/>
                          <a:latin typeface="Gotham Rounded Light" pitchFamily="50" charset="0"/>
                        </a:rPr>
                        <a:t>mayo 06, 13, 20 y 27 de 2019</a:t>
                      </a:r>
                      <a:endParaRPr lang="es-MX" sz="1400" dirty="0">
                        <a:effectLst/>
                        <a:latin typeface="Gotham Rounded Light" pitchFamily="50"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MX"/>
                    </a:p>
                  </a:txBody>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34026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2" name="Título 1"/>
          <p:cNvSpPr>
            <a:spLocks noGrp="1"/>
          </p:cNvSpPr>
          <p:nvPr>
            <p:ph type="ctrTitle"/>
          </p:nvPr>
        </p:nvSpPr>
        <p:spPr>
          <a:xfrm>
            <a:off x="1613807" y="623454"/>
            <a:ext cx="9144000" cy="2387600"/>
          </a:xfrm>
        </p:spPr>
        <p:txBody>
          <a:bodyPr/>
          <a:lstStyle/>
          <a:p>
            <a:r>
              <a:rPr lang="es-MX" dirty="0" smtClean="0"/>
              <a:t>POR SU ATENCIÓN GRACIAS </a:t>
            </a:r>
            <a:endParaRPr lang="es-MX" dirty="0"/>
          </a:p>
        </p:txBody>
      </p:sp>
      <p:sp>
        <p:nvSpPr>
          <p:cNvPr id="3" name="Subtítulo 2"/>
          <p:cNvSpPr>
            <a:spLocks noGrp="1"/>
          </p:cNvSpPr>
          <p:nvPr>
            <p:ph type="subTitle" idx="1"/>
          </p:nvPr>
        </p:nvSpPr>
        <p:spPr/>
        <p:txBody>
          <a:bodyPr>
            <a:normAutofit lnSpcReduction="10000"/>
          </a:bodyPr>
          <a:lstStyle/>
          <a:p>
            <a:r>
              <a:rPr lang="es-MX" dirty="0" smtClean="0"/>
              <a:t>Subdirección de Transparencia </a:t>
            </a:r>
          </a:p>
          <a:p>
            <a:r>
              <a:rPr lang="es-MX" dirty="0" smtClean="0"/>
              <a:t>Lic. Ismael Mac Donald Argonza ext. 7112</a:t>
            </a:r>
          </a:p>
          <a:p>
            <a:r>
              <a:rPr lang="es-MX" dirty="0" smtClean="0"/>
              <a:t>Lic. Ana Laura Miguel Mendoza ext. 7250</a:t>
            </a:r>
          </a:p>
          <a:p>
            <a:r>
              <a:rPr lang="es-MX" dirty="0" smtClean="0"/>
              <a:t>Lic. Ruth Miramón Flores ext. 7009 </a:t>
            </a:r>
            <a:endParaRPr lang="es-MX" dirty="0"/>
          </a:p>
        </p:txBody>
      </p:sp>
    </p:spTree>
    <p:extLst>
      <p:ext uri="{BB962C8B-B14F-4D97-AF65-F5344CB8AC3E}">
        <p14:creationId xmlns:p14="http://schemas.microsoft.com/office/powerpoint/2010/main" val="115765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628074" y="1335258"/>
            <a:ext cx="11009744" cy="5262979"/>
          </a:xfrm>
          <a:prstGeom prst="rect">
            <a:avLst/>
          </a:prstGeom>
        </p:spPr>
        <p:txBody>
          <a:bodyPr wrap="square">
            <a:spAutoFit/>
          </a:bodyPr>
          <a:lstStyle/>
          <a:p>
            <a:pPr algn="ctr"/>
            <a:r>
              <a:rPr lang="es-MX" b="1" u="sng" dirty="0" smtClean="0">
                <a:latin typeface="Gotham Rounded Light" pitchFamily="50" charset="0"/>
              </a:rPr>
              <a:t>LAS OBLIGACIONES DE LOS ENLACES </a:t>
            </a:r>
            <a:r>
              <a:rPr lang="es-MX" b="1" dirty="0" smtClean="0">
                <a:latin typeface="Gotham Rounded Light" pitchFamily="50" charset="0"/>
              </a:rPr>
              <a:t> DE TRANSPARENCIA, PROTECCIÓN DE DATOS PERSONALES Y SIPOT SON:</a:t>
            </a:r>
          </a:p>
          <a:p>
            <a:endParaRPr lang="es-MX" dirty="0">
              <a:latin typeface="Gotham Rounded Light" pitchFamily="50" charset="0"/>
            </a:endParaRPr>
          </a:p>
          <a:p>
            <a:pPr marL="457200" indent="-457200" algn="just">
              <a:buAutoNum type="arabicPeriod"/>
            </a:pPr>
            <a:r>
              <a:rPr lang="es-MX" dirty="0" smtClean="0">
                <a:latin typeface="Gotham Rounded Light" pitchFamily="50" charset="0"/>
              </a:rPr>
              <a:t>Recibir</a:t>
            </a:r>
            <a:r>
              <a:rPr lang="es-MX" dirty="0">
                <a:latin typeface="Gotham Rounded Light" pitchFamily="50" charset="0"/>
              </a:rPr>
              <a:t>, analizar, tramitar, procesar y atender las solicitudes que sean turnadas por la UT y registradas a través del sistema electrónico habilitado por los Órganos Garantes, dentro de los plazos establecidos en estos Lineamientos y en estricto apego de la normatividad aplicable, para lo cual deberá acordar y validar con el Titular del Área a la que pertenece la respuesta que proporcionará a la </a:t>
            </a:r>
            <a:r>
              <a:rPr lang="es-MX" dirty="0" smtClean="0">
                <a:latin typeface="Gotham Rounded Light" pitchFamily="50" charset="0"/>
              </a:rPr>
              <a:t>UT.</a:t>
            </a:r>
          </a:p>
          <a:p>
            <a:pPr marL="457200" indent="-457200" algn="just">
              <a:buAutoNum type="arabicPeriod"/>
            </a:pPr>
            <a:endParaRPr lang="es-MX" dirty="0" smtClean="0">
              <a:latin typeface="Gotham Rounded Light" pitchFamily="50" charset="0"/>
            </a:endParaRPr>
          </a:p>
          <a:p>
            <a:pPr marL="457200" indent="-457200" algn="just">
              <a:buAutoNum type="arabicPeriod"/>
            </a:pPr>
            <a:r>
              <a:rPr lang="es-MX" dirty="0" smtClean="0">
                <a:latin typeface="Gotham Rounded Light" pitchFamily="50" charset="0"/>
              </a:rPr>
              <a:t>Verificar </a:t>
            </a:r>
            <a:r>
              <a:rPr lang="es-MX" dirty="0">
                <a:latin typeface="Gotham Rounded Light" pitchFamily="50" charset="0"/>
              </a:rPr>
              <a:t>que las respuestas a las solicitudes se pronuncien puntualmente respecto a todas y cada una las peticiones realizadas por el solicitante, de forma accesible, confiable, verificable, veraz, oportuna y en un lenguaje sencillo para cualquier persona, debiendo estar fundadas y motivadas, realizando una búsqueda exhaustiva y razonable de la información solicitada en sus archivos, en las obligaciones de trasparencia publicadas en el Portal de Transparencia, en el Portal Principal de esta Secretaría, así como en los comunicados e informes oficiales que haya rendido el titular de esta </a:t>
            </a:r>
            <a:r>
              <a:rPr lang="es-MX" dirty="0" smtClean="0">
                <a:latin typeface="Gotham Rounded Light" pitchFamily="50" charset="0"/>
              </a:rPr>
              <a:t>Secretaría</a:t>
            </a:r>
          </a:p>
          <a:p>
            <a:pPr algn="r"/>
            <a:r>
              <a:rPr lang="es-MX" sz="1600" i="1" dirty="0"/>
              <a:t/>
            </a:r>
            <a:br>
              <a:rPr lang="es-MX" sz="1600" i="1" dirty="0"/>
            </a:br>
            <a:r>
              <a:rPr lang="es-MX" sz="1600" i="1" dirty="0" smtClean="0"/>
              <a:t>NUMERAL 5.6 DE LOS LINEAMIENTOS PARA LA OPERACIÓN DE LA UNIDAD DE TRANSPARENCIA DE LA SECRETARÍA DE SEGURIDAD CIUDADANA DE LA CIUDAD DE MÉXICO</a:t>
            </a:r>
            <a:endParaRPr lang="es-MX" sz="1600" i="1" dirty="0">
              <a:latin typeface="Gotham Rounded Light" pitchFamily="50" charset="0"/>
            </a:endParaRPr>
          </a:p>
        </p:txBody>
      </p:sp>
    </p:spTree>
    <p:extLst>
      <p:ext uri="{BB962C8B-B14F-4D97-AF65-F5344CB8AC3E}">
        <p14:creationId xmlns:p14="http://schemas.microsoft.com/office/powerpoint/2010/main" val="1906808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628074" y="1335258"/>
            <a:ext cx="11009744" cy="4985980"/>
          </a:xfrm>
          <a:prstGeom prst="rect">
            <a:avLst/>
          </a:prstGeom>
        </p:spPr>
        <p:txBody>
          <a:bodyPr wrap="square">
            <a:spAutoFit/>
          </a:bodyPr>
          <a:lstStyle/>
          <a:p>
            <a:pPr marL="457200" indent="-457200" algn="just">
              <a:buFont typeface="+mj-lt"/>
              <a:buAutoNum type="arabicPeriod" startAt="3"/>
            </a:pPr>
            <a:r>
              <a:rPr lang="es-MX" dirty="0" smtClean="0">
                <a:latin typeface="Gotham Rounded Light" pitchFamily="50" charset="0"/>
              </a:rPr>
              <a:t>Verificar </a:t>
            </a:r>
            <a:r>
              <a:rPr lang="es-MX" dirty="0">
                <a:latin typeface="Gotham Rounded Light" pitchFamily="50" charset="0"/>
              </a:rPr>
              <a:t>que los archivos electrónicos que contengan la documentación y/o información requerida por el solicitante cumplan con el principio de accesibilidad, de tal manera que todas las personas puedan consultarlos, examinarlos y utilizarlos independientemente de sus capacidades técnicas, cognitivas o físicas, por lo que deberán de ofrecerse en un soporte que permita su reutilización por los usuarios y por las máquinas; es decir, presentarse mediante el enfoque de datos abiertos, lo cual implica exportar el conjunto de datos a publicar en formatos estructurados para facilitar el consumo e interpretación, por lo que de ninguna manera podrán contener, claves o cualquier otro tipo de restricción para su </a:t>
            </a:r>
            <a:r>
              <a:rPr lang="es-MX" dirty="0" smtClean="0">
                <a:latin typeface="Gotham Rounded Light" pitchFamily="50" charset="0"/>
              </a:rPr>
              <a:t>acceso</a:t>
            </a:r>
          </a:p>
          <a:p>
            <a:pPr marL="457200" indent="-457200" algn="just">
              <a:buFont typeface="+mj-lt"/>
              <a:buAutoNum type="arabicPeriod" startAt="3"/>
            </a:pPr>
            <a:endParaRPr lang="es-MX" dirty="0">
              <a:latin typeface="Gotham Rounded Light" pitchFamily="50" charset="0"/>
            </a:endParaRPr>
          </a:p>
          <a:p>
            <a:pPr marL="457200" indent="-457200" algn="just">
              <a:buAutoNum type="arabicPeriod" startAt="3"/>
            </a:pPr>
            <a:r>
              <a:rPr lang="es-MX" dirty="0" smtClean="0">
                <a:latin typeface="Gotham Rounded Light" pitchFamily="50" charset="0"/>
              </a:rPr>
              <a:t>Operar </a:t>
            </a:r>
            <a:r>
              <a:rPr lang="es-MX" dirty="0">
                <a:latin typeface="Gotham Rounded Light" pitchFamily="50" charset="0"/>
              </a:rPr>
              <a:t>los Sistemas Electrónicos habilitados por los Órganos Garantes, así como cualquier otro que los mismos implementen y revisar de manera constante los mismos para el desempeño de las funciones encomendadas; </a:t>
            </a:r>
            <a:endParaRPr lang="es-MX" dirty="0" smtClean="0">
              <a:latin typeface="Gotham Rounded Light" pitchFamily="50" charset="0"/>
            </a:endParaRPr>
          </a:p>
          <a:p>
            <a:pPr marL="457200" indent="-457200" algn="just">
              <a:buAutoNum type="arabicPeriod" startAt="3"/>
            </a:pPr>
            <a:endParaRPr lang="es-MX" dirty="0">
              <a:latin typeface="Gotham Rounded Light" pitchFamily="50" charset="0"/>
            </a:endParaRPr>
          </a:p>
          <a:p>
            <a:pPr algn="just"/>
            <a:endParaRPr lang="es-MX" dirty="0" smtClean="0">
              <a:latin typeface="Gotham Rounded Light" pitchFamily="50" charset="0"/>
            </a:endParaRPr>
          </a:p>
          <a:p>
            <a:pPr algn="just"/>
            <a:endParaRPr lang="es-MX" dirty="0">
              <a:latin typeface="Gotham Rounded Light" pitchFamily="50" charset="0"/>
            </a:endParaRPr>
          </a:p>
          <a:p>
            <a:pPr algn="r"/>
            <a:r>
              <a:rPr lang="es-MX" sz="1600" i="1" dirty="0"/>
              <a:t/>
            </a:r>
            <a:br>
              <a:rPr lang="es-MX" sz="1600" i="1" dirty="0"/>
            </a:br>
            <a:r>
              <a:rPr lang="es-MX" sz="1600" i="1" dirty="0" smtClean="0"/>
              <a:t>NUMERAL 5.6 DE LOS LINEAMIENTOS PARA LA OPERACIÓN DE LA UNIDAD DE TRANSPARENCIA DE LA SECRETARÍA DE SEGURIDAD CIUDADANA DE LA CIUDAD DE MÉXICO</a:t>
            </a:r>
            <a:endParaRPr lang="es-MX" sz="1600" i="1" dirty="0">
              <a:latin typeface="Gotham Rounded Light" pitchFamily="50" charset="0"/>
            </a:endParaRPr>
          </a:p>
        </p:txBody>
      </p:sp>
    </p:spTree>
    <p:extLst>
      <p:ext uri="{BB962C8B-B14F-4D97-AF65-F5344CB8AC3E}">
        <p14:creationId xmlns:p14="http://schemas.microsoft.com/office/powerpoint/2010/main" val="453529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628074" y="1335258"/>
            <a:ext cx="11009744" cy="4955203"/>
          </a:xfrm>
          <a:prstGeom prst="rect">
            <a:avLst/>
          </a:prstGeom>
        </p:spPr>
        <p:txBody>
          <a:bodyPr wrap="square">
            <a:spAutoFit/>
          </a:bodyPr>
          <a:lstStyle/>
          <a:p>
            <a:pPr marL="457200" indent="-457200" algn="just">
              <a:buFont typeface="+mj-lt"/>
              <a:buAutoNum type="arabicPeriod" startAt="5"/>
            </a:pPr>
            <a:r>
              <a:rPr lang="es-MX" dirty="0">
                <a:latin typeface="Gotham Rounded Light" pitchFamily="50" charset="0"/>
              </a:rPr>
              <a:t>Conocer y dar cumplimiento a la normatividad que en materia de transparencia, protección de datos personales y archivos resulte aplicable, debiendo capacitarse constantemente en las mismas, en el manejo de los Sistemas Electrónicos, Plataforma Nacional de Transparencia, para el buen ejercicio de sus funciones; </a:t>
            </a:r>
          </a:p>
          <a:p>
            <a:pPr marL="457200" indent="-457200" algn="just">
              <a:buFont typeface="+mj-lt"/>
              <a:buAutoNum type="arabicPeriod" startAt="5"/>
            </a:pPr>
            <a:endParaRPr lang="es-MX" dirty="0">
              <a:latin typeface="Gotham Rounded Light" pitchFamily="50" charset="0"/>
            </a:endParaRPr>
          </a:p>
          <a:p>
            <a:pPr marL="457200" indent="-457200" algn="just">
              <a:buAutoNum type="arabicPeriod" startAt="5"/>
            </a:pPr>
            <a:r>
              <a:rPr lang="es-MX" dirty="0">
                <a:latin typeface="Gotham Rounded Light" pitchFamily="50" charset="0"/>
              </a:rPr>
              <a:t>Identificar, organizar, actualizar y validar con el titular de su área administrativa la información requerida por las obligaciones de transparencia que generan y/o poseen en ejercicio de sus facultades, competencias y funciones. </a:t>
            </a:r>
            <a:endParaRPr lang="es-MX" dirty="0" smtClean="0">
              <a:latin typeface="Gotham Rounded Light" pitchFamily="50" charset="0"/>
            </a:endParaRPr>
          </a:p>
          <a:p>
            <a:pPr marL="457200" indent="-457200" algn="just">
              <a:buAutoNum type="arabicPeriod" startAt="5"/>
            </a:pPr>
            <a:endParaRPr lang="es-MX" dirty="0">
              <a:latin typeface="Gotham Rounded Light" pitchFamily="50" charset="0"/>
            </a:endParaRPr>
          </a:p>
          <a:p>
            <a:pPr marL="457200" indent="-457200" algn="just">
              <a:buAutoNum type="arabicPeriod" startAt="5"/>
            </a:pPr>
            <a:r>
              <a:rPr lang="es-MX" dirty="0">
                <a:latin typeface="Gotham Rounded Light" pitchFamily="50" charset="0"/>
              </a:rPr>
              <a:t>Realizar la carga de los formatos homologados en la Plataforma Nacional de Transparencia, una vez que la UT haya supervisado que los mismos den cumplimiento a los criterios para su publicación de conformidad con los lineamientos al efecto aplicables; </a:t>
            </a:r>
          </a:p>
          <a:p>
            <a:pPr algn="just"/>
            <a:endParaRPr lang="es-MX" dirty="0" smtClean="0">
              <a:latin typeface="Gotham Rounded Light" pitchFamily="50" charset="0"/>
            </a:endParaRPr>
          </a:p>
          <a:p>
            <a:pPr algn="just"/>
            <a:endParaRPr lang="es-MX" dirty="0">
              <a:latin typeface="Gotham Rounded Light" pitchFamily="50" charset="0"/>
            </a:endParaRPr>
          </a:p>
          <a:p>
            <a:pPr algn="r"/>
            <a:endParaRPr lang="es-MX" sz="1600" i="1" dirty="0" smtClean="0"/>
          </a:p>
          <a:p>
            <a:pPr algn="r"/>
            <a:r>
              <a:rPr lang="es-MX" sz="1600" i="1" dirty="0"/>
              <a:t/>
            </a:r>
            <a:br>
              <a:rPr lang="es-MX" sz="1600" i="1" dirty="0"/>
            </a:br>
            <a:r>
              <a:rPr lang="es-MX" sz="1600" i="1" dirty="0" smtClean="0"/>
              <a:t>NUMERAL 5.6 DE LOS LINEAMIENTOS PARA LA OPERACIÓN DE LA UNIDAD DE TRANSPARENCIA DE LA SECRETARÍA DE SEGURIDAD CIUDADANA DE LA CIUDAD DE MÉXICO</a:t>
            </a:r>
            <a:endParaRPr lang="es-MX" sz="1600" i="1" dirty="0">
              <a:latin typeface="Gotham Rounded Light" pitchFamily="50" charset="0"/>
            </a:endParaRPr>
          </a:p>
        </p:txBody>
      </p:sp>
    </p:spTree>
    <p:extLst>
      <p:ext uri="{BB962C8B-B14F-4D97-AF65-F5344CB8AC3E}">
        <p14:creationId xmlns:p14="http://schemas.microsoft.com/office/powerpoint/2010/main" val="3279426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628074" y="1335258"/>
            <a:ext cx="11009744" cy="5232202"/>
          </a:xfrm>
          <a:prstGeom prst="rect">
            <a:avLst/>
          </a:prstGeom>
        </p:spPr>
        <p:txBody>
          <a:bodyPr wrap="square">
            <a:spAutoFit/>
          </a:bodyPr>
          <a:lstStyle/>
          <a:p>
            <a:pPr marL="457200" indent="-457200" algn="just">
              <a:buFont typeface="+mj-lt"/>
              <a:buAutoNum type="arabicPeriod" startAt="8"/>
            </a:pPr>
            <a:r>
              <a:rPr lang="es-MX" dirty="0">
                <a:latin typeface="Gotham Rounded Light" pitchFamily="50" charset="0"/>
              </a:rPr>
              <a:t>Atender los requerimientos que realice la UT dentro de los términos </a:t>
            </a:r>
            <a:r>
              <a:rPr lang="es-MX" dirty="0" smtClean="0">
                <a:latin typeface="Gotham Rounded Light" pitchFamily="50" charset="0"/>
              </a:rPr>
              <a:t>solicitados;</a:t>
            </a:r>
          </a:p>
          <a:p>
            <a:pPr marL="457200" indent="-457200" algn="just">
              <a:buFont typeface="+mj-lt"/>
              <a:buAutoNum type="arabicPeriod" startAt="8"/>
            </a:pPr>
            <a:endParaRPr lang="es-MX" dirty="0">
              <a:latin typeface="Gotham Rounded Light" pitchFamily="50" charset="0"/>
            </a:endParaRPr>
          </a:p>
          <a:p>
            <a:pPr marL="457200" indent="-457200" algn="just">
              <a:buFont typeface="+mj-lt"/>
              <a:buAutoNum type="arabicPeriod" startAt="8"/>
            </a:pPr>
            <a:r>
              <a:rPr lang="es-MX" dirty="0">
                <a:latin typeface="Gotham Rounded Light" pitchFamily="50" charset="0"/>
              </a:rPr>
              <a:t>Apoyar y asesorar a los servidores públicos de su área respecto de la aplicación de la normatividad en las materias de Transparencia y Protección de Datos Personales; </a:t>
            </a:r>
            <a:endParaRPr lang="es-MX" dirty="0" smtClean="0">
              <a:latin typeface="Gotham Rounded Light" pitchFamily="50" charset="0"/>
            </a:endParaRPr>
          </a:p>
          <a:p>
            <a:pPr marL="457200" indent="-457200" algn="just">
              <a:buFont typeface="+mj-lt"/>
              <a:buAutoNum type="arabicPeriod" startAt="8"/>
            </a:pPr>
            <a:endParaRPr lang="es-MX" dirty="0">
              <a:latin typeface="Gotham Rounded Light" pitchFamily="50" charset="0"/>
            </a:endParaRPr>
          </a:p>
          <a:p>
            <a:pPr marL="457200" indent="-457200" algn="just">
              <a:buFont typeface="+mj-lt"/>
              <a:buAutoNum type="arabicPeriod" startAt="8"/>
            </a:pPr>
            <a:r>
              <a:rPr lang="es-MX" dirty="0">
                <a:latin typeface="Gotham Rounded Light" pitchFamily="50" charset="0"/>
              </a:rPr>
              <a:t>Verificar y validar con acuerdo del titular de su área que las propuestas de clasificación de información y declaración de inexistencia, así como las pruebas de daño que al efecto elaboren para ser sometidas ante el Comité de Transparencia, cumplan con la normatividad aplicable, estén debidamente fundadas, motivadas y se consigne en las mismas expresamente los hechos y razonamientos por los cuales se arriba a la conclusión de que el daño que se causa con la difusión de la información es mayor que la utilidad de difundirla, debiendo justificar además los requisitos del artículo 174 de la Ley de Transparencia, Acceso a la Información Pública y Rendición de Cuentas de la Ciudad de México; </a:t>
            </a:r>
          </a:p>
          <a:p>
            <a:pPr marL="457200" indent="-457200" algn="just">
              <a:buFont typeface="+mj-lt"/>
              <a:buAutoNum type="arabicPeriod" startAt="8"/>
            </a:pPr>
            <a:endParaRPr lang="es-MX" dirty="0">
              <a:latin typeface="Gotham Rounded Light" pitchFamily="50" charset="0"/>
            </a:endParaRPr>
          </a:p>
          <a:p>
            <a:pPr marL="457200" indent="-457200" algn="just">
              <a:buFont typeface="+mj-lt"/>
              <a:buAutoNum type="arabicPeriod" startAt="8"/>
            </a:pPr>
            <a:endParaRPr lang="es-MX" dirty="0" smtClean="0">
              <a:latin typeface="Gotham Rounded Light" pitchFamily="50" charset="0"/>
            </a:endParaRPr>
          </a:p>
          <a:p>
            <a:pPr algn="r"/>
            <a:endParaRPr lang="es-MX" sz="1600" i="1" dirty="0" smtClean="0"/>
          </a:p>
          <a:p>
            <a:pPr algn="r"/>
            <a:r>
              <a:rPr lang="es-MX" sz="1600" i="1" dirty="0"/>
              <a:t/>
            </a:r>
            <a:br>
              <a:rPr lang="es-MX" sz="1600" i="1" dirty="0"/>
            </a:br>
            <a:r>
              <a:rPr lang="es-MX" sz="1600" i="1" dirty="0" smtClean="0"/>
              <a:t>NUMERAL 5.6 DE LOS LINEAMIENTOS PARA LA OPERACIÓN DE LA UNIDAD DE TRANSPARENCIA DE LA SECRETARÍA DE SEGURIDAD CIUDADANA DE LA CIUDAD DE MÉXICO</a:t>
            </a:r>
            <a:endParaRPr lang="es-MX" sz="1600" i="1" dirty="0">
              <a:latin typeface="Gotham Rounded Light" pitchFamily="50" charset="0"/>
            </a:endParaRPr>
          </a:p>
        </p:txBody>
      </p:sp>
    </p:spTree>
    <p:extLst>
      <p:ext uri="{BB962C8B-B14F-4D97-AF65-F5344CB8AC3E}">
        <p14:creationId xmlns:p14="http://schemas.microsoft.com/office/powerpoint/2010/main" val="3213781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449119" y="1177452"/>
            <a:ext cx="11009744" cy="4955203"/>
          </a:xfrm>
          <a:prstGeom prst="rect">
            <a:avLst/>
          </a:prstGeom>
        </p:spPr>
        <p:txBody>
          <a:bodyPr wrap="square">
            <a:spAutoFit/>
          </a:bodyPr>
          <a:lstStyle/>
          <a:p>
            <a:pPr algn="just"/>
            <a:endParaRPr lang="es-MX" dirty="0">
              <a:latin typeface="Gotham Rounded Light" pitchFamily="50" charset="0"/>
            </a:endParaRPr>
          </a:p>
          <a:p>
            <a:pPr marL="457200" indent="-457200" algn="just">
              <a:buFont typeface="+mj-lt"/>
              <a:buAutoNum type="arabicPeriod" startAt="11"/>
            </a:pPr>
            <a:r>
              <a:rPr lang="es-MX" dirty="0">
                <a:latin typeface="Gotham Rounded Light" pitchFamily="50" charset="0"/>
              </a:rPr>
              <a:t>Atender el desahogo de todos los requerimientos, trámites y gestiones que se realicen en la materia, dentro del plazo conferido para tales efectos, para lo cual deberá en su caso coordinarse en los términos de lo dispuesto por el artículo 17 fracciones I y VIII, del Reglamento Interno de esta Secretaría, con las demás áreas, en el acopio de información para el cumplimiento de las obligaciones emanadas de la Ley de Transparencia, Acceso a la Información Pública y Rendición de Cuentas de la Ciudad de México y la Ley de Protección de Datos Personales en Posesión de Sujetos Obligados de la Ciudad de México; </a:t>
            </a:r>
          </a:p>
          <a:p>
            <a:pPr marL="457200" indent="-457200" algn="just">
              <a:buFont typeface="+mj-lt"/>
              <a:buAutoNum type="arabicPeriod" startAt="11"/>
            </a:pPr>
            <a:endParaRPr lang="es-MX" dirty="0" smtClean="0">
              <a:latin typeface="Gotham Rounded Light" pitchFamily="50" charset="0"/>
            </a:endParaRPr>
          </a:p>
          <a:p>
            <a:pPr marL="457200" indent="-457200" algn="just">
              <a:buFont typeface="+mj-lt"/>
              <a:buAutoNum type="arabicPeriod" startAt="11"/>
            </a:pPr>
            <a:r>
              <a:rPr lang="es-MX" dirty="0">
                <a:latin typeface="Gotham Rounded Light" pitchFamily="50" charset="0"/>
              </a:rPr>
              <a:t>Dar cumplimiento a la normatividad aplicable en materia de protección de datos personales.</a:t>
            </a:r>
          </a:p>
          <a:p>
            <a:pPr algn="just"/>
            <a:endParaRPr lang="es-MX" dirty="0" smtClean="0">
              <a:latin typeface="Gotham Rounded Light" pitchFamily="50" charset="0"/>
            </a:endParaRPr>
          </a:p>
          <a:p>
            <a:pPr algn="just"/>
            <a:endParaRPr lang="es-MX" dirty="0">
              <a:latin typeface="Gotham Rounded Light" pitchFamily="50" charset="0"/>
            </a:endParaRPr>
          </a:p>
          <a:p>
            <a:pPr algn="just"/>
            <a:endParaRPr lang="es-MX" dirty="0" smtClean="0">
              <a:latin typeface="Gotham Rounded Light" pitchFamily="50" charset="0"/>
            </a:endParaRPr>
          </a:p>
          <a:p>
            <a:pPr algn="just"/>
            <a:endParaRPr lang="es-MX" dirty="0" smtClean="0">
              <a:latin typeface="Gotham Rounded Light" pitchFamily="50" charset="0"/>
            </a:endParaRPr>
          </a:p>
          <a:p>
            <a:pPr algn="r"/>
            <a:endParaRPr lang="es-MX" sz="1600" i="1" dirty="0" smtClean="0"/>
          </a:p>
          <a:p>
            <a:pPr algn="r"/>
            <a:r>
              <a:rPr lang="es-MX" sz="1600" i="1" dirty="0"/>
              <a:t/>
            </a:r>
            <a:br>
              <a:rPr lang="es-MX" sz="1600" i="1" dirty="0"/>
            </a:br>
            <a:r>
              <a:rPr lang="es-MX" sz="1600" i="1" dirty="0" smtClean="0"/>
              <a:t>NUMERAL 5.6 DE LOS LINEAMIENTOS PARA LA OPERACIÓN DE LA UNIDAD DE TRANSPARENCIA DE LA SECRETARÍA DE SEGURIDAD CIUDADANA DE LA CIUDAD DE MÉXICO</a:t>
            </a:r>
            <a:endParaRPr lang="es-MX" sz="1600" i="1" dirty="0">
              <a:latin typeface="Gotham Rounded Light" pitchFamily="50" charset="0"/>
            </a:endParaRPr>
          </a:p>
        </p:txBody>
      </p:sp>
    </p:spTree>
    <p:extLst>
      <p:ext uri="{BB962C8B-B14F-4D97-AF65-F5344CB8AC3E}">
        <p14:creationId xmlns:p14="http://schemas.microsoft.com/office/powerpoint/2010/main" val="2549207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449119" y="1177452"/>
            <a:ext cx="11009744" cy="4955203"/>
          </a:xfrm>
          <a:prstGeom prst="rect">
            <a:avLst/>
          </a:prstGeom>
        </p:spPr>
        <p:txBody>
          <a:bodyPr wrap="square">
            <a:spAutoFit/>
          </a:bodyPr>
          <a:lstStyle/>
          <a:p>
            <a:pPr algn="just"/>
            <a:endParaRPr lang="es-MX" dirty="0">
              <a:latin typeface="Gotham Rounded Light" pitchFamily="50" charset="0"/>
            </a:endParaRPr>
          </a:p>
          <a:p>
            <a:pPr marL="457200" indent="-457200" algn="just">
              <a:buFont typeface="+mj-lt"/>
              <a:buAutoNum type="arabicPeriod" startAt="13"/>
            </a:pPr>
            <a:r>
              <a:rPr lang="es-MX" dirty="0">
                <a:latin typeface="Gotham Rounded Light" pitchFamily="50" charset="0"/>
              </a:rPr>
              <a:t>Asistir a las Reuniones de Enlaces y Sesiones de Comité de Transparencia convocadas por la Dirección Ejecutiva de Transparencia; Los Enlaces, deberán proponer a sus titulares la implementación de las acciones necesarias a efecto de que las áreas que la integran cumplan con los requerimientos en tiempo y forma. Los titulares de las áreas, deberán de verificar que las personas servidoras públicas designadas como enlaces den estricto cumplimiento a las obligaciones antes señaladas, por lo que serán corresponsables de su incumplimiento; </a:t>
            </a:r>
          </a:p>
          <a:p>
            <a:pPr marL="457200" indent="-457200" algn="just">
              <a:buFont typeface="+mj-lt"/>
              <a:buAutoNum type="arabicPeriod" startAt="13"/>
            </a:pPr>
            <a:endParaRPr lang="es-MX" dirty="0">
              <a:latin typeface="Gotham Rounded Light" pitchFamily="50" charset="0"/>
            </a:endParaRPr>
          </a:p>
          <a:p>
            <a:pPr algn="just"/>
            <a:endParaRPr lang="es-MX" dirty="0" smtClean="0">
              <a:latin typeface="Gotham Rounded Light" pitchFamily="50" charset="0"/>
            </a:endParaRPr>
          </a:p>
          <a:p>
            <a:pPr algn="just"/>
            <a:endParaRPr lang="es-MX" dirty="0" smtClean="0">
              <a:latin typeface="Gotham Rounded Light" pitchFamily="50" charset="0"/>
            </a:endParaRPr>
          </a:p>
          <a:p>
            <a:pPr algn="just"/>
            <a:endParaRPr lang="es-MX" dirty="0">
              <a:latin typeface="Gotham Rounded Light" pitchFamily="50" charset="0"/>
            </a:endParaRPr>
          </a:p>
          <a:p>
            <a:pPr algn="just"/>
            <a:endParaRPr lang="es-MX" dirty="0" smtClean="0">
              <a:latin typeface="Gotham Rounded Light" pitchFamily="50" charset="0"/>
            </a:endParaRPr>
          </a:p>
          <a:p>
            <a:pPr algn="just"/>
            <a:endParaRPr lang="es-MX" dirty="0" smtClean="0">
              <a:latin typeface="Gotham Rounded Light" pitchFamily="50" charset="0"/>
            </a:endParaRPr>
          </a:p>
          <a:p>
            <a:pPr algn="just"/>
            <a:endParaRPr lang="es-MX" dirty="0" smtClean="0">
              <a:latin typeface="Gotham Rounded Light" pitchFamily="50" charset="0"/>
            </a:endParaRPr>
          </a:p>
          <a:p>
            <a:pPr algn="r"/>
            <a:endParaRPr lang="es-MX" sz="1600" i="1" dirty="0" smtClean="0"/>
          </a:p>
          <a:p>
            <a:pPr algn="r"/>
            <a:r>
              <a:rPr lang="es-MX" sz="1600" i="1" dirty="0"/>
              <a:t/>
            </a:r>
            <a:br>
              <a:rPr lang="es-MX" sz="1600" i="1" dirty="0"/>
            </a:br>
            <a:r>
              <a:rPr lang="es-MX" sz="1600" i="1" dirty="0" smtClean="0"/>
              <a:t>NUMERAL 5.6 DE LOS LINEAMIENTOS PARA LA OPERACIÓN DE LA UNIDAD DE TRANSPARENCIA DE LA SECRETARÍA DE SEGURIDAD CIUDADANA DE LA CIUDAD DE MÉXICO</a:t>
            </a:r>
            <a:endParaRPr lang="es-MX" sz="1600" i="1" dirty="0">
              <a:latin typeface="Gotham Rounded Light" pitchFamily="50" charset="0"/>
            </a:endParaRPr>
          </a:p>
        </p:txBody>
      </p:sp>
    </p:spTree>
    <p:extLst>
      <p:ext uri="{BB962C8B-B14F-4D97-AF65-F5344CB8AC3E}">
        <p14:creationId xmlns:p14="http://schemas.microsoft.com/office/powerpoint/2010/main" val="680700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424323" y="278612"/>
            <a:ext cx="4407449" cy="1056646"/>
          </a:xfrm>
          <a:prstGeom prst="rect">
            <a:avLst/>
          </a:prstGeom>
        </p:spPr>
      </p:pic>
      <p:sp>
        <p:nvSpPr>
          <p:cNvPr id="5" name="Cuadro de texto 2"/>
          <p:cNvSpPr txBox="1">
            <a:spLocks noChangeArrowheads="1"/>
          </p:cNvSpPr>
          <p:nvPr/>
        </p:nvSpPr>
        <p:spPr bwMode="auto">
          <a:xfrm>
            <a:off x="7076209" y="623454"/>
            <a:ext cx="4735636" cy="55399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spAutoFit/>
          </a:bodyPr>
          <a:lstStyle/>
          <a:p>
            <a:pPr>
              <a:lnSpc>
                <a:spcPts val="1200"/>
              </a:lnSpc>
              <a:spcAft>
                <a:spcPts val="0"/>
              </a:spcAft>
            </a:pPr>
            <a:r>
              <a:rPr lang="es-MX" sz="1400" b="1" dirty="0">
                <a:solidFill>
                  <a:srgbClr val="808080"/>
                </a:solidFill>
                <a:effectLst/>
                <a:latin typeface="Metropolis" panose="00000500000000000000" pitchFamily="50" charset="0"/>
                <a:ea typeface="Calibri" panose="020F0502020204030204" pitchFamily="34" charset="0"/>
              </a:rPr>
              <a:t>SECRETARÍA DE SEGURIDAD CIUDADANA</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DIRECCIÓN EJECUTIVA DE TRANSPARENCIA </a:t>
            </a:r>
            <a:endParaRPr lang="es-MX" sz="1400" dirty="0">
              <a:effectLst/>
              <a:latin typeface="Times New Roman" panose="02020603050405020304" pitchFamily="18" charset="0"/>
              <a:ea typeface="Calibri" panose="020F0502020204030204" pitchFamily="34" charset="0"/>
            </a:endParaRPr>
          </a:p>
          <a:p>
            <a:pPr>
              <a:lnSpc>
                <a:spcPts val="1200"/>
              </a:lnSpc>
              <a:spcAft>
                <a:spcPts val="0"/>
              </a:spcAft>
            </a:pPr>
            <a:r>
              <a:rPr lang="es-MX" sz="1400" dirty="0">
                <a:solidFill>
                  <a:srgbClr val="808080"/>
                </a:solidFill>
                <a:effectLst/>
                <a:latin typeface="Metropolis" panose="00000500000000000000" pitchFamily="50" charset="0"/>
                <a:ea typeface="Calibri" panose="020F0502020204030204" pitchFamily="34" charset="0"/>
              </a:rPr>
              <a:t>UNIDAD DE TRANSPARENCIA</a:t>
            </a:r>
            <a:endParaRPr lang="es-MX"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449119" y="1177452"/>
            <a:ext cx="11009744" cy="4955203"/>
          </a:xfrm>
          <a:prstGeom prst="rect">
            <a:avLst/>
          </a:prstGeom>
        </p:spPr>
        <p:txBody>
          <a:bodyPr wrap="square">
            <a:spAutoFit/>
          </a:bodyPr>
          <a:lstStyle/>
          <a:p>
            <a:pPr algn="just"/>
            <a:endParaRPr lang="es-MX" dirty="0">
              <a:latin typeface="Gotham Rounded Light" pitchFamily="50" charset="0"/>
            </a:endParaRPr>
          </a:p>
          <a:p>
            <a:pPr algn="just"/>
            <a:r>
              <a:rPr lang="es-MX" dirty="0">
                <a:latin typeface="Gotham Rounded Light" pitchFamily="50" charset="0"/>
              </a:rPr>
              <a:t>Los Enlaces, deberán proponer a sus titulares la implementación de las acciones</a:t>
            </a:r>
            <a:br>
              <a:rPr lang="es-MX" dirty="0">
                <a:latin typeface="Gotham Rounded Light" pitchFamily="50" charset="0"/>
              </a:rPr>
            </a:br>
            <a:r>
              <a:rPr lang="es-MX" dirty="0">
                <a:latin typeface="Gotham Rounded Light" pitchFamily="50" charset="0"/>
              </a:rPr>
              <a:t>necesarias a efecto de que las áreas que la integran cumplan con los requerimientos </a:t>
            </a:r>
            <a:r>
              <a:rPr lang="es-MX" dirty="0" smtClean="0">
                <a:latin typeface="Gotham Rounded Light" pitchFamily="50" charset="0"/>
              </a:rPr>
              <a:t>en tiempo y forma.</a:t>
            </a:r>
          </a:p>
          <a:p>
            <a:pPr algn="just"/>
            <a:endParaRPr lang="es-MX" dirty="0">
              <a:latin typeface="Gotham Rounded Light" pitchFamily="50" charset="0"/>
            </a:endParaRPr>
          </a:p>
          <a:p>
            <a:pPr algn="just"/>
            <a:r>
              <a:rPr lang="es-MX" dirty="0">
                <a:latin typeface="Gotham Rounded Light" pitchFamily="50" charset="0"/>
              </a:rPr>
              <a:t>Los titulares de las áreas, deberán de verificar que las personas servidoras públicas</a:t>
            </a:r>
            <a:br>
              <a:rPr lang="es-MX" dirty="0">
                <a:latin typeface="Gotham Rounded Light" pitchFamily="50" charset="0"/>
              </a:rPr>
            </a:br>
            <a:r>
              <a:rPr lang="es-MX" dirty="0">
                <a:latin typeface="Gotham Rounded Light" pitchFamily="50" charset="0"/>
              </a:rPr>
              <a:t>designadas como enlaces den estricto cumplimiento a las obligaciones antes</a:t>
            </a:r>
            <a:br>
              <a:rPr lang="es-MX" dirty="0">
                <a:latin typeface="Gotham Rounded Light" pitchFamily="50" charset="0"/>
              </a:rPr>
            </a:br>
            <a:r>
              <a:rPr lang="es-MX" dirty="0">
                <a:latin typeface="Gotham Rounded Light" pitchFamily="50" charset="0"/>
              </a:rPr>
              <a:t>señaladas, por lo que serán corresponsables de su incumplimiento. </a:t>
            </a:r>
            <a:br>
              <a:rPr lang="es-MX" dirty="0">
                <a:latin typeface="Gotham Rounded Light" pitchFamily="50" charset="0"/>
              </a:rPr>
            </a:br>
            <a:endParaRPr lang="es-MX" dirty="0">
              <a:latin typeface="Gotham Rounded Light" pitchFamily="50" charset="0"/>
            </a:endParaRPr>
          </a:p>
          <a:p>
            <a:pPr algn="just"/>
            <a:endParaRPr lang="es-MX" dirty="0" smtClean="0">
              <a:latin typeface="Gotham Rounded Light" pitchFamily="50" charset="0"/>
            </a:endParaRPr>
          </a:p>
          <a:p>
            <a:pPr algn="just"/>
            <a:endParaRPr lang="es-MX" dirty="0">
              <a:latin typeface="Gotham Rounded Light" pitchFamily="50" charset="0"/>
            </a:endParaRPr>
          </a:p>
          <a:p>
            <a:pPr algn="just"/>
            <a:endParaRPr lang="es-MX" dirty="0" smtClean="0">
              <a:latin typeface="Gotham Rounded Light" pitchFamily="50" charset="0"/>
            </a:endParaRPr>
          </a:p>
          <a:p>
            <a:pPr algn="just"/>
            <a:endParaRPr lang="es-MX" dirty="0" smtClean="0">
              <a:latin typeface="Gotham Rounded Light" pitchFamily="50" charset="0"/>
            </a:endParaRPr>
          </a:p>
          <a:p>
            <a:pPr algn="just"/>
            <a:endParaRPr lang="es-MX" dirty="0" smtClean="0">
              <a:latin typeface="Gotham Rounded Light" pitchFamily="50" charset="0"/>
            </a:endParaRPr>
          </a:p>
          <a:p>
            <a:pPr algn="r"/>
            <a:endParaRPr lang="es-MX" sz="1600" i="1" dirty="0" smtClean="0"/>
          </a:p>
          <a:p>
            <a:pPr algn="r"/>
            <a:r>
              <a:rPr lang="es-MX" sz="1600" i="1" dirty="0"/>
              <a:t/>
            </a:r>
            <a:br>
              <a:rPr lang="es-MX" sz="1600" i="1" dirty="0"/>
            </a:br>
            <a:r>
              <a:rPr lang="es-MX" sz="1600" i="1" dirty="0" smtClean="0"/>
              <a:t>NUMERAL 5.6 DE LOS LINEAMIENTOS PARA LA OPERACIÓN DE LA UNIDAD DE TRANSPARENCIA DE LA SECRETARÍA DE SEGURIDAD CIUDADANA DE LA CIUDAD DE MÉXICO</a:t>
            </a:r>
            <a:endParaRPr lang="es-MX" sz="1600" i="1" dirty="0">
              <a:latin typeface="Gotham Rounded Light" pitchFamily="50" charset="0"/>
            </a:endParaRPr>
          </a:p>
        </p:txBody>
      </p:sp>
    </p:spTree>
    <p:extLst>
      <p:ext uri="{BB962C8B-B14F-4D97-AF65-F5344CB8AC3E}">
        <p14:creationId xmlns:p14="http://schemas.microsoft.com/office/powerpoint/2010/main" val="2091395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TotalTime>
  <Words>2662</Words>
  <Application>Microsoft Office PowerPoint</Application>
  <PresentationFormat>Panorámica</PresentationFormat>
  <Paragraphs>340</Paragraphs>
  <Slides>29</Slides>
  <Notes>29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Arial</vt:lpstr>
      <vt:lpstr>Calibri</vt:lpstr>
      <vt:lpstr>Calibri Light</vt:lpstr>
      <vt:lpstr>Gotham</vt:lpstr>
      <vt:lpstr>Gotham Rounded Light</vt:lpstr>
      <vt:lpstr>Metropolis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POR SU ATENCIÓN GRACIAS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Ismael Mac Donald Argonza</cp:lastModifiedBy>
  <cp:revision>27</cp:revision>
  <dcterms:created xsi:type="dcterms:W3CDTF">2019-01-23T14:33:44Z</dcterms:created>
  <dcterms:modified xsi:type="dcterms:W3CDTF">2019-01-25T01:30:29Z</dcterms:modified>
</cp:coreProperties>
</file>