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1" r:id="rId2"/>
    <p:sldId id="383" r:id="rId3"/>
    <p:sldId id="389" r:id="rId4"/>
    <p:sldId id="391" r:id="rId5"/>
    <p:sldId id="392" r:id="rId6"/>
    <p:sldId id="436" r:id="rId7"/>
    <p:sldId id="437" r:id="rId8"/>
    <p:sldId id="390" r:id="rId9"/>
    <p:sldId id="393" r:id="rId10"/>
    <p:sldId id="440" r:id="rId11"/>
    <p:sldId id="438" r:id="rId12"/>
    <p:sldId id="394" r:id="rId13"/>
    <p:sldId id="360" r:id="rId14"/>
    <p:sldId id="396" r:id="rId15"/>
    <p:sldId id="380" r:id="rId16"/>
    <p:sldId id="395" r:id="rId17"/>
    <p:sldId id="398" r:id="rId18"/>
    <p:sldId id="397" r:id="rId19"/>
    <p:sldId id="399" r:id="rId20"/>
    <p:sldId id="400" r:id="rId21"/>
    <p:sldId id="404" r:id="rId22"/>
    <p:sldId id="401" r:id="rId23"/>
    <p:sldId id="434" r:id="rId24"/>
    <p:sldId id="435" r:id="rId25"/>
    <p:sldId id="405" r:id="rId26"/>
    <p:sldId id="408" r:id="rId27"/>
    <p:sldId id="407" r:id="rId28"/>
    <p:sldId id="409" r:id="rId29"/>
    <p:sldId id="410" r:id="rId30"/>
    <p:sldId id="411" r:id="rId31"/>
    <p:sldId id="412" r:id="rId32"/>
    <p:sldId id="413" r:id="rId33"/>
    <p:sldId id="414" r:id="rId34"/>
    <p:sldId id="415" r:id="rId35"/>
    <p:sldId id="416" r:id="rId36"/>
    <p:sldId id="417" r:id="rId37"/>
    <p:sldId id="420" r:id="rId38"/>
    <p:sldId id="419" r:id="rId39"/>
    <p:sldId id="421" r:id="rId40"/>
    <p:sldId id="422" r:id="rId41"/>
    <p:sldId id="426" r:id="rId42"/>
    <p:sldId id="423" r:id="rId43"/>
    <p:sldId id="427" r:id="rId44"/>
    <p:sldId id="428" r:id="rId45"/>
    <p:sldId id="425" r:id="rId46"/>
    <p:sldId id="429" r:id="rId47"/>
    <p:sldId id="433" r:id="rId48"/>
    <p:sldId id="431" r:id="rId49"/>
    <p:sldId id="432" r:id="rId50"/>
    <p:sldId id="441" r:id="rId51"/>
    <p:sldId id="442" r:id="rId52"/>
    <p:sldId id="443" r:id="rId53"/>
    <p:sldId id="444" r:id="rId54"/>
    <p:sldId id="445" r:id="rId55"/>
  </p:sldIdLst>
  <p:sldSz cx="9144000" cy="6858000" type="letter"/>
  <p:notesSz cx="6797675" cy="9928225"/>
  <p:defaultTextStyle>
    <a:defPPr>
      <a:defRPr lang="es-MX"/>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mael Mac Donald Argonza" initials="IMDA" lastIdx="2" clrIdx="0">
    <p:extLst>
      <p:ext uri="{19B8F6BF-5375-455C-9EA6-DF929625EA0E}">
        <p15:presenceInfo xmlns:p15="http://schemas.microsoft.com/office/powerpoint/2012/main" userId="S-1-5-21-875019648-1030479253-4167783813-388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3A93"/>
    <a:srgbClr val="FD41E2"/>
    <a:srgbClr val="F703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61" autoAdjust="0"/>
    <p:restoredTop sz="94660" autoAdjust="0"/>
  </p:normalViewPr>
  <p:slideViewPr>
    <p:cSldViewPr snapToGrid="0">
      <p:cViewPr varScale="1">
        <p:scale>
          <a:sx n="102" d="100"/>
          <a:sy n="102" d="100"/>
        </p:scale>
        <p:origin x="782" y="8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p:cNvSpPr>
            <a:spLocks noGrp="1"/>
          </p:cNvSpPr>
          <p:nvPr>
            <p:ph type="dt" sz="half" idx="10"/>
          </p:nvPr>
        </p:nvSpPr>
        <p:spPr/>
        <p:txBody>
          <a:bodyPr/>
          <a:lstStyle>
            <a:lvl1pPr>
              <a:defRPr/>
            </a:lvl1pPr>
          </a:lstStyle>
          <a:p>
            <a:pPr>
              <a:defRPr/>
            </a:pPr>
            <a:fld id="{C178A80C-4AD0-409A-87E6-AFB8DEC64F00}" type="datetimeFigureOut">
              <a:rPr lang="es-MX"/>
              <a:pPr>
                <a:defRPr/>
              </a:pPr>
              <a:t>30/05/2019</a:t>
            </a:fld>
            <a:endParaRPr lang="es-MX" dirty="0"/>
          </a:p>
        </p:txBody>
      </p:sp>
      <p:sp>
        <p:nvSpPr>
          <p:cNvPr id="5" name="Marcador de pie de página 4"/>
          <p:cNvSpPr>
            <a:spLocks noGrp="1"/>
          </p:cNvSpPr>
          <p:nvPr>
            <p:ph type="ftr" sz="quarter" idx="11"/>
          </p:nvPr>
        </p:nvSpPr>
        <p:spPr/>
        <p:txBody>
          <a:bodyPr/>
          <a:lstStyle>
            <a:lvl1pPr>
              <a:defRPr/>
            </a:lvl1pPr>
          </a:lstStyle>
          <a:p>
            <a:pPr>
              <a:defRPr/>
            </a:pPr>
            <a:endParaRPr lang="es-MX" dirty="0"/>
          </a:p>
        </p:txBody>
      </p:sp>
      <p:sp>
        <p:nvSpPr>
          <p:cNvPr id="6" name="Marcador de número de diapositiva 5"/>
          <p:cNvSpPr>
            <a:spLocks noGrp="1"/>
          </p:cNvSpPr>
          <p:nvPr>
            <p:ph type="sldNum" sz="quarter" idx="12"/>
          </p:nvPr>
        </p:nvSpPr>
        <p:spPr/>
        <p:txBody>
          <a:bodyPr/>
          <a:lstStyle>
            <a:lvl1pPr>
              <a:defRPr/>
            </a:lvl1pPr>
          </a:lstStyle>
          <a:p>
            <a:pPr>
              <a:defRPr/>
            </a:pPr>
            <a:fld id="{48F72E22-71A9-40D3-9835-5C38D0EFA33C}" type="slidenum">
              <a:rPr lang="es-MX" altLang="es-ES"/>
              <a:pPr>
                <a:defRPr/>
              </a:pPr>
              <a:t>‹Nº›</a:t>
            </a:fld>
            <a:endParaRPr lang="es-MX" alt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lvl1pPr>
              <a:defRPr/>
            </a:lvl1pPr>
          </a:lstStyle>
          <a:p>
            <a:pPr>
              <a:defRPr/>
            </a:pPr>
            <a:fld id="{F5256352-53D3-43F3-8F92-B4049081B07D}" type="datetimeFigureOut">
              <a:rPr lang="es-MX"/>
              <a:pPr>
                <a:defRPr/>
              </a:pPr>
              <a:t>30/05/2019</a:t>
            </a:fld>
            <a:endParaRPr lang="es-MX" dirty="0"/>
          </a:p>
        </p:txBody>
      </p:sp>
      <p:sp>
        <p:nvSpPr>
          <p:cNvPr id="5" name="Marcador de pie de página 4"/>
          <p:cNvSpPr>
            <a:spLocks noGrp="1"/>
          </p:cNvSpPr>
          <p:nvPr>
            <p:ph type="ftr" sz="quarter" idx="11"/>
          </p:nvPr>
        </p:nvSpPr>
        <p:spPr/>
        <p:txBody>
          <a:bodyPr/>
          <a:lstStyle>
            <a:lvl1pPr>
              <a:defRPr/>
            </a:lvl1pPr>
          </a:lstStyle>
          <a:p>
            <a:pPr>
              <a:defRPr/>
            </a:pPr>
            <a:endParaRPr lang="es-MX" dirty="0"/>
          </a:p>
        </p:txBody>
      </p:sp>
      <p:sp>
        <p:nvSpPr>
          <p:cNvPr id="6" name="Marcador de número de diapositiva 5"/>
          <p:cNvSpPr>
            <a:spLocks noGrp="1"/>
          </p:cNvSpPr>
          <p:nvPr>
            <p:ph type="sldNum" sz="quarter" idx="12"/>
          </p:nvPr>
        </p:nvSpPr>
        <p:spPr/>
        <p:txBody>
          <a:bodyPr/>
          <a:lstStyle>
            <a:lvl1pPr>
              <a:defRPr/>
            </a:lvl1pPr>
          </a:lstStyle>
          <a:p>
            <a:pPr>
              <a:defRPr/>
            </a:pPr>
            <a:fld id="{95A030D9-5C9C-417F-91CE-EC5D027C738D}" type="slidenum">
              <a:rPr lang="es-MX" altLang="es-ES"/>
              <a:pPr>
                <a:defRPr/>
              </a:pPr>
              <a:t>‹Nº›</a:t>
            </a:fld>
            <a:endParaRPr lang="es-MX" alt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lvl1pPr>
              <a:defRPr/>
            </a:lvl1pPr>
          </a:lstStyle>
          <a:p>
            <a:pPr>
              <a:defRPr/>
            </a:pPr>
            <a:fld id="{F9793178-67F6-40DA-A30D-A0B5413BF522}" type="datetimeFigureOut">
              <a:rPr lang="es-MX"/>
              <a:pPr>
                <a:defRPr/>
              </a:pPr>
              <a:t>30/05/2019</a:t>
            </a:fld>
            <a:endParaRPr lang="es-MX" dirty="0"/>
          </a:p>
        </p:txBody>
      </p:sp>
      <p:sp>
        <p:nvSpPr>
          <p:cNvPr id="5" name="Marcador de pie de página 4"/>
          <p:cNvSpPr>
            <a:spLocks noGrp="1"/>
          </p:cNvSpPr>
          <p:nvPr>
            <p:ph type="ftr" sz="quarter" idx="11"/>
          </p:nvPr>
        </p:nvSpPr>
        <p:spPr/>
        <p:txBody>
          <a:bodyPr/>
          <a:lstStyle>
            <a:lvl1pPr>
              <a:defRPr/>
            </a:lvl1pPr>
          </a:lstStyle>
          <a:p>
            <a:pPr>
              <a:defRPr/>
            </a:pPr>
            <a:endParaRPr lang="es-MX" dirty="0"/>
          </a:p>
        </p:txBody>
      </p:sp>
      <p:sp>
        <p:nvSpPr>
          <p:cNvPr id="6" name="Marcador de número de diapositiva 5"/>
          <p:cNvSpPr>
            <a:spLocks noGrp="1"/>
          </p:cNvSpPr>
          <p:nvPr>
            <p:ph type="sldNum" sz="quarter" idx="12"/>
          </p:nvPr>
        </p:nvSpPr>
        <p:spPr/>
        <p:txBody>
          <a:bodyPr/>
          <a:lstStyle>
            <a:lvl1pPr>
              <a:defRPr/>
            </a:lvl1pPr>
          </a:lstStyle>
          <a:p>
            <a:pPr>
              <a:defRPr/>
            </a:pPr>
            <a:fld id="{CA3F1A41-5925-4284-8246-EE0432878CC9}" type="slidenum">
              <a:rPr lang="es-MX" altLang="es-ES"/>
              <a:pPr>
                <a:defRPr/>
              </a:pPr>
              <a:t>‹Nº›</a:t>
            </a:fld>
            <a:endParaRPr lang="es-MX" altLang="es-E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lvl1pPr>
              <a:defRPr/>
            </a:lvl1pPr>
          </a:lstStyle>
          <a:p>
            <a:pPr>
              <a:defRPr/>
            </a:pPr>
            <a:fld id="{1FD5B939-A369-4113-9632-BB7D4C889842}" type="datetimeFigureOut">
              <a:rPr lang="es-MX"/>
              <a:pPr>
                <a:defRPr/>
              </a:pPr>
              <a:t>30/05/2019</a:t>
            </a:fld>
            <a:endParaRPr lang="es-MX" dirty="0"/>
          </a:p>
        </p:txBody>
      </p:sp>
      <p:sp>
        <p:nvSpPr>
          <p:cNvPr id="5" name="Marcador de pie de página 4"/>
          <p:cNvSpPr>
            <a:spLocks noGrp="1"/>
          </p:cNvSpPr>
          <p:nvPr>
            <p:ph type="ftr" sz="quarter" idx="11"/>
          </p:nvPr>
        </p:nvSpPr>
        <p:spPr/>
        <p:txBody>
          <a:bodyPr/>
          <a:lstStyle>
            <a:lvl1pPr>
              <a:defRPr/>
            </a:lvl1pPr>
          </a:lstStyle>
          <a:p>
            <a:pPr>
              <a:defRPr/>
            </a:pPr>
            <a:endParaRPr lang="es-MX" dirty="0"/>
          </a:p>
        </p:txBody>
      </p:sp>
      <p:sp>
        <p:nvSpPr>
          <p:cNvPr id="6" name="Marcador de número de diapositiva 5"/>
          <p:cNvSpPr>
            <a:spLocks noGrp="1"/>
          </p:cNvSpPr>
          <p:nvPr>
            <p:ph type="sldNum" sz="quarter" idx="12"/>
          </p:nvPr>
        </p:nvSpPr>
        <p:spPr/>
        <p:txBody>
          <a:bodyPr/>
          <a:lstStyle>
            <a:lvl1pPr>
              <a:defRPr/>
            </a:lvl1pPr>
          </a:lstStyle>
          <a:p>
            <a:pPr>
              <a:defRPr/>
            </a:pPr>
            <a:fld id="{911A7519-D24F-486D-B9B8-CDE8E583EFC1}" type="slidenum">
              <a:rPr lang="es-MX" altLang="es-ES"/>
              <a:pPr>
                <a:defRPr/>
              </a:pPr>
              <a:t>‹Nº›</a:t>
            </a:fld>
            <a:endParaRPr lang="es-MX" alt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lvl1pPr>
              <a:defRPr/>
            </a:lvl1pPr>
          </a:lstStyle>
          <a:p>
            <a:pPr>
              <a:defRPr/>
            </a:pPr>
            <a:fld id="{DF52D67F-9DEC-4A4D-9E04-57709440831D}" type="datetimeFigureOut">
              <a:rPr lang="es-MX"/>
              <a:pPr>
                <a:defRPr/>
              </a:pPr>
              <a:t>30/05/2019</a:t>
            </a:fld>
            <a:endParaRPr lang="es-MX" dirty="0"/>
          </a:p>
        </p:txBody>
      </p:sp>
      <p:sp>
        <p:nvSpPr>
          <p:cNvPr id="5" name="Marcador de pie de página 4"/>
          <p:cNvSpPr>
            <a:spLocks noGrp="1"/>
          </p:cNvSpPr>
          <p:nvPr>
            <p:ph type="ftr" sz="quarter" idx="11"/>
          </p:nvPr>
        </p:nvSpPr>
        <p:spPr/>
        <p:txBody>
          <a:bodyPr/>
          <a:lstStyle>
            <a:lvl1pPr>
              <a:defRPr/>
            </a:lvl1pPr>
          </a:lstStyle>
          <a:p>
            <a:pPr>
              <a:defRPr/>
            </a:pPr>
            <a:endParaRPr lang="es-MX" dirty="0"/>
          </a:p>
        </p:txBody>
      </p:sp>
      <p:sp>
        <p:nvSpPr>
          <p:cNvPr id="6" name="Marcador de número de diapositiva 5"/>
          <p:cNvSpPr>
            <a:spLocks noGrp="1"/>
          </p:cNvSpPr>
          <p:nvPr>
            <p:ph type="sldNum" sz="quarter" idx="12"/>
          </p:nvPr>
        </p:nvSpPr>
        <p:spPr/>
        <p:txBody>
          <a:bodyPr/>
          <a:lstStyle>
            <a:lvl1pPr>
              <a:defRPr/>
            </a:lvl1pPr>
          </a:lstStyle>
          <a:p>
            <a:pPr>
              <a:defRPr/>
            </a:pPr>
            <a:fld id="{1A8425F9-773E-4951-BA5D-F7A48E344744}" type="slidenum">
              <a:rPr lang="es-MX" altLang="es-ES"/>
              <a:pPr>
                <a:defRPr/>
              </a:pPr>
              <a:t>‹Nº›</a:t>
            </a:fld>
            <a:endParaRPr lang="es-MX" alt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3"/>
          <p:cNvSpPr>
            <a:spLocks noGrp="1"/>
          </p:cNvSpPr>
          <p:nvPr>
            <p:ph type="dt" sz="half" idx="10"/>
          </p:nvPr>
        </p:nvSpPr>
        <p:spPr/>
        <p:txBody>
          <a:bodyPr/>
          <a:lstStyle>
            <a:lvl1pPr>
              <a:defRPr/>
            </a:lvl1pPr>
          </a:lstStyle>
          <a:p>
            <a:pPr>
              <a:defRPr/>
            </a:pPr>
            <a:fld id="{5F478451-F760-434E-9BDB-5964904C7BF2}" type="datetimeFigureOut">
              <a:rPr lang="es-MX"/>
              <a:pPr>
                <a:defRPr/>
              </a:pPr>
              <a:t>30/05/2019</a:t>
            </a:fld>
            <a:endParaRPr lang="es-MX" dirty="0"/>
          </a:p>
        </p:txBody>
      </p:sp>
      <p:sp>
        <p:nvSpPr>
          <p:cNvPr id="6" name="Marcador de pie de página 4"/>
          <p:cNvSpPr>
            <a:spLocks noGrp="1"/>
          </p:cNvSpPr>
          <p:nvPr>
            <p:ph type="ftr" sz="quarter" idx="11"/>
          </p:nvPr>
        </p:nvSpPr>
        <p:spPr/>
        <p:txBody>
          <a:bodyPr/>
          <a:lstStyle>
            <a:lvl1pPr>
              <a:defRPr/>
            </a:lvl1pPr>
          </a:lstStyle>
          <a:p>
            <a:pPr>
              <a:defRPr/>
            </a:pPr>
            <a:endParaRPr lang="es-MX" dirty="0"/>
          </a:p>
        </p:txBody>
      </p:sp>
      <p:sp>
        <p:nvSpPr>
          <p:cNvPr id="7" name="Marcador de número de diapositiva 5"/>
          <p:cNvSpPr>
            <a:spLocks noGrp="1"/>
          </p:cNvSpPr>
          <p:nvPr>
            <p:ph type="sldNum" sz="quarter" idx="12"/>
          </p:nvPr>
        </p:nvSpPr>
        <p:spPr/>
        <p:txBody>
          <a:bodyPr/>
          <a:lstStyle>
            <a:lvl1pPr>
              <a:defRPr/>
            </a:lvl1pPr>
          </a:lstStyle>
          <a:p>
            <a:pPr>
              <a:defRPr/>
            </a:pPr>
            <a:fld id="{EE30CB8F-8C84-4D6B-81E5-120E22A4B8A7}" type="slidenum">
              <a:rPr lang="es-MX" altLang="es-ES"/>
              <a:pPr>
                <a:defRPr/>
              </a:pPr>
              <a:t>‹Nº›</a:t>
            </a:fld>
            <a:endParaRPr lang="es-MX" alt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3"/>
          <p:cNvSpPr>
            <a:spLocks noGrp="1"/>
          </p:cNvSpPr>
          <p:nvPr>
            <p:ph type="dt" sz="half" idx="10"/>
          </p:nvPr>
        </p:nvSpPr>
        <p:spPr/>
        <p:txBody>
          <a:bodyPr/>
          <a:lstStyle>
            <a:lvl1pPr>
              <a:defRPr/>
            </a:lvl1pPr>
          </a:lstStyle>
          <a:p>
            <a:pPr>
              <a:defRPr/>
            </a:pPr>
            <a:fld id="{44145520-9E0F-47C0-8483-C40C4F7F1BE9}" type="datetimeFigureOut">
              <a:rPr lang="es-MX"/>
              <a:pPr>
                <a:defRPr/>
              </a:pPr>
              <a:t>30/05/2019</a:t>
            </a:fld>
            <a:endParaRPr lang="es-MX" dirty="0"/>
          </a:p>
        </p:txBody>
      </p:sp>
      <p:sp>
        <p:nvSpPr>
          <p:cNvPr id="8" name="Marcador de pie de página 4"/>
          <p:cNvSpPr>
            <a:spLocks noGrp="1"/>
          </p:cNvSpPr>
          <p:nvPr>
            <p:ph type="ftr" sz="quarter" idx="11"/>
          </p:nvPr>
        </p:nvSpPr>
        <p:spPr/>
        <p:txBody>
          <a:bodyPr/>
          <a:lstStyle>
            <a:lvl1pPr>
              <a:defRPr/>
            </a:lvl1pPr>
          </a:lstStyle>
          <a:p>
            <a:pPr>
              <a:defRPr/>
            </a:pPr>
            <a:endParaRPr lang="es-MX" dirty="0"/>
          </a:p>
        </p:txBody>
      </p:sp>
      <p:sp>
        <p:nvSpPr>
          <p:cNvPr id="9" name="Marcador de número de diapositiva 5"/>
          <p:cNvSpPr>
            <a:spLocks noGrp="1"/>
          </p:cNvSpPr>
          <p:nvPr>
            <p:ph type="sldNum" sz="quarter" idx="12"/>
          </p:nvPr>
        </p:nvSpPr>
        <p:spPr/>
        <p:txBody>
          <a:bodyPr/>
          <a:lstStyle>
            <a:lvl1pPr>
              <a:defRPr/>
            </a:lvl1pPr>
          </a:lstStyle>
          <a:p>
            <a:pPr>
              <a:defRPr/>
            </a:pPr>
            <a:fld id="{B16D70AA-3173-4F24-AD9D-1031C3332E12}" type="slidenum">
              <a:rPr lang="es-MX" altLang="es-ES"/>
              <a:pPr>
                <a:defRPr/>
              </a:pPr>
              <a:t>‹Nº›</a:t>
            </a:fld>
            <a:endParaRPr lang="es-MX" alt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3"/>
          <p:cNvSpPr>
            <a:spLocks noGrp="1"/>
          </p:cNvSpPr>
          <p:nvPr>
            <p:ph type="dt" sz="half" idx="10"/>
          </p:nvPr>
        </p:nvSpPr>
        <p:spPr/>
        <p:txBody>
          <a:bodyPr/>
          <a:lstStyle>
            <a:lvl1pPr>
              <a:defRPr/>
            </a:lvl1pPr>
          </a:lstStyle>
          <a:p>
            <a:pPr>
              <a:defRPr/>
            </a:pPr>
            <a:fld id="{B5C6D7B1-D26C-4BDE-8B2D-A1CD1B83901C}" type="datetimeFigureOut">
              <a:rPr lang="es-MX"/>
              <a:pPr>
                <a:defRPr/>
              </a:pPr>
              <a:t>30/05/2019</a:t>
            </a:fld>
            <a:endParaRPr lang="es-MX" dirty="0"/>
          </a:p>
        </p:txBody>
      </p:sp>
      <p:sp>
        <p:nvSpPr>
          <p:cNvPr id="4" name="Marcador de pie de página 4"/>
          <p:cNvSpPr>
            <a:spLocks noGrp="1"/>
          </p:cNvSpPr>
          <p:nvPr>
            <p:ph type="ftr" sz="quarter" idx="11"/>
          </p:nvPr>
        </p:nvSpPr>
        <p:spPr/>
        <p:txBody>
          <a:bodyPr/>
          <a:lstStyle>
            <a:lvl1pPr>
              <a:defRPr/>
            </a:lvl1pPr>
          </a:lstStyle>
          <a:p>
            <a:pPr>
              <a:defRPr/>
            </a:pPr>
            <a:endParaRPr lang="es-MX" dirty="0"/>
          </a:p>
        </p:txBody>
      </p:sp>
      <p:sp>
        <p:nvSpPr>
          <p:cNvPr id="5" name="Marcador de número de diapositiva 5"/>
          <p:cNvSpPr>
            <a:spLocks noGrp="1"/>
          </p:cNvSpPr>
          <p:nvPr>
            <p:ph type="sldNum" sz="quarter" idx="12"/>
          </p:nvPr>
        </p:nvSpPr>
        <p:spPr/>
        <p:txBody>
          <a:bodyPr/>
          <a:lstStyle>
            <a:lvl1pPr>
              <a:defRPr/>
            </a:lvl1pPr>
          </a:lstStyle>
          <a:p>
            <a:pPr>
              <a:defRPr/>
            </a:pPr>
            <a:fld id="{3DBC5298-981B-4EC9-9CDB-B1408816A2BD}" type="slidenum">
              <a:rPr lang="es-MX" altLang="es-ES"/>
              <a:pPr>
                <a:defRPr/>
              </a:pPr>
              <a:t>‹Nº›</a:t>
            </a:fld>
            <a:endParaRPr lang="es-MX" alt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fld id="{B986AB44-620F-490A-AECC-18ACA6823BC0}" type="datetimeFigureOut">
              <a:rPr lang="es-MX"/>
              <a:pPr>
                <a:defRPr/>
              </a:pPr>
              <a:t>30/05/2019</a:t>
            </a:fld>
            <a:endParaRPr lang="es-MX" dirty="0"/>
          </a:p>
        </p:txBody>
      </p:sp>
      <p:sp>
        <p:nvSpPr>
          <p:cNvPr id="3" name="Marcador de pie de página 4"/>
          <p:cNvSpPr>
            <a:spLocks noGrp="1"/>
          </p:cNvSpPr>
          <p:nvPr>
            <p:ph type="ftr" sz="quarter" idx="11"/>
          </p:nvPr>
        </p:nvSpPr>
        <p:spPr/>
        <p:txBody>
          <a:bodyPr/>
          <a:lstStyle>
            <a:lvl1pPr>
              <a:defRPr/>
            </a:lvl1pPr>
          </a:lstStyle>
          <a:p>
            <a:pPr>
              <a:defRPr/>
            </a:pPr>
            <a:endParaRPr lang="es-MX" dirty="0"/>
          </a:p>
        </p:txBody>
      </p:sp>
      <p:sp>
        <p:nvSpPr>
          <p:cNvPr id="4" name="Marcador de número de diapositiva 5"/>
          <p:cNvSpPr>
            <a:spLocks noGrp="1"/>
          </p:cNvSpPr>
          <p:nvPr>
            <p:ph type="sldNum" sz="quarter" idx="12"/>
          </p:nvPr>
        </p:nvSpPr>
        <p:spPr/>
        <p:txBody>
          <a:bodyPr/>
          <a:lstStyle>
            <a:lvl1pPr>
              <a:defRPr/>
            </a:lvl1pPr>
          </a:lstStyle>
          <a:p>
            <a:pPr>
              <a:defRPr/>
            </a:pPr>
            <a:fld id="{80BE7596-EF11-45D4-8229-81A76BEDDF5F}" type="slidenum">
              <a:rPr lang="es-MX" altLang="es-ES"/>
              <a:pPr>
                <a:defRPr/>
              </a:pPr>
              <a:t>‹Nº›</a:t>
            </a:fld>
            <a:endParaRPr lang="es-MX" alt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E1E50641-B8EA-4D6F-A83D-914D158C87B5}" type="datetimeFigureOut">
              <a:rPr lang="es-MX"/>
              <a:pPr>
                <a:defRPr/>
              </a:pPr>
              <a:t>30/05/2019</a:t>
            </a:fld>
            <a:endParaRPr lang="es-MX" dirty="0"/>
          </a:p>
        </p:txBody>
      </p:sp>
      <p:sp>
        <p:nvSpPr>
          <p:cNvPr id="6" name="Marcador de pie de página 4"/>
          <p:cNvSpPr>
            <a:spLocks noGrp="1"/>
          </p:cNvSpPr>
          <p:nvPr>
            <p:ph type="ftr" sz="quarter" idx="11"/>
          </p:nvPr>
        </p:nvSpPr>
        <p:spPr/>
        <p:txBody>
          <a:bodyPr/>
          <a:lstStyle>
            <a:lvl1pPr>
              <a:defRPr/>
            </a:lvl1pPr>
          </a:lstStyle>
          <a:p>
            <a:pPr>
              <a:defRPr/>
            </a:pPr>
            <a:endParaRPr lang="es-MX" dirty="0"/>
          </a:p>
        </p:txBody>
      </p:sp>
      <p:sp>
        <p:nvSpPr>
          <p:cNvPr id="7" name="Marcador de número de diapositiva 5"/>
          <p:cNvSpPr>
            <a:spLocks noGrp="1"/>
          </p:cNvSpPr>
          <p:nvPr>
            <p:ph type="sldNum" sz="quarter" idx="12"/>
          </p:nvPr>
        </p:nvSpPr>
        <p:spPr/>
        <p:txBody>
          <a:bodyPr/>
          <a:lstStyle>
            <a:lvl1pPr>
              <a:defRPr/>
            </a:lvl1pPr>
          </a:lstStyle>
          <a:p>
            <a:pPr>
              <a:defRPr/>
            </a:pPr>
            <a:fld id="{CEA29E05-E11C-4F79-BEF1-EA4E7A9EF7C3}" type="slidenum">
              <a:rPr lang="es-MX" altLang="es-ES"/>
              <a:pPr>
                <a:defRPr/>
              </a:pPr>
              <a:t>‹Nº›</a:t>
            </a:fld>
            <a:endParaRPr lang="es-MX" alt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dirty="0"/>
              <a:t>Haga clic en el icono para agregar una imagen</a:t>
            </a:r>
            <a:endParaRPr lang="es-MX" noProof="0" dirty="0"/>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A3CB70C7-7F72-4F76-A116-FD383AC74D0E}" type="datetimeFigureOut">
              <a:rPr lang="es-MX"/>
              <a:pPr>
                <a:defRPr/>
              </a:pPr>
              <a:t>30/05/2019</a:t>
            </a:fld>
            <a:endParaRPr lang="es-MX" dirty="0"/>
          </a:p>
        </p:txBody>
      </p:sp>
      <p:sp>
        <p:nvSpPr>
          <p:cNvPr id="6" name="Marcador de pie de página 4"/>
          <p:cNvSpPr>
            <a:spLocks noGrp="1"/>
          </p:cNvSpPr>
          <p:nvPr>
            <p:ph type="ftr" sz="quarter" idx="11"/>
          </p:nvPr>
        </p:nvSpPr>
        <p:spPr/>
        <p:txBody>
          <a:bodyPr/>
          <a:lstStyle>
            <a:lvl1pPr>
              <a:defRPr/>
            </a:lvl1pPr>
          </a:lstStyle>
          <a:p>
            <a:pPr>
              <a:defRPr/>
            </a:pPr>
            <a:endParaRPr lang="es-MX" dirty="0"/>
          </a:p>
        </p:txBody>
      </p:sp>
      <p:sp>
        <p:nvSpPr>
          <p:cNvPr id="7" name="Marcador de número de diapositiva 5"/>
          <p:cNvSpPr>
            <a:spLocks noGrp="1"/>
          </p:cNvSpPr>
          <p:nvPr>
            <p:ph type="sldNum" sz="quarter" idx="12"/>
          </p:nvPr>
        </p:nvSpPr>
        <p:spPr/>
        <p:txBody>
          <a:bodyPr/>
          <a:lstStyle>
            <a:lvl1pPr>
              <a:defRPr/>
            </a:lvl1pPr>
          </a:lstStyle>
          <a:p>
            <a:pPr>
              <a:defRPr/>
            </a:pPr>
            <a:fld id="{7C8540A1-CCC8-4D8A-8050-14BA39187ADC}" type="slidenum">
              <a:rPr lang="es-MX" altLang="es-ES"/>
              <a:pPr>
                <a:defRPr/>
              </a:pPr>
              <a:t>‹Nº›</a:t>
            </a:fld>
            <a:endParaRPr lang="es-MX" alt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Marcador de título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endParaRPr lang="es-MX" altLang="es-ES"/>
          </a:p>
        </p:txBody>
      </p:sp>
      <p:sp>
        <p:nvSpPr>
          <p:cNvPr id="6147" name="Marcador de texto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endParaRPr lang="es-MX" altLang="es-ES"/>
          </a:p>
        </p:txBody>
      </p:sp>
      <p:sp>
        <p:nvSpPr>
          <p:cNvPr id="4" name="Marcador de fecha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009A493-F613-4DF4-B1FC-C7C228CE8CE5}" type="datetimeFigureOut">
              <a:rPr lang="es-MX"/>
              <a:pPr>
                <a:defRPr/>
              </a:pPr>
              <a:t>30/05/2019</a:t>
            </a:fld>
            <a:endParaRPr lang="es-MX" dirty="0"/>
          </a:p>
        </p:txBody>
      </p:sp>
      <p:sp>
        <p:nvSpPr>
          <p:cNvPr id="5" name="Marcador de pie de página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MX" dirty="0"/>
          </a:p>
        </p:txBody>
      </p:sp>
      <p:sp>
        <p:nvSpPr>
          <p:cNvPr id="6" name="Marcador de número de diapositiva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616F911B-B985-4B69-8AF9-2CA0FB15F660}" type="slidenum">
              <a:rPr lang="es-MX" altLang="es-ES"/>
              <a:pPr>
                <a:defRPr/>
              </a:pPr>
              <a:t>‹Nº›</a:t>
            </a:fld>
            <a:endParaRPr lang="es-MX" altLang="es-E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itchFamily="34" charset="0"/>
        </a:defRPr>
      </a:lvl2pPr>
      <a:lvl3pPr algn="l" rtl="0" eaLnBrk="1" fontAlgn="base" hangingPunct="1">
        <a:lnSpc>
          <a:spcPct val="90000"/>
        </a:lnSpc>
        <a:spcBef>
          <a:spcPct val="0"/>
        </a:spcBef>
        <a:spcAft>
          <a:spcPct val="0"/>
        </a:spcAft>
        <a:defRPr sz="4400">
          <a:solidFill>
            <a:schemeClr val="tx1"/>
          </a:solidFill>
          <a:latin typeface="Calibri Light" pitchFamily="34" charset="0"/>
        </a:defRPr>
      </a:lvl3pPr>
      <a:lvl4pPr algn="l" rtl="0" eaLnBrk="1" fontAlgn="base" hangingPunct="1">
        <a:lnSpc>
          <a:spcPct val="90000"/>
        </a:lnSpc>
        <a:spcBef>
          <a:spcPct val="0"/>
        </a:spcBef>
        <a:spcAft>
          <a:spcPct val="0"/>
        </a:spcAft>
        <a:defRPr sz="4400">
          <a:solidFill>
            <a:schemeClr val="tx1"/>
          </a:solidFill>
          <a:latin typeface="Calibri Light" pitchFamily="34" charset="0"/>
        </a:defRPr>
      </a:lvl4pPr>
      <a:lvl5pPr algn="l" rtl="0" eaLnBrk="1" fontAlgn="base" hangingPunct="1">
        <a:lnSpc>
          <a:spcPct val="90000"/>
        </a:lnSpc>
        <a:spcBef>
          <a:spcPct val="0"/>
        </a:spcBef>
        <a:spcAft>
          <a:spcPct val="0"/>
        </a:spcAft>
        <a:defRPr sz="4400">
          <a:solidFill>
            <a:schemeClr val="tx1"/>
          </a:solidFill>
          <a:latin typeface="Calibri Light"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65.png"/><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uadroTexto 1"/>
          <p:cNvSpPr txBox="1">
            <a:spLocks noChangeArrowheads="1"/>
          </p:cNvSpPr>
          <p:nvPr/>
        </p:nvSpPr>
        <p:spPr bwMode="auto">
          <a:xfrm>
            <a:off x="1862018" y="4471828"/>
            <a:ext cx="5498152" cy="1446550"/>
          </a:xfrm>
          <a:prstGeom prst="rect">
            <a:avLst/>
          </a:prstGeom>
          <a:noFill/>
          <a:ln w="9525">
            <a:noFill/>
            <a:miter lim="800000"/>
            <a:headEnd/>
            <a:tailEnd/>
          </a:ln>
        </p:spPr>
        <p:txBody>
          <a:bodyPr wrap="square">
            <a:spAutoFit/>
          </a:bodyPr>
          <a:lstStyle/>
          <a:p>
            <a:pPr algn="ctr"/>
            <a:r>
              <a:rPr lang="es-ES" altLang="es-ES" sz="4400" b="1" dirty="0" smtClean="0">
                <a:solidFill>
                  <a:srgbClr val="00B050"/>
                </a:solidFill>
                <a:latin typeface="Arial" charset="0"/>
                <a:cs typeface="Arial" charset="0"/>
              </a:rPr>
              <a:t>AVISO DE PRIVACIDAD</a:t>
            </a:r>
            <a:endParaRPr lang="es-ES" altLang="es-ES" sz="4400" b="1" dirty="0">
              <a:solidFill>
                <a:srgbClr val="00B050"/>
              </a:solidFill>
              <a:latin typeface="Arial" charset="0"/>
              <a:cs typeface="Arial" charset="0"/>
            </a:endParaRPr>
          </a:p>
        </p:txBody>
      </p:sp>
      <p:pic>
        <p:nvPicPr>
          <p:cNvPr id="5" name="0 Imagen"/>
          <p:cNvPicPr/>
          <p:nvPr/>
        </p:nvPicPr>
        <p:blipFill>
          <a:blip r:embed="rId2" cstate="print">
            <a:extLst>
              <a:ext uri="{28A0092B-C50C-407E-A947-70E740481C1C}">
                <a14:useLocalDpi xmlns:a14="http://schemas.microsoft.com/office/drawing/2010/main" val="0"/>
              </a:ext>
            </a:extLst>
          </a:blip>
          <a:stretch>
            <a:fillRect/>
          </a:stretch>
        </p:blipFill>
        <p:spPr>
          <a:xfrm>
            <a:off x="710769" y="300744"/>
            <a:ext cx="7843027" cy="1800644"/>
          </a:xfrm>
          <a:prstGeom prst="rect">
            <a:avLst/>
          </a:prstGeom>
        </p:spPr>
      </p:pic>
      <p:sp>
        <p:nvSpPr>
          <p:cNvPr id="2" name="Título 1"/>
          <p:cNvSpPr>
            <a:spLocks noGrp="1"/>
          </p:cNvSpPr>
          <p:nvPr>
            <p:ph type="title"/>
          </p:nvPr>
        </p:nvSpPr>
        <p:spPr>
          <a:xfrm>
            <a:off x="649730" y="2187729"/>
            <a:ext cx="7762094" cy="1739694"/>
          </a:xfrm>
        </p:spPr>
        <p:txBody>
          <a:bodyPr/>
          <a:lstStyle/>
          <a:p>
            <a:pPr algn="ctr"/>
            <a:r>
              <a:rPr lang="es-MX" b="1" dirty="0" smtClean="0">
                <a:solidFill>
                  <a:schemeClr val="accent1">
                    <a:lumMod val="50000"/>
                  </a:schemeClr>
                </a:solidFill>
                <a:latin typeface="Arial" panose="020B0604020202020204" pitchFamily="34" charset="0"/>
                <a:cs typeface="Arial" panose="020B0604020202020204" pitchFamily="34" charset="0"/>
              </a:rPr>
              <a:t>Secretaría de Seguridad Ciudadana </a:t>
            </a:r>
            <a:endParaRPr lang="es-MX" b="1" dirty="0">
              <a:solidFill>
                <a:schemeClr val="accent1">
                  <a:lumMod val="50000"/>
                </a:schemeClr>
              </a:solidFill>
              <a:latin typeface="Arial" panose="020B0604020202020204" pitchFamily="34" charset="0"/>
              <a:cs typeface="Arial" panose="020B0604020202020204" pitchFamily="34" charset="0"/>
            </a:endParaRPr>
          </a:p>
        </p:txBody>
      </p:sp>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randombar(horizont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08</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4" name="3 Marcador de contenido"/>
          <p:cNvSpPr>
            <a:spLocks noGrp="1"/>
          </p:cNvSpPr>
          <p:nvPr>
            <p:ph sz="half" idx="1"/>
          </p:nvPr>
        </p:nvSpPr>
        <p:spPr>
          <a:xfrm>
            <a:off x="502183" y="1858775"/>
            <a:ext cx="8379879" cy="855055"/>
          </a:xfrm>
        </p:spPr>
        <p:txBody>
          <a:bodyPr/>
          <a:lstStyle/>
          <a:p>
            <a:pPr marL="0" indent="0" algn="r">
              <a:buNone/>
            </a:pPr>
            <a:endParaRPr lang="es-MX" dirty="0">
              <a:solidFill>
                <a:srgbClr val="E43A93"/>
              </a:solidFill>
            </a:endParaRPr>
          </a:p>
          <a:p>
            <a:pPr marL="0" indent="0" algn="r">
              <a:buNone/>
            </a:pPr>
            <a:endParaRPr lang="es-MX" dirty="0">
              <a:solidFill>
                <a:srgbClr val="E43A93"/>
              </a:solidFill>
            </a:endParaRPr>
          </a:p>
          <a:p>
            <a:pPr marL="0" indent="0" algn="r">
              <a:buNone/>
            </a:pPr>
            <a:endParaRPr lang="es-MX" dirty="0">
              <a:solidFill>
                <a:srgbClr val="E43A93"/>
              </a:solidFill>
            </a:endParaRPr>
          </a:p>
          <a:p>
            <a:pPr marL="0" indent="0" algn="r">
              <a:buNone/>
            </a:pPr>
            <a:endParaRPr lang="es-MX" dirty="0">
              <a:solidFill>
                <a:srgbClr val="E43A93"/>
              </a:solidFill>
            </a:endParaRPr>
          </a:p>
        </p:txBody>
      </p:sp>
      <p:sp>
        <p:nvSpPr>
          <p:cNvPr id="6" name="5 Rectángulo"/>
          <p:cNvSpPr/>
          <p:nvPr/>
        </p:nvSpPr>
        <p:spPr>
          <a:xfrm>
            <a:off x="870804" y="897909"/>
            <a:ext cx="7225047" cy="400110"/>
          </a:xfrm>
          <a:prstGeom prst="rect">
            <a:avLst/>
          </a:prstGeom>
        </p:spPr>
        <p:txBody>
          <a:bodyPr wrap="square">
            <a:spAutoFit/>
          </a:bodyPr>
          <a:lstStyle/>
          <a:p>
            <a:pPr algn="ctr"/>
            <a:r>
              <a:rPr lang="es-MX" sz="2000" b="1" dirty="0" smtClean="0">
                <a:solidFill>
                  <a:schemeClr val="accent6"/>
                </a:solidFill>
                <a:latin typeface="Arial" pitchFamily="34" charset="0"/>
                <a:cs typeface="Arial" pitchFamily="34" charset="0"/>
              </a:rPr>
              <a:t>PRINCIPIO DE INFORMACIÓN</a:t>
            </a:r>
            <a:endParaRPr lang="es-MX" sz="2000" b="1" dirty="0">
              <a:solidFill>
                <a:schemeClr val="accent6"/>
              </a:solidFill>
              <a:latin typeface="Arial" pitchFamily="34" charset="0"/>
              <a:cs typeface="Arial" pitchFamily="34" charset="0"/>
            </a:endParaRPr>
          </a:p>
        </p:txBody>
      </p:sp>
      <p:sp>
        <p:nvSpPr>
          <p:cNvPr id="8" name="7 Rectángulo"/>
          <p:cNvSpPr/>
          <p:nvPr/>
        </p:nvSpPr>
        <p:spPr>
          <a:xfrm>
            <a:off x="938348" y="1742104"/>
            <a:ext cx="7337605" cy="1754326"/>
          </a:xfrm>
          <a:prstGeom prst="rect">
            <a:avLst/>
          </a:prstGeom>
        </p:spPr>
        <p:txBody>
          <a:bodyPr wrap="square">
            <a:spAutoFit/>
          </a:bodyPr>
          <a:lstStyle/>
          <a:p>
            <a:pPr algn="just"/>
            <a:r>
              <a:rPr lang="es-MX" dirty="0" smtClean="0">
                <a:solidFill>
                  <a:srgbClr val="002060"/>
                </a:solidFill>
                <a:latin typeface="Calibri (cuerpo)"/>
              </a:rPr>
              <a:t>El </a:t>
            </a:r>
            <a:r>
              <a:rPr lang="es-MX" dirty="0">
                <a:solidFill>
                  <a:srgbClr val="002060"/>
                </a:solidFill>
                <a:latin typeface="Calibri (cuerpo)"/>
              </a:rPr>
              <a:t>Responsable deberá informar al titular de los datos sobre las características principales del tratamiento, la finalidad y cualquier cambio del estado </a:t>
            </a:r>
            <a:r>
              <a:rPr lang="es-MX" dirty="0" smtClean="0">
                <a:solidFill>
                  <a:srgbClr val="002060"/>
                </a:solidFill>
                <a:latin typeface="Calibri (cuerpo)"/>
              </a:rPr>
              <a:t>relacionado </a:t>
            </a:r>
            <a:r>
              <a:rPr lang="es-MX" dirty="0">
                <a:solidFill>
                  <a:srgbClr val="002060"/>
                </a:solidFill>
                <a:latin typeface="Calibri (cuerpo)"/>
              </a:rPr>
              <a:t>con sus datos personales </a:t>
            </a:r>
            <a:r>
              <a:rPr lang="es-MX" dirty="0" smtClean="0">
                <a:solidFill>
                  <a:srgbClr val="002060"/>
                </a:solidFill>
                <a:latin typeface="Calibri (cuerpo)"/>
              </a:rPr>
              <a:t>y esto se cumple a </a:t>
            </a:r>
            <a:r>
              <a:rPr lang="es-MX" dirty="0">
                <a:solidFill>
                  <a:srgbClr val="002060"/>
                </a:solidFill>
                <a:latin typeface="Calibri (cuerpo)"/>
              </a:rPr>
              <a:t>través del </a:t>
            </a:r>
            <a:r>
              <a:rPr lang="es-MX" b="1" dirty="0" smtClean="0">
                <a:solidFill>
                  <a:srgbClr val="002060"/>
                </a:solidFill>
                <a:latin typeface="Calibri (cuerpo)"/>
              </a:rPr>
              <a:t>aviso de privacidad </a:t>
            </a:r>
            <a:r>
              <a:rPr lang="es-MX" dirty="0" smtClean="0">
                <a:solidFill>
                  <a:srgbClr val="002060"/>
                </a:solidFill>
                <a:latin typeface="Calibri (cuerpo)"/>
              </a:rPr>
              <a:t>(al informar al titular previo a recabar sus datos personales, la existencia y finalidad de los sistemas de datos personales, frac. XII del art.23) </a:t>
            </a:r>
            <a:r>
              <a:rPr lang="es-MX" b="1" dirty="0" smtClean="0">
                <a:solidFill>
                  <a:srgbClr val="002060"/>
                </a:solidFill>
                <a:latin typeface="Calibri (cuerpo)"/>
              </a:rPr>
              <a:t>.</a:t>
            </a:r>
            <a:endParaRPr lang="es-MX" dirty="0" smtClean="0">
              <a:solidFill>
                <a:srgbClr val="002060"/>
              </a:solidFill>
              <a:latin typeface="Calibri (cuerpo)"/>
            </a:endParaRPr>
          </a:p>
        </p:txBody>
      </p:sp>
      <p:sp>
        <p:nvSpPr>
          <p:cNvPr id="21" name="7 Rectángulo"/>
          <p:cNvSpPr/>
          <p:nvPr/>
        </p:nvSpPr>
        <p:spPr>
          <a:xfrm>
            <a:off x="2983800" y="4638821"/>
            <a:ext cx="6047488" cy="2092881"/>
          </a:xfrm>
          <a:prstGeom prst="rect">
            <a:avLst/>
          </a:prstGeom>
        </p:spPr>
        <p:txBody>
          <a:bodyPr wrap="square">
            <a:spAutoFit/>
          </a:bodyPr>
          <a:lstStyle/>
          <a:p>
            <a:pPr algn="just"/>
            <a:endParaRPr lang="es-MX" dirty="0">
              <a:solidFill>
                <a:srgbClr val="002060"/>
              </a:solidFill>
              <a:latin typeface="Calibri (cuerpo)"/>
            </a:endParaRPr>
          </a:p>
          <a:p>
            <a:pPr algn="just"/>
            <a:endParaRPr lang="es-MX" dirty="0" smtClean="0">
              <a:solidFill>
                <a:srgbClr val="002060"/>
              </a:solidFill>
              <a:latin typeface="Calibri (cuerpo)"/>
            </a:endParaRPr>
          </a:p>
          <a:p>
            <a:pPr algn="r"/>
            <a:endParaRPr lang="es-MX" sz="2800" dirty="0" smtClean="0">
              <a:solidFill>
                <a:srgbClr val="F703D4"/>
              </a:solidFill>
              <a:latin typeface="Calibri (cuerpo)"/>
            </a:endParaRPr>
          </a:p>
          <a:p>
            <a:pPr algn="r"/>
            <a:endParaRPr lang="es-MX" sz="2800" dirty="0">
              <a:solidFill>
                <a:srgbClr val="F703D4"/>
              </a:solidFill>
              <a:latin typeface="Calibri (cuerpo)"/>
            </a:endParaRPr>
          </a:p>
          <a:p>
            <a:pPr algn="r"/>
            <a:r>
              <a:rPr lang="es-MX" sz="2000" b="1" dirty="0" smtClean="0">
                <a:solidFill>
                  <a:schemeClr val="accent6"/>
                </a:solidFill>
                <a:latin typeface="Calibri (cuerpo)"/>
              </a:rPr>
              <a:t>ARTÍCULO 9o</a:t>
            </a:r>
            <a:endParaRPr lang="es-MX" sz="2000" b="1" dirty="0">
              <a:solidFill>
                <a:schemeClr val="accent6"/>
              </a:solidFill>
              <a:latin typeface="Calibri (cuerpo)"/>
            </a:endParaRPr>
          </a:p>
          <a:p>
            <a:endParaRPr lang="es-MX" dirty="0" smtClean="0"/>
          </a:p>
        </p:txBody>
      </p:sp>
      <p:pic>
        <p:nvPicPr>
          <p:cNvPr id="2" name="Imagen 1"/>
          <p:cNvPicPr>
            <a:picLocks noChangeAspect="1"/>
          </p:cNvPicPr>
          <p:nvPr/>
        </p:nvPicPr>
        <p:blipFill>
          <a:blip r:embed="rId2"/>
          <a:stretch>
            <a:fillRect/>
          </a:stretch>
        </p:blipFill>
        <p:spPr>
          <a:xfrm>
            <a:off x="1817688" y="3524378"/>
            <a:ext cx="4650170" cy="2616496"/>
          </a:xfrm>
          <a:prstGeom prst="rect">
            <a:avLst/>
          </a:prstGeom>
        </p:spPr>
      </p:pic>
    </p:spTree>
    <p:extLst>
      <p:ext uri="{BB962C8B-B14F-4D97-AF65-F5344CB8AC3E}">
        <p14:creationId xmlns:p14="http://schemas.microsoft.com/office/powerpoint/2010/main" val="176587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09</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4" name="3 Marcador de contenido"/>
          <p:cNvSpPr>
            <a:spLocks noGrp="1"/>
          </p:cNvSpPr>
          <p:nvPr>
            <p:ph sz="half" idx="1"/>
          </p:nvPr>
        </p:nvSpPr>
        <p:spPr>
          <a:xfrm>
            <a:off x="502183" y="1858775"/>
            <a:ext cx="8379879" cy="855055"/>
          </a:xfrm>
        </p:spPr>
        <p:txBody>
          <a:bodyPr/>
          <a:lstStyle/>
          <a:p>
            <a:pPr marL="0" indent="0" algn="r">
              <a:buNone/>
            </a:pPr>
            <a:endParaRPr lang="es-MX" dirty="0">
              <a:solidFill>
                <a:srgbClr val="E43A93"/>
              </a:solidFill>
            </a:endParaRPr>
          </a:p>
          <a:p>
            <a:pPr marL="0" indent="0" algn="r">
              <a:buNone/>
            </a:pPr>
            <a:endParaRPr lang="es-MX" dirty="0">
              <a:solidFill>
                <a:srgbClr val="E43A93"/>
              </a:solidFill>
            </a:endParaRPr>
          </a:p>
          <a:p>
            <a:pPr marL="0" indent="0" algn="r">
              <a:buNone/>
            </a:pPr>
            <a:endParaRPr lang="es-MX" dirty="0">
              <a:solidFill>
                <a:srgbClr val="E43A93"/>
              </a:solidFill>
            </a:endParaRPr>
          </a:p>
          <a:p>
            <a:pPr marL="0" indent="0" algn="r">
              <a:buNone/>
            </a:pPr>
            <a:endParaRPr lang="es-MX" dirty="0">
              <a:solidFill>
                <a:srgbClr val="E43A93"/>
              </a:solidFill>
            </a:endParaRPr>
          </a:p>
        </p:txBody>
      </p:sp>
      <p:sp>
        <p:nvSpPr>
          <p:cNvPr id="6" name="5 Rectángulo"/>
          <p:cNvSpPr/>
          <p:nvPr/>
        </p:nvSpPr>
        <p:spPr>
          <a:xfrm>
            <a:off x="870804" y="897909"/>
            <a:ext cx="7225047" cy="400110"/>
          </a:xfrm>
          <a:prstGeom prst="rect">
            <a:avLst/>
          </a:prstGeom>
        </p:spPr>
        <p:txBody>
          <a:bodyPr wrap="square">
            <a:spAutoFit/>
          </a:bodyPr>
          <a:lstStyle/>
          <a:p>
            <a:pPr algn="ctr"/>
            <a:r>
              <a:rPr lang="es-MX" sz="2000" b="1" dirty="0" smtClean="0">
                <a:solidFill>
                  <a:schemeClr val="accent6"/>
                </a:solidFill>
                <a:latin typeface="Arial" pitchFamily="34" charset="0"/>
                <a:cs typeface="Arial" pitchFamily="34" charset="0"/>
              </a:rPr>
              <a:t>PRINCIPIO DE TRANSPARENCIA</a:t>
            </a:r>
            <a:endParaRPr lang="es-MX" sz="2000" b="1" dirty="0">
              <a:solidFill>
                <a:schemeClr val="accent6"/>
              </a:solidFill>
              <a:latin typeface="Arial" pitchFamily="34" charset="0"/>
              <a:cs typeface="Arial" pitchFamily="34" charset="0"/>
            </a:endParaRPr>
          </a:p>
        </p:txBody>
      </p:sp>
      <p:sp>
        <p:nvSpPr>
          <p:cNvPr id="8" name="7 Rectángulo"/>
          <p:cNvSpPr/>
          <p:nvPr/>
        </p:nvSpPr>
        <p:spPr>
          <a:xfrm>
            <a:off x="666068" y="1510240"/>
            <a:ext cx="7987552" cy="3139321"/>
          </a:xfrm>
          <a:prstGeom prst="rect">
            <a:avLst/>
          </a:prstGeom>
        </p:spPr>
        <p:txBody>
          <a:bodyPr wrap="square">
            <a:spAutoFit/>
          </a:bodyPr>
          <a:lstStyle/>
          <a:p>
            <a:pPr algn="just"/>
            <a:r>
              <a:rPr lang="es-MX" dirty="0" smtClean="0">
                <a:solidFill>
                  <a:srgbClr val="002060"/>
                </a:solidFill>
                <a:latin typeface="Calibri (cuerpo)"/>
              </a:rPr>
              <a:t>La información relacionada con el tratamiento de datos será accesible y fácil de entender y siempre a disposición del titular. </a:t>
            </a:r>
          </a:p>
          <a:p>
            <a:pPr algn="just"/>
            <a:endParaRPr lang="es-MX" dirty="0">
              <a:solidFill>
                <a:srgbClr val="002060"/>
              </a:solidFill>
              <a:latin typeface="Calibri (cuerpo)"/>
            </a:endParaRPr>
          </a:p>
          <a:p>
            <a:pPr algn="just"/>
            <a:r>
              <a:rPr lang="es-MX" dirty="0" smtClean="0">
                <a:solidFill>
                  <a:srgbClr val="002060"/>
                </a:solidFill>
                <a:latin typeface="Calibri (cuerpo)"/>
              </a:rPr>
              <a:t>Principio que se cumple también con </a:t>
            </a:r>
            <a:r>
              <a:rPr lang="es-MX" b="1" dirty="0" smtClean="0">
                <a:solidFill>
                  <a:srgbClr val="002060"/>
                </a:solidFill>
                <a:latin typeface="Calibri (cuerpo)"/>
              </a:rPr>
              <a:t>el aviso de privacidad, </a:t>
            </a:r>
            <a:r>
              <a:rPr lang="es-MX" dirty="0" smtClean="0">
                <a:solidFill>
                  <a:srgbClr val="002060"/>
                </a:solidFill>
                <a:latin typeface="Calibri (cuerpo)"/>
              </a:rPr>
              <a:t>al transparentar al titular </a:t>
            </a:r>
            <a:r>
              <a:rPr lang="es-MX" b="1" dirty="0" smtClean="0">
                <a:solidFill>
                  <a:srgbClr val="002060"/>
                </a:solidFill>
                <a:latin typeface="Calibri (cuerpo)"/>
              </a:rPr>
              <a:t>el quien</a:t>
            </a:r>
            <a:r>
              <a:rPr lang="es-MX" dirty="0" smtClean="0">
                <a:solidFill>
                  <a:srgbClr val="002060"/>
                </a:solidFill>
                <a:latin typeface="Calibri (cuerpo)"/>
              </a:rPr>
              <a:t> (responsable, usuarios y/o en su caso encargado) </a:t>
            </a:r>
            <a:r>
              <a:rPr lang="es-MX" b="1" dirty="0" smtClean="0">
                <a:solidFill>
                  <a:srgbClr val="002060"/>
                </a:solidFill>
                <a:latin typeface="Calibri (cuerpo)"/>
              </a:rPr>
              <a:t>porque</a:t>
            </a:r>
            <a:r>
              <a:rPr lang="es-MX" dirty="0" smtClean="0">
                <a:solidFill>
                  <a:srgbClr val="002060"/>
                </a:solidFill>
                <a:latin typeface="Calibri (cuerpo)"/>
              </a:rPr>
              <a:t> (fundamento legal que faculta al responsable a dar tratamiento a  los datos personales), </a:t>
            </a:r>
            <a:r>
              <a:rPr lang="es-MX" b="1" dirty="0" smtClean="0">
                <a:solidFill>
                  <a:srgbClr val="002060"/>
                </a:solidFill>
                <a:latin typeface="Calibri (cuerpo)"/>
              </a:rPr>
              <a:t>para que</a:t>
            </a:r>
            <a:r>
              <a:rPr lang="es-MX" dirty="0" smtClean="0">
                <a:solidFill>
                  <a:srgbClr val="002060"/>
                </a:solidFill>
                <a:latin typeface="Calibri (cuerpo)"/>
              </a:rPr>
              <a:t> (finalidad </a:t>
            </a:r>
            <a:r>
              <a:rPr lang="es-MX" dirty="0">
                <a:solidFill>
                  <a:srgbClr val="002060"/>
                </a:solidFill>
                <a:latin typeface="Calibri (cuerpo)"/>
              </a:rPr>
              <a:t>para la cual serán tratados los datos personales del titular</a:t>
            </a:r>
            <a:r>
              <a:rPr lang="es-MX" dirty="0" smtClean="0">
                <a:solidFill>
                  <a:srgbClr val="002060"/>
                </a:solidFill>
                <a:latin typeface="Calibri (cuerpo)"/>
              </a:rPr>
              <a:t>) </a:t>
            </a:r>
            <a:r>
              <a:rPr lang="es-MX" b="1" dirty="0" smtClean="0">
                <a:solidFill>
                  <a:srgbClr val="002060"/>
                </a:solidFill>
                <a:latin typeface="Calibri (cuerpo)"/>
              </a:rPr>
              <a:t>y como</a:t>
            </a:r>
            <a:r>
              <a:rPr lang="es-MX" dirty="0" smtClean="0">
                <a:solidFill>
                  <a:srgbClr val="002060"/>
                </a:solidFill>
                <a:latin typeface="Calibri (cuerpo)"/>
              </a:rPr>
              <a:t> (implementación de medidas de seguridad, técnicas físicas y administrativas, así como mecanismos, medios y procedimientos para ejercer los derechos ARCO) </a:t>
            </a:r>
            <a:r>
              <a:rPr lang="es-MX" b="1" dirty="0" smtClean="0">
                <a:solidFill>
                  <a:srgbClr val="002060"/>
                </a:solidFill>
                <a:latin typeface="Calibri (cuerpo)"/>
              </a:rPr>
              <a:t>serán </a:t>
            </a:r>
            <a:r>
              <a:rPr lang="es-MX" b="1" dirty="0">
                <a:solidFill>
                  <a:srgbClr val="002060"/>
                </a:solidFill>
                <a:latin typeface="Calibri (cuerpo)"/>
              </a:rPr>
              <a:t>utilizados los datos del </a:t>
            </a:r>
            <a:r>
              <a:rPr lang="es-MX" b="1" dirty="0" smtClean="0">
                <a:solidFill>
                  <a:srgbClr val="002060"/>
                </a:solidFill>
                <a:latin typeface="Calibri (cuerpo)"/>
              </a:rPr>
              <a:t>titular. </a:t>
            </a:r>
          </a:p>
        </p:txBody>
      </p:sp>
      <p:sp>
        <p:nvSpPr>
          <p:cNvPr id="21" name="7 Rectángulo"/>
          <p:cNvSpPr/>
          <p:nvPr/>
        </p:nvSpPr>
        <p:spPr>
          <a:xfrm>
            <a:off x="2983800" y="4638821"/>
            <a:ext cx="6047488" cy="2092881"/>
          </a:xfrm>
          <a:prstGeom prst="rect">
            <a:avLst/>
          </a:prstGeom>
        </p:spPr>
        <p:txBody>
          <a:bodyPr wrap="square">
            <a:spAutoFit/>
          </a:bodyPr>
          <a:lstStyle/>
          <a:p>
            <a:pPr algn="just"/>
            <a:endParaRPr lang="es-MX" dirty="0">
              <a:solidFill>
                <a:srgbClr val="002060"/>
              </a:solidFill>
              <a:latin typeface="Calibri (cuerpo)"/>
            </a:endParaRPr>
          </a:p>
          <a:p>
            <a:pPr algn="just"/>
            <a:endParaRPr lang="es-MX" dirty="0" smtClean="0">
              <a:solidFill>
                <a:srgbClr val="002060"/>
              </a:solidFill>
              <a:latin typeface="Calibri (cuerpo)"/>
            </a:endParaRPr>
          </a:p>
          <a:p>
            <a:pPr algn="r"/>
            <a:endParaRPr lang="es-MX" sz="2800" dirty="0" smtClean="0">
              <a:solidFill>
                <a:srgbClr val="F703D4"/>
              </a:solidFill>
              <a:latin typeface="Calibri (cuerpo)"/>
            </a:endParaRPr>
          </a:p>
          <a:p>
            <a:pPr algn="r"/>
            <a:endParaRPr lang="es-MX" sz="2800" dirty="0">
              <a:solidFill>
                <a:srgbClr val="F703D4"/>
              </a:solidFill>
              <a:latin typeface="Calibri (cuerpo)"/>
            </a:endParaRPr>
          </a:p>
          <a:p>
            <a:pPr algn="r"/>
            <a:r>
              <a:rPr lang="es-MX" sz="2000" b="1" dirty="0" smtClean="0">
                <a:solidFill>
                  <a:schemeClr val="accent6"/>
                </a:solidFill>
                <a:latin typeface="Calibri (cuerpo)"/>
              </a:rPr>
              <a:t>ARTÍCULO 9o</a:t>
            </a:r>
            <a:endParaRPr lang="es-MX" sz="2000" b="1" dirty="0">
              <a:solidFill>
                <a:schemeClr val="accent6"/>
              </a:solidFill>
              <a:latin typeface="Calibri (cuerpo)"/>
            </a:endParaRPr>
          </a:p>
          <a:p>
            <a:endParaRPr lang="es-MX" dirty="0" smtClean="0"/>
          </a:p>
        </p:txBody>
      </p:sp>
      <p:pic>
        <p:nvPicPr>
          <p:cNvPr id="2" name="Imagen 1"/>
          <p:cNvPicPr>
            <a:picLocks noChangeAspect="1"/>
          </p:cNvPicPr>
          <p:nvPr/>
        </p:nvPicPr>
        <p:blipFill>
          <a:blip r:embed="rId2"/>
          <a:stretch>
            <a:fillRect/>
          </a:stretch>
        </p:blipFill>
        <p:spPr>
          <a:xfrm>
            <a:off x="3231137" y="4588577"/>
            <a:ext cx="2143125" cy="2143125"/>
          </a:xfrm>
          <a:prstGeom prst="rect">
            <a:avLst/>
          </a:prstGeom>
        </p:spPr>
      </p:pic>
    </p:spTree>
    <p:extLst>
      <p:ext uri="{BB962C8B-B14F-4D97-AF65-F5344CB8AC3E}">
        <p14:creationId xmlns:p14="http://schemas.microsoft.com/office/powerpoint/2010/main" val="1411246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10</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4" name="3 Marcador de contenido"/>
          <p:cNvSpPr>
            <a:spLocks noGrp="1"/>
          </p:cNvSpPr>
          <p:nvPr>
            <p:ph sz="half" idx="1"/>
          </p:nvPr>
        </p:nvSpPr>
        <p:spPr>
          <a:xfrm>
            <a:off x="502183" y="1858775"/>
            <a:ext cx="8379879" cy="855055"/>
          </a:xfrm>
        </p:spPr>
        <p:txBody>
          <a:bodyPr/>
          <a:lstStyle/>
          <a:p>
            <a:pPr marL="0" indent="0" algn="r">
              <a:buNone/>
            </a:pPr>
            <a:endParaRPr lang="es-MX" dirty="0">
              <a:solidFill>
                <a:srgbClr val="E43A93"/>
              </a:solidFill>
            </a:endParaRPr>
          </a:p>
          <a:p>
            <a:pPr marL="0" indent="0" algn="r">
              <a:buNone/>
            </a:pPr>
            <a:endParaRPr lang="es-MX" dirty="0">
              <a:solidFill>
                <a:srgbClr val="E43A93"/>
              </a:solidFill>
            </a:endParaRPr>
          </a:p>
          <a:p>
            <a:pPr marL="0" indent="0" algn="r">
              <a:buNone/>
            </a:pPr>
            <a:endParaRPr lang="es-MX" dirty="0">
              <a:solidFill>
                <a:srgbClr val="E43A93"/>
              </a:solidFill>
            </a:endParaRPr>
          </a:p>
          <a:p>
            <a:pPr marL="0" indent="0" algn="r">
              <a:buNone/>
            </a:pPr>
            <a:endParaRPr lang="es-MX" dirty="0">
              <a:solidFill>
                <a:srgbClr val="E43A93"/>
              </a:solidFill>
            </a:endParaRPr>
          </a:p>
        </p:txBody>
      </p:sp>
      <p:sp>
        <p:nvSpPr>
          <p:cNvPr id="6" name="5 Rectángulo"/>
          <p:cNvSpPr/>
          <p:nvPr/>
        </p:nvSpPr>
        <p:spPr>
          <a:xfrm>
            <a:off x="870804" y="897909"/>
            <a:ext cx="7225047" cy="707886"/>
          </a:xfrm>
          <a:prstGeom prst="rect">
            <a:avLst/>
          </a:prstGeom>
        </p:spPr>
        <p:txBody>
          <a:bodyPr wrap="square">
            <a:spAutoFit/>
          </a:bodyPr>
          <a:lstStyle/>
          <a:p>
            <a:pPr algn="ctr"/>
            <a:r>
              <a:rPr lang="es-MX" sz="2000" b="1" dirty="0" smtClean="0">
                <a:solidFill>
                  <a:schemeClr val="accent6"/>
                </a:solidFill>
                <a:latin typeface="Arial" pitchFamily="34" charset="0"/>
                <a:cs typeface="Arial" pitchFamily="34" charset="0"/>
              </a:rPr>
              <a:t>¿</a:t>
            </a:r>
            <a:r>
              <a:rPr lang="es-MX" sz="2000" b="1" cap="all" dirty="0" smtClean="0">
                <a:solidFill>
                  <a:schemeClr val="accent6"/>
                </a:solidFill>
                <a:latin typeface="Arial" pitchFamily="34" charset="0"/>
                <a:cs typeface="Arial" pitchFamily="34" charset="0"/>
              </a:rPr>
              <a:t>En </a:t>
            </a:r>
            <a:r>
              <a:rPr lang="es-MX" sz="2000" b="1" cap="all" dirty="0">
                <a:solidFill>
                  <a:schemeClr val="accent6"/>
                </a:solidFill>
                <a:latin typeface="Arial" pitchFamily="34" charset="0"/>
                <a:cs typeface="Arial" pitchFamily="34" charset="0"/>
              </a:rPr>
              <a:t>qué casos es necesario contar con un aviso de </a:t>
            </a:r>
            <a:r>
              <a:rPr lang="es-MX" sz="2000" b="1" cap="all" dirty="0" smtClean="0">
                <a:solidFill>
                  <a:schemeClr val="accent6"/>
                </a:solidFill>
                <a:latin typeface="Arial" pitchFamily="34" charset="0"/>
                <a:cs typeface="Arial" pitchFamily="34" charset="0"/>
              </a:rPr>
              <a:t>privacidad</a:t>
            </a:r>
            <a:r>
              <a:rPr lang="es-MX" sz="2000" b="1" dirty="0" smtClean="0">
                <a:solidFill>
                  <a:schemeClr val="accent6"/>
                </a:solidFill>
                <a:latin typeface="Arial" pitchFamily="34" charset="0"/>
                <a:cs typeface="Arial" pitchFamily="34" charset="0"/>
              </a:rPr>
              <a:t>? </a:t>
            </a:r>
            <a:endParaRPr lang="es-MX" sz="2000" b="1" dirty="0">
              <a:solidFill>
                <a:schemeClr val="accent6"/>
              </a:solidFill>
              <a:latin typeface="Arial" pitchFamily="34" charset="0"/>
              <a:cs typeface="Arial" pitchFamily="34" charset="0"/>
            </a:endParaRPr>
          </a:p>
        </p:txBody>
      </p:sp>
      <p:sp>
        <p:nvSpPr>
          <p:cNvPr id="8" name="7 Rectángulo"/>
          <p:cNvSpPr/>
          <p:nvPr/>
        </p:nvSpPr>
        <p:spPr>
          <a:xfrm>
            <a:off x="870804" y="2021493"/>
            <a:ext cx="7337605" cy="2308324"/>
          </a:xfrm>
          <a:prstGeom prst="rect">
            <a:avLst/>
          </a:prstGeom>
        </p:spPr>
        <p:txBody>
          <a:bodyPr wrap="square">
            <a:spAutoFit/>
          </a:bodyPr>
          <a:lstStyle/>
          <a:p>
            <a:pPr algn="just"/>
            <a:r>
              <a:rPr lang="es-MX" dirty="0" smtClean="0">
                <a:solidFill>
                  <a:srgbClr val="002060"/>
                </a:solidFill>
                <a:latin typeface="Calibri (cuerpo)"/>
              </a:rPr>
              <a:t>En los casos en los que derivado de las funciones, obligaciones, facultades</a:t>
            </a:r>
            <a:r>
              <a:rPr lang="es-MX" dirty="0">
                <a:solidFill>
                  <a:srgbClr val="002060"/>
                </a:solidFill>
                <a:latin typeface="Calibri (cuerpo)"/>
              </a:rPr>
              <a:t> </a:t>
            </a:r>
            <a:r>
              <a:rPr lang="es-MX" dirty="0" smtClean="0">
                <a:solidFill>
                  <a:srgbClr val="002060"/>
                </a:solidFill>
                <a:latin typeface="Calibri (cuerpo)"/>
              </a:rPr>
              <a:t>y/o atribuciones de las áreas administrativas internas del sujeto obligado, se lleve a cabo el tratamiento de datos personales, algunos ejemplos son : La Dirección de Control de Personal, Subsecretaría de Control de Tránsito, Dirección de la Unidad de Contacto del </a:t>
            </a:r>
            <a:r>
              <a:rPr lang="es-MX" dirty="0" smtClean="0">
                <a:solidFill>
                  <a:srgbClr val="002060"/>
                </a:solidFill>
                <a:latin typeface="Calibri (cuerpo)"/>
              </a:rPr>
              <a:t>Secretario, etc. </a:t>
            </a:r>
            <a:endParaRPr lang="es-MX" dirty="0" smtClean="0">
              <a:solidFill>
                <a:srgbClr val="002060"/>
              </a:solidFill>
              <a:latin typeface="Calibri (cuerpo)"/>
            </a:endParaRPr>
          </a:p>
          <a:p>
            <a:pPr algn="just"/>
            <a:endParaRPr lang="es-MX" dirty="0">
              <a:solidFill>
                <a:srgbClr val="002060"/>
              </a:solidFill>
              <a:latin typeface="Calibri (cuerpo)"/>
            </a:endParaRPr>
          </a:p>
          <a:p>
            <a:pPr algn="just"/>
            <a:r>
              <a:rPr lang="es-MX" dirty="0" smtClean="0">
                <a:solidFill>
                  <a:srgbClr val="002060"/>
                </a:solidFill>
                <a:latin typeface="Calibri (cuerpo)"/>
              </a:rPr>
              <a:t> </a:t>
            </a:r>
          </a:p>
        </p:txBody>
      </p:sp>
      <p:pic>
        <p:nvPicPr>
          <p:cNvPr id="1026" name="Picture 2" descr="Resultado de imagen para atribuciones funciones recursoa human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3434" y="3775819"/>
            <a:ext cx="4037626" cy="2851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9702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304229" y="88900"/>
            <a:ext cx="727059"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11</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4" name="3 Marcador de contenido"/>
          <p:cNvSpPr>
            <a:spLocks noGrp="1"/>
          </p:cNvSpPr>
          <p:nvPr>
            <p:ph sz="half" idx="1"/>
          </p:nvPr>
        </p:nvSpPr>
        <p:spPr>
          <a:xfrm>
            <a:off x="502183" y="1858775"/>
            <a:ext cx="8379879" cy="855055"/>
          </a:xfrm>
        </p:spPr>
        <p:txBody>
          <a:bodyPr/>
          <a:lstStyle/>
          <a:p>
            <a:pPr marL="0" indent="0" algn="r">
              <a:buNone/>
            </a:pPr>
            <a:endParaRPr lang="es-MX" dirty="0">
              <a:solidFill>
                <a:srgbClr val="E43A93"/>
              </a:solidFill>
            </a:endParaRPr>
          </a:p>
          <a:p>
            <a:pPr marL="0" indent="0" algn="r">
              <a:buNone/>
            </a:pPr>
            <a:endParaRPr lang="es-MX" dirty="0">
              <a:solidFill>
                <a:srgbClr val="E43A93"/>
              </a:solidFill>
            </a:endParaRPr>
          </a:p>
          <a:p>
            <a:pPr marL="0" indent="0" algn="r">
              <a:buNone/>
            </a:pPr>
            <a:endParaRPr lang="es-MX" dirty="0">
              <a:solidFill>
                <a:srgbClr val="E43A93"/>
              </a:solidFill>
            </a:endParaRPr>
          </a:p>
          <a:p>
            <a:pPr marL="0" indent="0" algn="r">
              <a:buNone/>
            </a:pPr>
            <a:endParaRPr lang="es-MX" dirty="0">
              <a:solidFill>
                <a:srgbClr val="E43A93"/>
              </a:solidFill>
            </a:endParaRPr>
          </a:p>
        </p:txBody>
      </p:sp>
      <p:sp>
        <p:nvSpPr>
          <p:cNvPr id="6" name="5 Rectángulo"/>
          <p:cNvSpPr/>
          <p:nvPr/>
        </p:nvSpPr>
        <p:spPr>
          <a:xfrm>
            <a:off x="862491" y="757669"/>
            <a:ext cx="7225047" cy="707886"/>
          </a:xfrm>
          <a:prstGeom prst="rect">
            <a:avLst/>
          </a:prstGeom>
        </p:spPr>
        <p:txBody>
          <a:bodyPr wrap="square">
            <a:spAutoFit/>
          </a:bodyPr>
          <a:lstStyle/>
          <a:p>
            <a:pPr algn="ctr"/>
            <a:r>
              <a:rPr lang="es-MX" sz="2000" b="1" dirty="0" smtClean="0">
                <a:solidFill>
                  <a:schemeClr val="accent6"/>
                </a:solidFill>
                <a:latin typeface="Arial" pitchFamily="34" charset="0"/>
                <a:cs typeface="Arial" pitchFamily="34" charset="0"/>
              </a:rPr>
              <a:t>¿</a:t>
            </a:r>
            <a:r>
              <a:rPr lang="es-MX" sz="2000" b="1" cap="all" dirty="0" smtClean="0">
                <a:solidFill>
                  <a:schemeClr val="accent6"/>
                </a:solidFill>
                <a:latin typeface="Arial" pitchFamily="34" charset="0"/>
                <a:cs typeface="Arial" pitchFamily="34" charset="0"/>
              </a:rPr>
              <a:t>quién </a:t>
            </a:r>
            <a:r>
              <a:rPr lang="es-MX" sz="2000" b="1" cap="all" dirty="0">
                <a:solidFill>
                  <a:schemeClr val="accent6"/>
                </a:solidFill>
                <a:latin typeface="Arial" pitchFamily="34" charset="0"/>
                <a:cs typeface="Arial" pitchFamily="34" charset="0"/>
              </a:rPr>
              <a:t>está obligado a emitirlo y ponerlo a disposición</a:t>
            </a:r>
            <a:r>
              <a:rPr lang="es-MX" sz="2000" b="1" dirty="0">
                <a:solidFill>
                  <a:schemeClr val="accent6"/>
                </a:solidFill>
                <a:latin typeface="Arial" pitchFamily="34" charset="0"/>
                <a:cs typeface="Arial" pitchFamily="34" charset="0"/>
              </a:rPr>
              <a:t>? </a:t>
            </a:r>
          </a:p>
        </p:txBody>
      </p:sp>
      <p:sp>
        <p:nvSpPr>
          <p:cNvPr id="21" name="7 Rectángulo"/>
          <p:cNvSpPr/>
          <p:nvPr/>
        </p:nvSpPr>
        <p:spPr>
          <a:xfrm>
            <a:off x="806211" y="929458"/>
            <a:ext cx="8075851" cy="5355312"/>
          </a:xfrm>
          <a:prstGeom prst="rect">
            <a:avLst/>
          </a:prstGeom>
        </p:spPr>
        <p:txBody>
          <a:bodyPr wrap="square">
            <a:spAutoFit/>
          </a:bodyPr>
          <a:lstStyle/>
          <a:p>
            <a:pPr algn="just"/>
            <a:endParaRPr lang="es-MX" dirty="0">
              <a:solidFill>
                <a:srgbClr val="002060"/>
              </a:solidFill>
              <a:latin typeface="Calibri (cuerpo)"/>
            </a:endParaRPr>
          </a:p>
          <a:p>
            <a:pPr algn="just"/>
            <a:endParaRPr lang="es-MX" dirty="0" smtClean="0">
              <a:solidFill>
                <a:srgbClr val="002060"/>
              </a:solidFill>
              <a:latin typeface="Calibri (cuerpo)"/>
            </a:endParaRPr>
          </a:p>
          <a:p>
            <a:pPr algn="just"/>
            <a:endParaRPr lang="es-MX" dirty="0" smtClean="0">
              <a:solidFill>
                <a:srgbClr val="002060"/>
              </a:solidFill>
              <a:latin typeface="Calibri (cuerpo)"/>
            </a:endParaRPr>
          </a:p>
          <a:p>
            <a:pPr algn="just"/>
            <a:r>
              <a:rPr lang="es-MX" b="1" dirty="0" smtClean="0">
                <a:solidFill>
                  <a:srgbClr val="002060"/>
                </a:solidFill>
                <a:latin typeface="Calibri (cuerpo)"/>
              </a:rPr>
              <a:t>Todo </a:t>
            </a:r>
            <a:r>
              <a:rPr lang="es-MX" b="1" dirty="0">
                <a:solidFill>
                  <a:srgbClr val="002060"/>
                </a:solidFill>
                <a:latin typeface="Calibri (cuerpo)"/>
              </a:rPr>
              <a:t>responsable que trate datos personales deberá informar al titular, a través del aviso de privacidad, la existencia y características principales del tratamiento previo a que sus datos personales sean sometidos a tratamiento, a fin de que pueda tomar decisiones informadas </a:t>
            </a:r>
            <a:r>
              <a:rPr lang="es-MX" b="1" dirty="0" smtClean="0">
                <a:solidFill>
                  <a:srgbClr val="002060"/>
                </a:solidFill>
                <a:latin typeface="Calibri (cuerpo)"/>
              </a:rPr>
              <a:t>al respecto.  </a:t>
            </a:r>
            <a:endParaRPr lang="es-MX" b="1" dirty="0">
              <a:solidFill>
                <a:srgbClr val="002060"/>
              </a:solidFill>
              <a:latin typeface="Calibri (cuerpo)"/>
            </a:endParaRPr>
          </a:p>
          <a:p>
            <a:pPr algn="r"/>
            <a:endParaRPr lang="es-MX" sz="2000" b="1" dirty="0" smtClean="0">
              <a:solidFill>
                <a:schemeClr val="accent6"/>
              </a:solidFill>
              <a:latin typeface="Calibri (cuerpo)"/>
            </a:endParaRPr>
          </a:p>
          <a:p>
            <a:pPr algn="r"/>
            <a:endParaRPr lang="es-MX" sz="2000" b="1" dirty="0">
              <a:solidFill>
                <a:schemeClr val="accent6"/>
              </a:solidFill>
              <a:latin typeface="Calibri (cuerpo)"/>
            </a:endParaRPr>
          </a:p>
          <a:p>
            <a:pPr algn="r"/>
            <a:endParaRPr lang="es-MX" sz="2000" b="1" dirty="0" smtClean="0">
              <a:solidFill>
                <a:schemeClr val="accent6"/>
              </a:solidFill>
              <a:latin typeface="Calibri (cuerpo)"/>
            </a:endParaRPr>
          </a:p>
          <a:p>
            <a:pPr algn="r"/>
            <a:endParaRPr lang="es-MX" sz="2000" b="1" dirty="0">
              <a:solidFill>
                <a:schemeClr val="accent6"/>
              </a:solidFill>
              <a:latin typeface="Calibri (cuerpo)"/>
            </a:endParaRPr>
          </a:p>
          <a:p>
            <a:pPr algn="r"/>
            <a:endParaRPr lang="es-MX" sz="2000" b="1" dirty="0" smtClean="0">
              <a:solidFill>
                <a:schemeClr val="accent6"/>
              </a:solidFill>
              <a:latin typeface="Calibri (cuerpo)"/>
            </a:endParaRPr>
          </a:p>
          <a:p>
            <a:pPr algn="r"/>
            <a:endParaRPr lang="es-MX" sz="2000" b="1" dirty="0" smtClean="0">
              <a:solidFill>
                <a:schemeClr val="accent6"/>
              </a:solidFill>
              <a:latin typeface="Calibri (cuerpo)"/>
            </a:endParaRPr>
          </a:p>
          <a:p>
            <a:pPr algn="r"/>
            <a:endParaRPr lang="es-MX" sz="2000" b="1" dirty="0" smtClean="0">
              <a:solidFill>
                <a:schemeClr val="accent6"/>
              </a:solidFill>
              <a:latin typeface="Calibri (cuerpo)"/>
            </a:endParaRPr>
          </a:p>
          <a:p>
            <a:pPr algn="r"/>
            <a:endParaRPr lang="es-MX" sz="2000" b="1" dirty="0">
              <a:solidFill>
                <a:schemeClr val="accent6"/>
              </a:solidFill>
              <a:latin typeface="Calibri (cuerpo)"/>
            </a:endParaRPr>
          </a:p>
          <a:p>
            <a:pPr algn="r"/>
            <a:r>
              <a:rPr lang="es-MX" sz="2000" b="1" dirty="0" smtClean="0">
                <a:solidFill>
                  <a:schemeClr val="accent6"/>
                </a:solidFill>
                <a:latin typeface="Calibri (cuerpo)"/>
              </a:rPr>
              <a:t>ARTÍCULO 20</a:t>
            </a:r>
            <a:endParaRPr lang="es-MX" sz="2000" b="1" dirty="0">
              <a:solidFill>
                <a:schemeClr val="accent6"/>
              </a:solidFill>
              <a:latin typeface="Calibri (cuerpo)"/>
            </a:endParaRPr>
          </a:p>
          <a:p>
            <a:endParaRPr lang="es-MX" dirty="0" smtClean="0"/>
          </a:p>
        </p:txBody>
      </p:sp>
      <p:pic>
        <p:nvPicPr>
          <p:cNvPr id="2" name="Imagen 1"/>
          <p:cNvPicPr>
            <a:picLocks noChangeAspect="1"/>
          </p:cNvPicPr>
          <p:nvPr/>
        </p:nvPicPr>
        <p:blipFill>
          <a:blip r:embed="rId2"/>
          <a:stretch>
            <a:fillRect/>
          </a:stretch>
        </p:blipFill>
        <p:spPr>
          <a:xfrm>
            <a:off x="2391236" y="3365308"/>
            <a:ext cx="2164140" cy="1751837"/>
          </a:xfrm>
          <a:prstGeom prst="rect">
            <a:avLst/>
          </a:prstGeom>
        </p:spPr>
      </p:pic>
      <p:pic>
        <p:nvPicPr>
          <p:cNvPr id="3" name="Imagen 2"/>
          <p:cNvPicPr>
            <a:picLocks noChangeAspect="1"/>
          </p:cNvPicPr>
          <p:nvPr/>
        </p:nvPicPr>
        <p:blipFill>
          <a:blip r:embed="rId3"/>
          <a:stretch>
            <a:fillRect/>
          </a:stretch>
        </p:blipFill>
        <p:spPr>
          <a:xfrm>
            <a:off x="67965" y="3367965"/>
            <a:ext cx="2323270" cy="1749180"/>
          </a:xfrm>
          <a:prstGeom prst="rect">
            <a:avLst/>
          </a:prstGeom>
        </p:spPr>
      </p:pic>
      <p:pic>
        <p:nvPicPr>
          <p:cNvPr id="7" name="Imagen 6"/>
          <p:cNvPicPr>
            <a:picLocks noChangeAspect="1"/>
          </p:cNvPicPr>
          <p:nvPr/>
        </p:nvPicPr>
        <p:blipFill>
          <a:blip r:embed="rId4"/>
          <a:stretch>
            <a:fillRect/>
          </a:stretch>
        </p:blipFill>
        <p:spPr>
          <a:xfrm>
            <a:off x="4722871" y="3224141"/>
            <a:ext cx="2143125" cy="2143125"/>
          </a:xfrm>
          <a:prstGeom prst="rect">
            <a:avLst/>
          </a:prstGeom>
        </p:spPr>
      </p:pic>
      <p:pic>
        <p:nvPicPr>
          <p:cNvPr id="9" name="Imagen 8"/>
          <p:cNvPicPr>
            <a:picLocks noChangeAspect="1"/>
          </p:cNvPicPr>
          <p:nvPr/>
        </p:nvPicPr>
        <p:blipFill>
          <a:blip r:embed="rId5"/>
          <a:stretch>
            <a:fillRect/>
          </a:stretch>
        </p:blipFill>
        <p:spPr>
          <a:xfrm>
            <a:off x="6738937" y="3224141"/>
            <a:ext cx="2143125" cy="2143125"/>
          </a:xfrm>
          <a:prstGeom prst="rect">
            <a:avLst/>
          </a:prstGeom>
        </p:spPr>
      </p:pic>
    </p:spTree>
    <p:extLst>
      <p:ext uri="{BB962C8B-B14F-4D97-AF65-F5344CB8AC3E}">
        <p14:creationId xmlns:p14="http://schemas.microsoft.com/office/powerpoint/2010/main" val="2773338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circle(in)">
                                      <p:cBhvr>
                                        <p:cTn id="1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MX" altLang="es-ES" sz="4000" b="1" i="0" u="none" strike="noStrike" kern="1200" cap="none" spc="0" normalizeH="0" baseline="0" noProof="0" dirty="0" smtClean="0">
                <a:ln>
                  <a:noFill/>
                </a:ln>
                <a:solidFill>
                  <a:prstClr val="black"/>
                </a:solidFill>
                <a:effectLst/>
                <a:uLnTx/>
                <a:uFillTx/>
                <a:latin typeface="Arial" charset="0"/>
                <a:ea typeface="+mn-ea"/>
                <a:cs typeface="Arial" charset="0"/>
              </a:rPr>
              <a:t>12</a:t>
            </a:r>
            <a:endParaRPr kumimoji="0" lang="es-MX" altLang="es-ES" sz="4000" b="1" i="0" u="none" strike="noStrike" kern="1200" cap="none" spc="0" normalizeH="0" baseline="0" noProof="0" dirty="0">
              <a:ln>
                <a:noFill/>
              </a:ln>
              <a:solidFill>
                <a:prstClr val="black"/>
              </a:solidFill>
              <a:effectLst/>
              <a:uLnTx/>
              <a:uFillTx/>
              <a:latin typeface="Arial" charset="0"/>
              <a:ea typeface="+mn-ea"/>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ES"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5" name="4 Rectángulo"/>
          <p:cNvSpPr/>
          <p:nvPr/>
        </p:nvSpPr>
        <p:spPr>
          <a:xfrm>
            <a:off x="958971" y="1183234"/>
            <a:ext cx="7207006" cy="3108543"/>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s-MX" sz="2000" b="0" i="0" u="none" strike="noStrike" kern="1200" cap="none" spc="0" normalizeH="0" baseline="0" noProof="0" dirty="0" smtClean="0">
              <a:ln>
                <a:noFill/>
              </a:ln>
              <a:solidFill>
                <a:srgbClr val="002060"/>
              </a:solidFill>
              <a:effectLst/>
              <a:uLnTx/>
              <a:uFillTx/>
              <a:latin typeface="Calibri (cuerpo)"/>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MX" sz="2000" b="0" i="0" u="none" strike="noStrike" kern="1200" cap="none" spc="0" normalizeH="0" baseline="0" noProof="0" dirty="0" smtClean="0">
                <a:ln>
                  <a:noFill/>
                </a:ln>
                <a:solidFill>
                  <a:srgbClr val="002060"/>
                </a:solidFill>
                <a:effectLst/>
                <a:uLnTx/>
                <a:uFillTx/>
                <a:latin typeface="Calibri (cuerpo)"/>
                <a:ea typeface="+mn-ea"/>
                <a:cs typeface="+mn-cs"/>
              </a:rPr>
              <a:t>El </a:t>
            </a:r>
            <a:r>
              <a:rPr kumimoji="0" lang="es-MX" sz="2000" b="0" i="0" u="none" strike="noStrike" kern="1200" cap="none" spc="0" normalizeH="0" baseline="0" noProof="0" dirty="0">
                <a:ln>
                  <a:noFill/>
                </a:ln>
                <a:solidFill>
                  <a:srgbClr val="002060"/>
                </a:solidFill>
                <a:effectLst/>
                <a:uLnTx/>
                <a:uFillTx/>
                <a:latin typeface="Calibri (cuerpo)"/>
                <a:ea typeface="+mn-ea"/>
                <a:cs typeface="+mn-cs"/>
              </a:rPr>
              <a:t>aviso de privacidad tiene como propósito principal establecer y delimitar el alcance, términos y condiciones del tratamiento de </a:t>
            </a:r>
            <a:r>
              <a:rPr kumimoji="0" lang="es-MX" sz="2000" b="0" i="0" u="none" strike="noStrike" kern="1200" cap="none" spc="0" normalizeH="0" baseline="0" noProof="0" dirty="0" smtClean="0">
                <a:ln>
                  <a:noFill/>
                </a:ln>
                <a:solidFill>
                  <a:srgbClr val="002060"/>
                </a:solidFill>
                <a:effectLst/>
                <a:uLnTx/>
                <a:uFillTx/>
                <a:latin typeface="Calibri (cuerpo)"/>
                <a:ea typeface="+mn-ea"/>
                <a:cs typeface="+mn-cs"/>
              </a:rPr>
              <a:t>los datos </a:t>
            </a:r>
            <a:r>
              <a:rPr kumimoji="0" lang="es-MX" sz="2000" b="0" i="0" u="none" strike="noStrike" kern="1200" cap="none" spc="0" normalizeH="0" baseline="0" noProof="0" dirty="0">
                <a:ln>
                  <a:noFill/>
                </a:ln>
                <a:solidFill>
                  <a:srgbClr val="002060"/>
                </a:solidFill>
                <a:effectLst/>
                <a:uLnTx/>
                <a:uFillTx/>
                <a:latin typeface="Calibri (cuerpo)"/>
                <a:ea typeface="+mn-ea"/>
                <a:cs typeface="+mn-cs"/>
              </a:rPr>
              <a:t>personales, a fin de que el titular pueda tomar decisiones informadas con relación a sus datos personales y mantenga el </a:t>
            </a:r>
            <a:r>
              <a:rPr kumimoji="0" lang="es-MX" sz="2000" b="0" i="0" u="none" strike="noStrike" kern="1200" cap="none" spc="0" normalizeH="0" baseline="0" noProof="0" dirty="0" smtClean="0">
                <a:ln>
                  <a:noFill/>
                </a:ln>
                <a:solidFill>
                  <a:srgbClr val="002060"/>
                </a:solidFill>
                <a:effectLst/>
                <a:uLnTx/>
                <a:uFillTx/>
                <a:latin typeface="Calibri (cuerpo)"/>
                <a:ea typeface="+mn-ea"/>
                <a:cs typeface="+mn-cs"/>
              </a:rPr>
              <a:t>control y </a:t>
            </a:r>
            <a:r>
              <a:rPr kumimoji="0" lang="es-MX" sz="2000" b="0" i="0" u="none" strike="noStrike" kern="1200" cap="none" spc="0" normalizeH="0" baseline="0" noProof="0" dirty="0">
                <a:ln>
                  <a:noFill/>
                </a:ln>
                <a:solidFill>
                  <a:srgbClr val="002060"/>
                </a:solidFill>
                <a:effectLst/>
                <a:uLnTx/>
                <a:uFillTx/>
                <a:latin typeface="Calibri (cuerpo)"/>
                <a:ea typeface="+mn-ea"/>
                <a:cs typeface="+mn-cs"/>
              </a:rPr>
              <a:t>disposición de la información que le </a:t>
            </a:r>
            <a:r>
              <a:rPr kumimoji="0" lang="es-MX" sz="2000" b="0" i="0" u="none" strike="noStrike" kern="1200" cap="none" spc="0" normalizeH="0" baseline="0" noProof="0" dirty="0" smtClean="0">
                <a:ln>
                  <a:noFill/>
                </a:ln>
                <a:solidFill>
                  <a:srgbClr val="002060"/>
                </a:solidFill>
                <a:effectLst/>
                <a:uLnTx/>
                <a:uFillTx/>
                <a:latin typeface="Calibri (cuerpo)"/>
                <a:ea typeface="+mn-ea"/>
                <a:cs typeface="+mn-cs"/>
              </a:rPr>
              <a:t>corresponde.  (DERECHO DE AUTODETERMINACIÓN INFORMATIVA)</a:t>
            </a:r>
            <a:r>
              <a:rPr kumimoji="0" lang="es-MX" sz="2000" b="0" i="0" u="none" strike="noStrike" kern="1200" cap="none" spc="0" normalizeH="0" noProof="0" dirty="0" smtClean="0">
                <a:ln>
                  <a:noFill/>
                </a:ln>
                <a:solidFill>
                  <a:srgbClr val="002060"/>
                </a:solidFill>
                <a:effectLst/>
                <a:uLnTx/>
                <a:uFillTx/>
                <a:latin typeface="Calibri (cuerpo)"/>
                <a:ea typeface="+mn-ea"/>
                <a:cs typeface="+mn-cs"/>
              </a:rPr>
              <a:t> </a:t>
            </a:r>
            <a:endParaRPr kumimoji="0" lang="es-MX" sz="2000" b="0" i="0" u="none" strike="noStrike" kern="1200" cap="none" spc="0" normalizeH="0" baseline="0" noProof="0" dirty="0" smtClean="0">
              <a:ln>
                <a:noFill/>
              </a:ln>
              <a:solidFill>
                <a:prstClr val="black"/>
              </a:solidFill>
              <a:effectLst/>
              <a:uLnTx/>
              <a:uFillTx/>
              <a:latin typeface="Calibri (cuerpo)"/>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dirty="0" smtClean="0">
              <a:ln>
                <a:noFill/>
              </a:ln>
              <a:solidFill>
                <a:prstClr val="black"/>
              </a:solidFill>
              <a:effectLst/>
              <a:uLnTx/>
              <a:uFillTx/>
              <a:latin typeface="Calibri"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dirty="0">
              <a:ln>
                <a:noFill/>
              </a:ln>
              <a:solidFill>
                <a:prstClr val="black"/>
              </a:solidFill>
              <a:effectLst/>
              <a:uLnTx/>
              <a:uFillTx/>
              <a:latin typeface="Calibri (cuerpo)"/>
              <a:ea typeface="+mn-ea"/>
              <a:cs typeface="+mn-cs"/>
            </a:endParaRPr>
          </a:p>
        </p:txBody>
      </p:sp>
      <p:sp>
        <p:nvSpPr>
          <p:cNvPr id="13" name="4 Rectángulo"/>
          <p:cNvSpPr/>
          <p:nvPr/>
        </p:nvSpPr>
        <p:spPr>
          <a:xfrm>
            <a:off x="1225549" y="727807"/>
            <a:ext cx="7207006" cy="40011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sz="2000" b="1" i="0" u="none" strike="noStrike" kern="1200" cap="none" spc="0" normalizeH="0" baseline="0" noProof="0" dirty="0" smtClean="0">
                <a:ln>
                  <a:noFill/>
                </a:ln>
                <a:solidFill>
                  <a:srgbClr val="70AD47"/>
                </a:solidFill>
                <a:effectLst/>
                <a:uLnTx/>
                <a:uFillTx/>
                <a:latin typeface="Arial" pitchFamily="34" charset="0"/>
                <a:ea typeface="+mn-ea"/>
                <a:cs typeface="Arial" pitchFamily="34" charset="0"/>
              </a:rPr>
              <a:t>¿</a:t>
            </a:r>
            <a:r>
              <a:rPr kumimoji="0" lang="es-MX" sz="2000" b="1" i="0" u="none" strike="noStrike" kern="1200" cap="all" spc="0" normalizeH="0" baseline="0" noProof="0" dirty="0" smtClean="0">
                <a:ln>
                  <a:noFill/>
                </a:ln>
                <a:solidFill>
                  <a:srgbClr val="70AD47"/>
                </a:solidFill>
                <a:effectLst/>
                <a:uLnTx/>
                <a:uFillTx/>
                <a:latin typeface="Arial" pitchFamily="34" charset="0"/>
                <a:ea typeface="+mn-ea"/>
                <a:cs typeface="Arial" pitchFamily="34" charset="0"/>
              </a:rPr>
              <a:t>PARA QUÉ SIRVE EL AVISO DE PRIVACIDAD?</a:t>
            </a:r>
            <a:endParaRPr kumimoji="0" lang="es-MX" sz="2000" b="0" i="0" u="none" strike="noStrike" kern="1200" cap="none" spc="0" normalizeH="0" baseline="0" noProof="0" dirty="0" smtClean="0">
              <a:ln>
                <a:noFill/>
              </a:ln>
              <a:solidFill>
                <a:srgbClr val="002060"/>
              </a:solidFill>
              <a:effectLst/>
              <a:uLnTx/>
              <a:uFillTx/>
              <a:latin typeface="Calibri (cuerpo)"/>
              <a:ea typeface="+mn-ea"/>
              <a:cs typeface="+mn-cs"/>
            </a:endParaRPr>
          </a:p>
        </p:txBody>
      </p:sp>
      <p:pic>
        <p:nvPicPr>
          <p:cNvPr id="3076" name="Picture 4"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0475" y="4061208"/>
            <a:ext cx="2038350" cy="20383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5754" y="4061208"/>
            <a:ext cx="2038350" cy="203835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4"/>
          <a:stretch>
            <a:fillRect/>
          </a:stretch>
        </p:blipFill>
        <p:spPr>
          <a:xfrm>
            <a:off x="1003922" y="3963988"/>
            <a:ext cx="2400300" cy="1905000"/>
          </a:xfrm>
          <a:prstGeom prst="rect">
            <a:avLst/>
          </a:prstGeom>
        </p:spPr>
      </p:pic>
    </p:spTree>
    <p:extLst>
      <p:ext uri="{BB962C8B-B14F-4D97-AF65-F5344CB8AC3E}">
        <p14:creationId xmlns:p14="http://schemas.microsoft.com/office/powerpoint/2010/main" val="24607281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13</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958971" y="1183234"/>
            <a:ext cx="7207006" cy="3108543"/>
          </a:xfrm>
          <a:prstGeom prst="rect">
            <a:avLst/>
          </a:prstGeom>
        </p:spPr>
        <p:txBody>
          <a:bodyPr wrap="square">
            <a:spAutoFit/>
          </a:bodyPr>
          <a:lstStyle/>
          <a:p>
            <a:pPr algn="just"/>
            <a:r>
              <a:rPr lang="es-MX" sz="2000" dirty="0" smtClean="0">
                <a:solidFill>
                  <a:srgbClr val="002060"/>
                </a:solidFill>
                <a:latin typeface="Calibri (cuerpo)"/>
              </a:rPr>
              <a:t>Asimismo</a:t>
            </a:r>
            <a:r>
              <a:rPr lang="es-MX" sz="2000" dirty="0">
                <a:solidFill>
                  <a:srgbClr val="002060"/>
                </a:solidFill>
                <a:latin typeface="Calibri (cuerpo)"/>
              </a:rPr>
              <a:t>, el aviso de privacidad permite al responsable transparentar el tratamiento o uso que da a los datos personales que </a:t>
            </a:r>
            <a:r>
              <a:rPr lang="es-MX" sz="2000" dirty="0" smtClean="0">
                <a:solidFill>
                  <a:srgbClr val="002060"/>
                </a:solidFill>
                <a:latin typeface="Calibri (cuerpo)"/>
              </a:rPr>
              <a:t>están en </a:t>
            </a:r>
            <a:r>
              <a:rPr lang="es-MX" sz="2000" dirty="0">
                <a:solidFill>
                  <a:srgbClr val="002060"/>
                </a:solidFill>
                <a:latin typeface="Calibri (cuerpo)"/>
              </a:rPr>
              <a:t>su posesión, así como los mecanismos que tiene habilitados para que los titulares ejerzan sus derechos con relación a </a:t>
            </a:r>
            <a:r>
              <a:rPr lang="es-MX" sz="2000" dirty="0" smtClean="0">
                <a:solidFill>
                  <a:srgbClr val="002060"/>
                </a:solidFill>
                <a:latin typeface="Calibri (cuerpo)"/>
              </a:rPr>
              <a:t>su información </a:t>
            </a:r>
            <a:r>
              <a:rPr lang="es-MX" sz="2000" dirty="0">
                <a:solidFill>
                  <a:srgbClr val="002060"/>
                </a:solidFill>
                <a:latin typeface="Calibri (cuerpo)"/>
              </a:rPr>
              <a:t>personal, lo que, sin duda, fortalece el nivel de </a:t>
            </a:r>
            <a:r>
              <a:rPr lang="es-MX" sz="2000" b="1" dirty="0">
                <a:solidFill>
                  <a:srgbClr val="002060"/>
                </a:solidFill>
                <a:latin typeface="Calibri (cuerpo)"/>
              </a:rPr>
              <a:t>confianza del titular</a:t>
            </a:r>
            <a:r>
              <a:rPr lang="es-MX" sz="2000" dirty="0">
                <a:solidFill>
                  <a:srgbClr val="002060"/>
                </a:solidFill>
                <a:latin typeface="Calibri (cuerpo)"/>
              </a:rPr>
              <a:t> con relación a la protección de sus datos. </a:t>
            </a:r>
            <a:r>
              <a:rPr lang="es-MX" sz="2000" dirty="0" smtClean="0">
                <a:solidFill>
                  <a:srgbClr val="002060"/>
                </a:solidFill>
                <a:latin typeface="Calibri (cuerpo)"/>
              </a:rPr>
              <a:t>(PRINCIPIO DE LEALTAD)  </a:t>
            </a:r>
            <a:endParaRPr lang="es-MX" sz="2000" dirty="0" smtClean="0">
              <a:latin typeface="Calibri (cuerpo)"/>
            </a:endParaRPr>
          </a:p>
          <a:p>
            <a:endParaRPr lang="es-MX" dirty="0" smtClean="0"/>
          </a:p>
          <a:p>
            <a:endParaRPr lang="es-MX" dirty="0">
              <a:latin typeface="Calibri (cuerpo)"/>
            </a:endParaRPr>
          </a:p>
        </p:txBody>
      </p:sp>
      <p:pic>
        <p:nvPicPr>
          <p:cNvPr id="1026" name="Picture 2" descr="Resultado de imagen para DERECHOS ARC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7688" y="3735385"/>
            <a:ext cx="5555894" cy="2487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9108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14</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242887" y="1473374"/>
            <a:ext cx="8788401" cy="1015663"/>
          </a:xfrm>
          <a:prstGeom prst="rect">
            <a:avLst/>
          </a:prstGeom>
        </p:spPr>
        <p:txBody>
          <a:bodyPr wrap="square">
            <a:spAutoFit/>
          </a:bodyPr>
          <a:lstStyle/>
          <a:p>
            <a:pPr algn="just"/>
            <a:r>
              <a:rPr lang="es-MX" sz="2000" b="1" dirty="0" smtClean="0">
                <a:solidFill>
                  <a:srgbClr val="002060"/>
                </a:solidFill>
                <a:latin typeface="Calibri (cuerpo)"/>
              </a:rPr>
              <a:t>De </a:t>
            </a:r>
            <a:r>
              <a:rPr lang="es-MX" sz="2000" b="1" dirty="0">
                <a:solidFill>
                  <a:srgbClr val="002060"/>
                </a:solidFill>
                <a:latin typeface="Calibri (cuerpo)"/>
              </a:rPr>
              <a:t>forma personal</a:t>
            </a:r>
            <a:r>
              <a:rPr lang="es-MX" sz="2000" dirty="0">
                <a:solidFill>
                  <a:srgbClr val="002060"/>
                </a:solidFill>
                <a:latin typeface="Calibri (cuerpo)"/>
              </a:rPr>
              <a:t>. </a:t>
            </a:r>
            <a:r>
              <a:rPr lang="es-MX" sz="2000" dirty="0" smtClean="0">
                <a:solidFill>
                  <a:srgbClr val="002060"/>
                </a:solidFill>
                <a:latin typeface="Calibri (cuerpo)"/>
              </a:rPr>
              <a:t>(DIRECTA), Los </a:t>
            </a:r>
            <a:r>
              <a:rPr lang="es-MX" sz="2000" dirty="0">
                <a:solidFill>
                  <a:srgbClr val="002060"/>
                </a:solidFill>
                <a:latin typeface="Calibri (cuerpo)"/>
              </a:rPr>
              <a:t>datos personales se obtienen de forma personal cuando el titular los proporciona al responsable o a </a:t>
            </a:r>
            <a:r>
              <a:rPr lang="es-MX" sz="2000" dirty="0" smtClean="0">
                <a:solidFill>
                  <a:srgbClr val="002060"/>
                </a:solidFill>
                <a:latin typeface="Calibri (cuerpo)"/>
              </a:rPr>
              <a:t>los usuarios designados  </a:t>
            </a:r>
            <a:r>
              <a:rPr lang="es-MX" sz="2000" dirty="0">
                <a:solidFill>
                  <a:srgbClr val="002060"/>
                </a:solidFill>
                <a:latin typeface="Calibri (cuerpo)"/>
              </a:rPr>
              <a:t>por </a:t>
            </a:r>
            <a:r>
              <a:rPr lang="es-MX" sz="2000" dirty="0" smtClean="0">
                <a:solidFill>
                  <a:srgbClr val="002060"/>
                </a:solidFill>
                <a:latin typeface="Calibri (cuerpo)"/>
              </a:rPr>
              <a:t>éste de manera, (</a:t>
            </a:r>
            <a:r>
              <a:rPr lang="es-MX" sz="2000" b="1" dirty="0" smtClean="0">
                <a:solidFill>
                  <a:srgbClr val="002060"/>
                </a:solidFill>
                <a:latin typeface="Calibri (cuerpo)"/>
              </a:rPr>
              <a:t>presencia </a:t>
            </a:r>
            <a:r>
              <a:rPr lang="es-MX" sz="2000" b="1" dirty="0">
                <a:solidFill>
                  <a:srgbClr val="002060"/>
                </a:solidFill>
                <a:latin typeface="Calibri (cuerpo)"/>
              </a:rPr>
              <a:t>física de </a:t>
            </a:r>
            <a:r>
              <a:rPr lang="es-MX" sz="2000" b="1" dirty="0" smtClean="0">
                <a:solidFill>
                  <a:srgbClr val="002060"/>
                </a:solidFill>
                <a:latin typeface="Calibri (cuerpo)"/>
              </a:rPr>
              <a:t>ambos)</a:t>
            </a:r>
            <a:r>
              <a:rPr lang="es-MX" sz="2000" dirty="0" smtClean="0">
                <a:solidFill>
                  <a:srgbClr val="002060"/>
                </a:solidFill>
                <a:latin typeface="Calibri (cuerpo)"/>
              </a:rPr>
              <a:t>. </a:t>
            </a:r>
            <a:endParaRPr lang="es-MX" dirty="0">
              <a:latin typeface="Calibri (cuerpo)"/>
            </a:endParaRPr>
          </a:p>
        </p:txBody>
      </p:sp>
      <p:sp>
        <p:nvSpPr>
          <p:cNvPr id="13" name="4 Rectángulo"/>
          <p:cNvSpPr/>
          <p:nvPr/>
        </p:nvSpPr>
        <p:spPr>
          <a:xfrm>
            <a:off x="1225549" y="727807"/>
            <a:ext cx="7207006" cy="707886"/>
          </a:xfrm>
          <a:prstGeom prst="rect">
            <a:avLst/>
          </a:prstGeom>
        </p:spPr>
        <p:txBody>
          <a:bodyPr wrap="square">
            <a:spAutoFit/>
          </a:bodyPr>
          <a:lstStyle/>
          <a:p>
            <a:pPr algn="ctr"/>
            <a:r>
              <a:rPr lang="es-MX" sz="2000" b="1" cap="all" dirty="0" smtClean="0">
                <a:solidFill>
                  <a:schemeClr val="accent6"/>
                </a:solidFill>
                <a:latin typeface="Arial" pitchFamily="34" charset="0"/>
                <a:cs typeface="Arial" pitchFamily="34" charset="0"/>
              </a:rPr>
              <a:t>¿</a:t>
            </a:r>
            <a:r>
              <a:rPr lang="es-MX" sz="2000" b="1" cap="all" dirty="0">
                <a:solidFill>
                  <a:schemeClr val="accent6"/>
                </a:solidFill>
                <a:latin typeface="Arial" pitchFamily="34" charset="0"/>
                <a:cs typeface="Arial" pitchFamily="34" charset="0"/>
              </a:rPr>
              <a:t>En qué momento se debe poner a disposición el aviso de </a:t>
            </a:r>
            <a:r>
              <a:rPr lang="es-MX" sz="2000" b="1" cap="all" dirty="0" smtClean="0">
                <a:solidFill>
                  <a:schemeClr val="accent6"/>
                </a:solidFill>
                <a:latin typeface="Arial" pitchFamily="34" charset="0"/>
                <a:cs typeface="Arial" pitchFamily="34" charset="0"/>
              </a:rPr>
              <a:t>privacidad?</a:t>
            </a:r>
            <a:endParaRPr lang="es-MX" sz="2000" dirty="0" smtClean="0">
              <a:solidFill>
                <a:srgbClr val="002060"/>
              </a:solidFill>
              <a:latin typeface="Calibri (cuerpo)"/>
            </a:endParaRPr>
          </a:p>
        </p:txBody>
      </p:sp>
      <p:pic>
        <p:nvPicPr>
          <p:cNvPr id="6" name="Imagen 5"/>
          <p:cNvPicPr>
            <a:picLocks noChangeAspect="1"/>
          </p:cNvPicPr>
          <p:nvPr/>
        </p:nvPicPr>
        <p:blipFill>
          <a:blip r:embed="rId2"/>
          <a:stretch>
            <a:fillRect/>
          </a:stretch>
        </p:blipFill>
        <p:spPr>
          <a:xfrm>
            <a:off x="2259107" y="3165625"/>
            <a:ext cx="4590316" cy="3122090"/>
          </a:xfrm>
          <a:prstGeom prst="rect">
            <a:avLst/>
          </a:prstGeom>
        </p:spPr>
      </p:pic>
    </p:spTree>
    <p:extLst>
      <p:ext uri="{BB962C8B-B14F-4D97-AF65-F5344CB8AC3E}">
        <p14:creationId xmlns:p14="http://schemas.microsoft.com/office/powerpoint/2010/main" val="4409384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15</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242887" y="1473374"/>
            <a:ext cx="8788401" cy="677108"/>
          </a:xfrm>
          <a:prstGeom prst="rect">
            <a:avLst/>
          </a:prstGeom>
        </p:spPr>
        <p:txBody>
          <a:bodyPr wrap="square">
            <a:spAutoFit/>
          </a:bodyPr>
          <a:lstStyle/>
          <a:p>
            <a:pPr algn="just"/>
            <a:r>
              <a:rPr lang="es-MX" sz="2000" b="1" dirty="0" smtClean="0">
                <a:solidFill>
                  <a:srgbClr val="002060"/>
                </a:solidFill>
                <a:latin typeface="Calibri (cuerpo)"/>
              </a:rPr>
              <a:t>De </a:t>
            </a:r>
            <a:r>
              <a:rPr lang="es-MX" sz="2000" b="1" dirty="0">
                <a:solidFill>
                  <a:srgbClr val="002060"/>
                </a:solidFill>
                <a:latin typeface="Calibri (cuerpo)"/>
              </a:rPr>
              <a:t>forma personal</a:t>
            </a:r>
            <a:r>
              <a:rPr lang="es-MX" sz="2000" dirty="0">
                <a:solidFill>
                  <a:srgbClr val="002060"/>
                </a:solidFill>
                <a:latin typeface="Calibri (cuerpo)"/>
              </a:rPr>
              <a:t>. </a:t>
            </a:r>
            <a:endParaRPr lang="es-MX" sz="2000" dirty="0" smtClean="0">
              <a:solidFill>
                <a:srgbClr val="002060"/>
              </a:solidFill>
              <a:latin typeface="Calibri (cuerpo)"/>
            </a:endParaRPr>
          </a:p>
          <a:p>
            <a:endParaRPr lang="es-MX" dirty="0">
              <a:latin typeface="Calibri (cuerpo)"/>
            </a:endParaRPr>
          </a:p>
        </p:txBody>
      </p:sp>
      <p:pic>
        <p:nvPicPr>
          <p:cNvPr id="4" name="Imagen 3"/>
          <p:cNvPicPr>
            <a:picLocks noChangeAspect="1"/>
          </p:cNvPicPr>
          <p:nvPr/>
        </p:nvPicPr>
        <p:blipFill>
          <a:blip r:embed="rId2"/>
          <a:stretch>
            <a:fillRect/>
          </a:stretch>
        </p:blipFill>
        <p:spPr>
          <a:xfrm>
            <a:off x="2327426" y="4464282"/>
            <a:ext cx="5003252" cy="2150521"/>
          </a:xfrm>
          <a:prstGeom prst="rect">
            <a:avLst/>
          </a:prstGeom>
        </p:spPr>
      </p:pic>
      <p:sp>
        <p:nvSpPr>
          <p:cNvPr id="14" name="4 Rectángulo"/>
          <p:cNvSpPr/>
          <p:nvPr/>
        </p:nvSpPr>
        <p:spPr>
          <a:xfrm>
            <a:off x="1225549" y="727807"/>
            <a:ext cx="7207006" cy="400110"/>
          </a:xfrm>
          <a:prstGeom prst="rect">
            <a:avLst/>
          </a:prstGeom>
        </p:spPr>
        <p:txBody>
          <a:bodyPr wrap="square">
            <a:spAutoFit/>
          </a:bodyPr>
          <a:lstStyle/>
          <a:p>
            <a:pPr algn="ctr"/>
            <a:r>
              <a:rPr lang="es-MX" sz="2000" b="1" cap="all" dirty="0" smtClean="0">
                <a:solidFill>
                  <a:schemeClr val="accent6"/>
                </a:solidFill>
                <a:latin typeface="Arial" pitchFamily="34" charset="0"/>
                <a:cs typeface="Arial" pitchFamily="34" charset="0"/>
              </a:rPr>
              <a:t>Ejemplo</a:t>
            </a:r>
            <a:endParaRPr lang="es-MX" sz="2000" dirty="0" smtClean="0">
              <a:solidFill>
                <a:srgbClr val="002060"/>
              </a:solidFill>
              <a:latin typeface="Calibri (cuerpo)"/>
            </a:endParaRPr>
          </a:p>
        </p:txBody>
      </p:sp>
      <p:sp>
        <p:nvSpPr>
          <p:cNvPr id="15" name="4 Rectángulo"/>
          <p:cNvSpPr/>
          <p:nvPr/>
        </p:nvSpPr>
        <p:spPr>
          <a:xfrm>
            <a:off x="242886" y="1801813"/>
            <a:ext cx="8788401" cy="2523768"/>
          </a:xfrm>
          <a:prstGeom prst="rect">
            <a:avLst/>
          </a:prstGeom>
        </p:spPr>
        <p:txBody>
          <a:bodyPr wrap="square">
            <a:spAutoFit/>
          </a:bodyPr>
          <a:lstStyle/>
          <a:p>
            <a:pPr algn="just"/>
            <a:r>
              <a:rPr lang="es-MX" sz="2000" dirty="0" smtClean="0">
                <a:solidFill>
                  <a:srgbClr val="002060"/>
                </a:solidFill>
                <a:latin typeface="Calibri (cuerpo)"/>
              </a:rPr>
              <a:t>Por ejemplo, cuando el titular de los datos personales acude a la Subsecretaría de Control de Tránsito de la Secretaría de Seguridad Ciudadana responsable del tratamiento de los datos personales y ahí los proporciona </a:t>
            </a:r>
            <a:r>
              <a:rPr lang="es-MX" sz="2000" b="1" dirty="0" smtClean="0">
                <a:solidFill>
                  <a:srgbClr val="002060"/>
                </a:solidFill>
                <a:latin typeface="Calibri (cuerpo)"/>
              </a:rPr>
              <a:t>cara a cara </a:t>
            </a:r>
            <a:r>
              <a:rPr lang="es-MX" sz="2000" dirty="0" smtClean="0">
                <a:solidFill>
                  <a:srgbClr val="002060"/>
                </a:solidFill>
                <a:latin typeface="Calibri (cuerpo)"/>
              </a:rPr>
              <a:t>para realizar la liberación de su vehículo que se encuentra en algún deposito vehicular (Sistema de Datos Personales de Depósitos Vehiculares), en este caso el aviso de privacidad se pone a disposición antes de recabar los datos del titular.</a:t>
            </a:r>
            <a:endParaRPr lang="es-MX" dirty="0" smtClean="0"/>
          </a:p>
          <a:p>
            <a:endParaRPr lang="es-MX" dirty="0">
              <a:latin typeface="Calibri (cuerpo)"/>
            </a:endParaRPr>
          </a:p>
        </p:txBody>
      </p:sp>
    </p:spTree>
    <p:extLst>
      <p:ext uri="{BB962C8B-B14F-4D97-AF65-F5344CB8AC3E}">
        <p14:creationId xmlns:p14="http://schemas.microsoft.com/office/powerpoint/2010/main" val="16454144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16</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363071" y="1473374"/>
            <a:ext cx="8518991" cy="1323439"/>
          </a:xfrm>
          <a:prstGeom prst="rect">
            <a:avLst/>
          </a:prstGeom>
        </p:spPr>
        <p:txBody>
          <a:bodyPr wrap="square">
            <a:spAutoFit/>
          </a:bodyPr>
          <a:lstStyle/>
          <a:p>
            <a:pPr algn="just"/>
            <a:endParaRPr lang="es-MX" sz="2000" dirty="0" smtClean="0">
              <a:solidFill>
                <a:srgbClr val="002060"/>
              </a:solidFill>
              <a:latin typeface="Calibri (cuerpo)"/>
            </a:endParaRPr>
          </a:p>
          <a:p>
            <a:pPr algn="just"/>
            <a:r>
              <a:rPr lang="es-MX" sz="2000" b="1" dirty="0" smtClean="0">
                <a:solidFill>
                  <a:srgbClr val="002060"/>
                </a:solidFill>
                <a:latin typeface="Calibri (cuerpo)"/>
              </a:rPr>
              <a:t>Por </a:t>
            </a:r>
            <a:r>
              <a:rPr lang="es-MX" sz="2000" b="1" dirty="0">
                <a:solidFill>
                  <a:srgbClr val="002060"/>
                </a:solidFill>
                <a:latin typeface="Calibri (cuerpo)"/>
              </a:rPr>
              <a:t>regla general</a:t>
            </a:r>
            <a:r>
              <a:rPr lang="es-MX" sz="2000" dirty="0">
                <a:solidFill>
                  <a:srgbClr val="002060"/>
                </a:solidFill>
                <a:latin typeface="Calibri (cuerpo)"/>
              </a:rPr>
              <a:t>, el </a:t>
            </a:r>
            <a:r>
              <a:rPr lang="es-MX" sz="2000" b="1" u="sng" dirty="0">
                <a:solidFill>
                  <a:srgbClr val="002060"/>
                </a:solidFill>
                <a:latin typeface="Calibri (cuerpo)"/>
              </a:rPr>
              <a:t>aviso de privacidad deberá ser puesto a disposición del titular previo a la obtención y </a:t>
            </a:r>
            <a:r>
              <a:rPr lang="es-MX" sz="2000" b="1" u="sng" dirty="0" err="1">
                <a:solidFill>
                  <a:srgbClr val="002060"/>
                </a:solidFill>
                <a:latin typeface="Calibri (cuerpo)"/>
              </a:rPr>
              <a:t>recabación</a:t>
            </a:r>
            <a:r>
              <a:rPr lang="es-MX" sz="2000" b="1" u="sng" dirty="0">
                <a:solidFill>
                  <a:srgbClr val="002060"/>
                </a:solidFill>
                <a:latin typeface="Calibri (cuerpo)"/>
              </a:rPr>
              <a:t> de los </a:t>
            </a:r>
            <a:r>
              <a:rPr lang="es-MX" sz="2000" b="1" u="sng" dirty="0" smtClean="0">
                <a:solidFill>
                  <a:srgbClr val="002060"/>
                </a:solidFill>
                <a:latin typeface="Calibri (cuerpo)"/>
              </a:rPr>
              <a:t>datos personales</a:t>
            </a:r>
            <a:r>
              <a:rPr lang="es-MX" sz="2000" dirty="0" smtClean="0">
                <a:solidFill>
                  <a:srgbClr val="002060"/>
                </a:solidFill>
                <a:latin typeface="Calibri (cuerpo)"/>
              </a:rPr>
              <a:t>.</a:t>
            </a:r>
            <a:endParaRPr lang="es-MX" dirty="0">
              <a:latin typeface="Calibri (cuerpo)"/>
            </a:endParaRPr>
          </a:p>
        </p:txBody>
      </p:sp>
      <p:sp>
        <p:nvSpPr>
          <p:cNvPr id="14" name="4 Rectángulo"/>
          <p:cNvSpPr/>
          <p:nvPr/>
        </p:nvSpPr>
        <p:spPr>
          <a:xfrm>
            <a:off x="1812663" y="6007834"/>
            <a:ext cx="6840957" cy="400110"/>
          </a:xfrm>
          <a:prstGeom prst="rect">
            <a:avLst/>
          </a:prstGeom>
        </p:spPr>
        <p:txBody>
          <a:bodyPr wrap="square">
            <a:spAutoFit/>
          </a:bodyPr>
          <a:lstStyle/>
          <a:p>
            <a:pPr algn="r"/>
            <a:r>
              <a:rPr lang="es-MX" sz="2000" b="1" dirty="0">
                <a:solidFill>
                  <a:schemeClr val="accent6"/>
                </a:solidFill>
                <a:latin typeface="Calibri (cuerpo)"/>
              </a:rPr>
              <a:t>ARTÍCULO 20</a:t>
            </a:r>
          </a:p>
        </p:txBody>
      </p:sp>
      <p:pic>
        <p:nvPicPr>
          <p:cNvPr id="3" name="Imagen 2"/>
          <p:cNvPicPr>
            <a:picLocks noChangeAspect="1"/>
          </p:cNvPicPr>
          <p:nvPr/>
        </p:nvPicPr>
        <p:blipFill>
          <a:blip r:embed="rId2"/>
          <a:stretch>
            <a:fillRect/>
          </a:stretch>
        </p:blipFill>
        <p:spPr>
          <a:xfrm>
            <a:off x="1723672" y="3566751"/>
            <a:ext cx="5255207" cy="2103302"/>
          </a:xfrm>
          <a:prstGeom prst="rect">
            <a:avLst/>
          </a:prstGeom>
        </p:spPr>
      </p:pic>
    </p:spTree>
    <p:extLst>
      <p:ext uri="{BB962C8B-B14F-4D97-AF65-F5344CB8AC3E}">
        <p14:creationId xmlns:p14="http://schemas.microsoft.com/office/powerpoint/2010/main" val="31914978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17</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363071" y="1011952"/>
            <a:ext cx="8518991" cy="2246769"/>
          </a:xfrm>
          <a:prstGeom prst="rect">
            <a:avLst/>
          </a:prstGeom>
        </p:spPr>
        <p:txBody>
          <a:bodyPr wrap="square">
            <a:spAutoFit/>
          </a:bodyPr>
          <a:lstStyle/>
          <a:p>
            <a:pPr algn="just"/>
            <a:endParaRPr lang="es-MX" sz="2000" b="1" dirty="0" smtClean="0">
              <a:solidFill>
                <a:srgbClr val="002060"/>
              </a:solidFill>
              <a:latin typeface="Calibri (cuerpo)"/>
            </a:endParaRPr>
          </a:p>
          <a:p>
            <a:pPr algn="just"/>
            <a:r>
              <a:rPr lang="es-MX" sz="2000" b="1" dirty="0" smtClean="0">
                <a:solidFill>
                  <a:srgbClr val="002060"/>
                </a:solidFill>
                <a:latin typeface="Calibri (cuerpo)"/>
              </a:rPr>
              <a:t>De </a:t>
            </a:r>
            <a:r>
              <a:rPr lang="es-MX" sz="2000" b="1" dirty="0">
                <a:solidFill>
                  <a:srgbClr val="002060"/>
                </a:solidFill>
                <a:latin typeface="Calibri (cuerpo)"/>
              </a:rPr>
              <a:t>forma </a:t>
            </a:r>
            <a:r>
              <a:rPr lang="es-MX" sz="2000" b="1" dirty="0" smtClean="0">
                <a:solidFill>
                  <a:srgbClr val="002060"/>
                </a:solidFill>
                <a:latin typeface="Calibri (cuerpo)"/>
              </a:rPr>
              <a:t>directa NO PERSONAL</a:t>
            </a:r>
            <a:r>
              <a:rPr lang="es-MX" sz="2000" dirty="0" smtClean="0">
                <a:solidFill>
                  <a:srgbClr val="002060"/>
                </a:solidFill>
                <a:latin typeface="Calibri (cuerpo)"/>
              </a:rPr>
              <a:t>.</a:t>
            </a:r>
          </a:p>
          <a:p>
            <a:pPr algn="just"/>
            <a:endParaRPr lang="es-MX" sz="2000" dirty="0" smtClean="0">
              <a:solidFill>
                <a:srgbClr val="002060"/>
              </a:solidFill>
              <a:latin typeface="Calibri (cuerpo)"/>
            </a:endParaRPr>
          </a:p>
          <a:p>
            <a:pPr algn="just"/>
            <a:r>
              <a:rPr lang="es-MX" sz="2000" b="1" dirty="0" smtClean="0">
                <a:solidFill>
                  <a:srgbClr val="002060"/>
                </a:solidFill>
                <a:latin typeface="Calibri (cuerpo)"/>
              </a:rPr>
              <a:t>cuando </a:t>
            </a:r>
            <a:r>
              <a:rPr lang="es-MX" sz="2000" b="1" dirty="0">
                <a:solidFill>
                  <a:srgbClr val="002060"/>
                </a:solidFill>
                <a:latin typeface="Calibri (cuerpo)"/>
              </a:rPr>
              <a:t>el titular los proporciona por algún medio </a:t>
            </a:r>
            <a:r>
              <a:rPr lang="es-MX" sz="2000" b="1" dirty="0" smtClean="0">
                <a:solidFill>
                  <a:srgbClr val="002060"/>
                </a:solidFill>
                <a:latin typeface="Calibri (cuerpo)"/>
              </a:rPr>
              <a:t>que permite </a:t>
            </a:r>
            <a:r>
              <a:rPr lang="es-MX" sz="2000" b="1" dirty="0">
                <a:solidFill>
                  <a:srgbClr val="002060"/>
                </a:solidFill>
                <a:latin typeface="Calibri (cuerpo)"/>
              </a:rPr>
              <a:t>su entrega directa al responsable</a:t>
            </a:r>
            <a:r>
              <a:rPr lang="es-MX" sz="2000" dirty="0" smtClean="0">
                <a:solidFill>
                  <a:srgbClr val="002060"/>
                </a:solidFill>
                <a:latin typeface="Calibri (cuerpo)"/>
              </a:rPr>
              <a:t>, (NO FÍSICA), entre </a:t>
            </a:r>
            <a:r>
              <a:rPr lang="es-MX" sz="2000" dirty="0">
                <a:solidFill>
                  <a:srgbClr val="002060"/>
                </a:solidFill>
                <a:latin typeface="Calibri (cuerpo)"/>
              </a:rPr>
              <a:t>ellos, medios electrónicos, ópticos, sonoros, visuales o cualquier otra </a:t>
            </a:r>
            <a:r>
              <a:rPr lang="es-MX" sz="2000" dirty="0" smtClean="0">
                <a:solidFill>
                  <a:srgbClr val="002060"/>
                </a:solidFill>
                <a:latin typeface="Calibri (cuerpo)"/>
              </a:rPr>
              <a:t>tecnología, como </a:t>
            </a:r>
            <a:r>
              <a:rPr lang="es-MX" sz="2000" dirty="0">
                <a:solidFill>
                  <a:srgbClr val="002060"/>
                </a:solidFill>
                <a:latin typeface="Calibri (cuerpo)"/>
              </a:rPr>
              <a:t>correo postal, Internet o vía telefónica, entre </a:t>
            </a:r>
            <a:r>
              <a:rPr lang="es-MX" sz="2000" dirty="0" smtClean="0">
                <a:solidFill>
                  <a:srgbClr val="002060"/>
                </a:solidFill>
                <a:latin typeface="Calibri (cuerpo)"/>
              </a:rPr>
              <a:t>otros.</a:t>
            </a:r>
            <a:endParaRPr lang="es-MX" dirty="0">
              <a:latin typeface="Calibri (cuerpo)"/>
            </a:endParaRPr>
          </a:p>
        </p:txBody>
      </p:sp>
      <p:pic>
        <p:nvPicPr>
          <p:cNvPr id="2" name="Imagen 1"/>
          <p:cNvPicPr>
            <a:picLocks noChangeAspect="1"/>
          </p:cNvPicPr>
          <p:nvPr/>
        </p:nvPicPr>
        <p:blipFill>
          <a:blip r:embed="rId2"/>
          <a:stretch>
            <a:fillRect/>
          </a:stretch>
        </p:blipFill>
        <p:spPr>
          <a:xfrm>
            <a:off x="218344" y="3778412"/>
            <a:ext cx="2407887" cy="1637717"/>
          </a:xfrm>
          <a:prstGeom prst="rect">
            <a:avLst/>
          </a:prstGeom>
        </p:spPr>
      </p:pic>
      <p:pic>
        <p:nvPicPr>
          <p:cNvPr id="7" name="Imagen 6"/>
          <p:cNvPicPr>
            <a:picLocks noChangeAspect="1"/>
          </p:cNvPicPr>
          <p:nvPr/>
        </p:nvPicPr>
        <p:blipFill>
          <a:blip r:embed="rId3"/>
          <a:stretch>
            <a:fillRect/>
          </a:stretch>
        </p:blipFill>
        <p:spPr>
          <a:xfrm>
            <a:off x="2679058" y="3661033"/>
            <a:ext cx="2111120" cy="1675492"/>
          </a:xfrm>
          <a:prstGeom prst="rect">
            <a:avLst/>
          </a:prstGeom>
        </p:spPr>
      </p:pic>
      <p:pic>
        <p:nvPicPr>
          <p:cNvPr id="8" name="Imagen 7"/>
          <p:cNvPicPr>
            <a:picLocks noChangeAspect="1"/>
          </p:cNvPicPr>
          <p:nvPr/>
        </p:nvPicPr>
        <p:blipFill>
          <a:blip r:embed="rId4"/>
          <a:stretch>
            <a:fillRect/>
          </a:stretch>
        </p:blipFill>
        <p:spPr>
          <a:xfrm>
            <a:off x="4869417" y="3661033"/>
            <a:ext cx="1803062" cy="1562654"/>
          </a:xfrm>
          <a:prstGeom prst="rect">
            <a:avLst/>
          </a:prstGeom>
        </p:spPr>
      </p:pic>
      <p:pic>
        <p:nvPicPr>
          <p:cNvPr id="10" name="Imagen 9"/>
          <p:cNvPicPr>
            <a:picLocks noChangeAspect="1"/>
          </p:cNvPicPr>
          <p:nvPr/>
        </p:nvPicPr>
        <p:blipFill>
          <a:blip r:embed="rId5"/>
          <a:stretch>
            <a:fillRect/>
          </a:stretch>
        </p:blipFill>
        <p:spPr>
          <a:xfrm>
            <a:off x="6756218" y="3596096"/>
            <a:ext cx="2275070" cy="1740429"/>
          </a:xfrm>
          <a:prstGeom prst="rect">
            <a:avLst/>
          </a:prstGeom>
        </p:spPr>
      </p:pic>
    </p:spTree>
    <p:extLst>
      <p:ext uri="{BB962C8B-B14F-4D97-AF65-F5344CB8AC3E}">
        <p14:creationId xmlns:p14="http://schemas.microsoft.com/office/powerpoint/2010/main" val="36095261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71993" y="1122363"/>
            <a:ext cx="7229007" cy="1485926"/>
          </a:xfrm>
        </p:spPr>
        <p:txBody>
          <a:bodyPr/>
          <a:lstStyle/>
          <a:p>
            <a:pPr algn="l"/>
            <a:r>
              <a:rPr lang="es-MX" sz="3200" dirty="0" smtClean="0">
                <a:solidFill>
                  <a:srgbClr val="00B050"/>
                </a:solidFill>
                <a:latin typeface="Arial" panose="020B0604020202020204" pitchFamily="34" charset="0"/>
                <a:cs typeface="Arial" panose="020B0604020202020204" pitchFamily="34" charset="0"/>
              </a:rPr>
              <a:t>Objetivo general:</a:t>
            </a:r>
            <a:r>
              <a:rPr lang="es-MX" sz="3200" dirty="0" smtClean="0">
                <a:latin typeface="Arial" panose="020B0604020202020204" pitchFamily="34" charset="0"/>
                <a:cs typeface="Arial" panose="020B0604020202020204" pitchFamily="34" charset="0"/>
              </a:rPr>
              <a:t/>
            </a:r>
            <a:br>
              <a:rPr lang="es-MX" sz="3200" dirty="0" smtClean="0">
                <a:latin typeface="Arial" panose="020B0604020202020204" pitchFamily="34" charset="0"/>
                <a:cs typeface="Arial" panose="020B0604020202020204" pitchFamily="34" charset="0"/>
              </a:rPr>
            </a:br>
            <a:r>
              <a:rPr lang="es-MX" sz="2400" dirty="0" smtClean="0">
                <a:latin typeface="Arial" panose="020B0604020202020204" pitchFamily="34" charset="0"/>
                <a:cs typeface="Arial" panose="020B0604020202020204" pitchFamily="34" charset="0"/>
              </a:rPr>
              <a:t> </a:t>
            </a:r>
            <a:br>
              <a:rPr lang="es-MX" sz="2400" dirty="0" smtClean="0">
                <a:latin typeface="Arial" panose="020B0604020202020204" pitchFamily="34" charset="0"/>
                <a:cs typeface="Arial" panose="020B0604020202020204" pitchFamily="34" charset="0"/>
              </a:rPr>
            </a:br>
            <a:endParaRPr lang="es-MX" sz="2400" dirty="0">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824459" y="2608288"/>
            <a:ext cx="7435121" cy="2698229"/>
          </a:xfrm>
        </p:spPr>
        <p:txBody>
          <a:bodyPr/>
          <a:lstStyle/>
          <a:p>
            <a:pPr algn="just"/>
            <a:r>
              <a:rPr lang="es-MX" sz="3200" dirty="0" smtClean="0">
                <a:solidFill>
                  <a:schemeClr val="accent1">
                    <a:lumMod val="50000"/>
                  </a:schemeClr>
                </a:solidFill>
                <a:latin typeface="Arial" panose="020B0604020202020204" pitchFamily="34" charset="0"/>
                <a:cs typeface="Arial" panose="020B0604020202020204" pitchFamily="34" charset="0"/>
              </a:rPr>
              <a:t>Al finalizar el taller </a:t>
            </a:r>
            <a:r>
              <a:rPr lang="es-MX" sz="3200" dirty="0">
                <a:solidFill>
                  <a:schemeClr val="accent1">
                    <a:lumMod val="50000"/>
                  </a:schemeClr>
                </a:solidFill>
                <a:latin typeface="Arial" panose="020B0604020202020204" pitchFamily="34" charset="0"/>
                <a:cs typeface="Arial" panose="020B0604020202020204" pitchFamily="34" charset="0"/>
              </a:rPr>
              <a:t>de </a:t>
            </a:r>
            <a:r>
              <a:rPr lang="es-MX" sz="3200" dirty="0" smtClean="0">
                <a:solidFill>
                  <a:schemeClr val="accent1">
                    <a:lumMod val="50000"/>
                  </a:schemeClr>
                </a:solidFill>
                <a:latin typeface="Arial" panose="020B0604020202020204" pitchFamily="34" charset="0"/>
                <a:cs typeface="Arial" panose="020B0604020202020204" pitchFamily="34" charset="0"/>
              </a:rPr>
              <a:t>Aviso de Privacidad, los participantes identificarán los </a:t>
            </a:r>
            <a:r>
              <a:rPr lang="es-MX" sz="3200" dirty="0">
                <a:solidFill>
                  <a:schemeClr val="accent1">
                    <a:lumMod val="50000"/>
                  </a:schemeClr>
                </a:solidFill>
                <a:latin typeface="Arial" panose="020B0604020202020204" pitchFamily="34" charset="0"/>
                <a:cs typeface="Arial" panose="020B0604020202020204" pitchFamily="34" charset="0"/>
              </a:rPr>
              <a:t>conceptos </a:t>
            </a:r>
            <a:r>
              <a:rPr lang="es-MX" sz="3200" dirty="0" smtClean="0">
                <a:solidFill>
                  <a:schemeClr val="accent1">
                    <a:lumMod val="50000"/>
                  </a:schemeClr>
                </a:solidFill>
                <a:latin typeface="Arial" panose="020B0604020202020204" pitchFamily="34" charset="0"/>
                <a:cs typeface="Arial" panose="020B0604020202020204" pitchFamily="34" charset="0"/>
              </a:rPr>
              <a:t>establecidos en la </a:t>
            </a:r>
            <a:r>
              <a:rPr lang="es-MX" sz="3200" b="1" dirty="0" smtClean="0">
                <a:solidFill>
                  <a:schemeClr val="accent1">
                    <a:lumMod val="50000"/>
                  </a:schemeClr>
                </a:solidFill>
                <a:latin typeface="Arial" panose="020B0604020202020204" pitchFamily="34" charset="0"/>
                <a:cs typeface="Arial" panose="020B0604020202020204" pitchFamily="34" charset="0"/>
              </a:rPr>
              <a:t>LPDPPSOCDMX</a:t>
            </a:r>
            <a:r>
              <a:rPr lang="es-MX" sz="3200" dirty="0" smtClean="0">
                <a:solidFill>
                  <a:schemeClr val="accent1">
                    <a:lumMod val="50000"/>
                  </a:schemeClr>
                </a:solidFill>
                <a:latin typeface="Arial" panose="020B0604020202020204" pitchFamily="34" charset="0"/>
                <a:cs typeface="Arial" panose="020B0604020202020204" pitchFamily="34" charset="0"/>
              </a:rPr>
              <a:t> para </a:t>
            </a:r>
            <a:r>
              <a:rPr lang="es-MX" sz="3200" dirty="0">
                <a:solidFill>
                  <a:schemeClr val="accent1">
                    <a:lumMod val="50000"/>
                  </a:schemeClr>
                </a:solidFill>
                <a:latin typeface="Arial" panose="020B0604020202020204" pitchFamily="34" charset="0"/>
                <a:cs typeface="Arial" panose="020B0604020202020204" pitchFamily="34" charset="0"/>
              </a:rPr>
              <a:t>la elaboración </a:t>
            </a:r>
            <a:r>
              <a:rPr lang="es-MX" sz="3200" dirty="0" smtClean="0">
                <a:solidFill>
                  <a:schemeClr val="accent1">
                    <a:lumMod val="50000"/>
                  </a:schemeClr>
                </a:solidFill>
                <a:latin typeface="Arial" panose="020B0604020202020204" pitchFamily="34" charset="0"/>
                <a:cs typeface="Arial" panose="020B0604020202020204" pitchFamily="34" charset="0"/>
              </a:rPr>
              <a:t>y uso del Aviso de Privacidad.</a:t>
            </a:r>
            <a:endParaRPr lang="es-MX" sz="3200" dirty="0">
              <a:solidFill>
                <a:schemeClr val="accent1">
                  <a:lumMod val="50000"/>
                </a:schemeClr>
              </a:solidFill>
            </a:endParaRPr>
          </a:p>
        </p:txBody>
      </p:sp>
    </p:spTree>
    <p:extLst>
      <p:ext uri="{BB962C8B-B14F-4D97-AF65-F5344CB8AC3E}">
        <p14:creationId xmlns:p14="http://schemas.microsoft.com/office/powerpoint/2010/main" val="407450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18</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363071" y="1011952"/>
            <a:ext cx="8518991" cy="3170099"/>
          </a:xfrm>
          <a:prstGeom prst="rect">
            <a:avLst/>
          </a:prstGeom>
        </p:spPr>
        <p:txBody>
          <a:bodyPr wrap="square">
            <a:spAutoFit/>
          </a:bodyPr>
          <a:lstStyle/>
          <a:p>
            <a:pPr algn="just"/>
            <a:endParaRPr lang="es-MX" sz="2000" b="1" dirty="0" smtClean="0">
              <a:solidFill>
                <a:srgbClr val="002060"/>
              </a:solidFill>
              <a:latin typeface="Calibri (cuerpo)"/>
            </a:endParaRPr>
          </a:p>
          <a:p>
            <a:pPr algn="just"/>
            <a:r>
              <a:rPr lang="es-MX" sz="2000" b="1" dirty="0" smtClean="0">
                <a:solidFill>
                  <a:srgbClr val="002060"/>
                </a:solidFill>
                <a:latin typeface="Calibri (cuerpo)"/>
              </a:rPr>
              <a:t>De </a:t>
            </a:r>
            <a:r>
              <a:rPr lang="es-MX" sz="2000" b="1" dirty="0">
                <a:solidFill>
                  <a:srgbClr val="002060"/>
                </a:solidFill>
                <a:latin typeface="Calibri (cuerpo)"/>
              </a:rPr>
              <a:t>forma </a:t>
            </a:r>
            <a:r>
              <a:rPr lang="es-MX" sz="2000" b="1" dirty="0" smtClean="0">
                <a:solidFill>
                  <a:srgbClr val="002060"/>
                </a:solidFill>
                <a:latin typeface="Calibri (cuerpo)"/>
              </a:rPr>
              <a:t>directa</a:t>
            </a:r>
            <a:r>
              <a:rPr lang="es-MX" sz="2000" dirty="0" smtClean="0">
                <a:solidFill>
                  <a:srgbClr val="002060"/>
                </a:solidFill>
                <a:latin typeface="Calibri (cuerpo)"/>
              </a:rPr>
              <a:t>. (NO PERSONAL) </a:t>
            </a:r>
          </a:p>
          <a:p>
            <a:pPr algn="just"/>
            <a:endParaRPr lang="es-MX" sz="2000" dirty="0" smtClean="0">
              <a:solidFill>
                <a:srgbClr val="002060"/>
              </a:solidFill>
              <a:latin typeface="Calibri (cuerpo)"/>
            </a:endParaRPr>
          </a:p>
          <a:p>
            <a:pPr algn="just"/>
            <a:r>
              <a:rPr lang="es-MX" sz="2000" dirty="0" smtClean="0">
                <a:solidFill>
                  <a:srgbClr val="002060"/>
                </a:solidFill>
                <a:latin typeface="Calibri (cuerpo)"/>
              </a:rPr>
              <a:t>Un ejemplo claro </a:t>
            </a:r>
            <a:r>
              <a:rPr lang="es-MX" sz="2000" dirty="0">
                <a:solidFill>
                  <a:srgbClr val="002060"/>
                </a:solidFill>
                <a:latin typeface="Calibri (cuerpo)"/>
              </a:rPr>
              <a:t>de lo anterior </a:t>
            </a:r>
            <a:r>
              <a:rPr lang="es-MX" sz="2000" dirty="0" smtClean="0">
                <a:solidFill>
                  <a:srgbClr val="002060"/>
                </a:solidFill>
                <a:latin typeface="Calibri (cuerpo)"/>
              </a:rPr>
              <a:t>es </a:t>
            </a:r>
            <a:r>
              <a:rPr lang="es-MX" sz="2000" dirty="0">
                <a:solidFill>
                  <a:srgbClr val="002060"/>
                </a:solidFill>
                <a:latin typeface="Calibri (cuerpo)"/>
              </a:rPr>
              <a:t>cuando el titular llena un formato a</a:t>
            </a:r>
          </a:p>
          <a:p>
            <a:pPr algn="just"/>
            <a:r>
              <a:rPr lang="es-MX" sz="2000" dirty="0">
                <a:solidFill>
                  <a:srgbClr val="002060"/>
                </a:solidFill>
                <a:latin typeface="Calibri (cuerpo)"/>
              </a:rPr>
              <a:t>través de Internet en el que proporciona su información </a:t>
            </a:r>
            <a:r>
              <a:rPr lang="es-MX" sz="2000" dirty="0" smtClean="0">
                <a:solidFill>
                  <a:srgbClr val="002060"/>
                </a:solidFill>
                <a:latin typeface="Calibri (cuerpo)"/>
              </a:rPr>
              <a:t>personal; es el caso de la Dirección General de Carrera </a:t>
            </a:r>
            <a:r>
              <a:rPr lang="es-MX" sz="2000" dirty="0">
                <a:solidFill>
                  <a:srgbClr val="002060"/>
                </a:solidFill>
                <a:latin typeface="Calibri (cuerpo)"/>
              </a:rPr>
              <a:t>Policial </a:t>
            </a:r>
            <a:r>
              <a:rPr lang="es-MX" sz="2000" dirty="0" smtClean="0">
                <a:solidFill>
                  <a:srgbClr val="002060"/>
                </a:solidFill>
                <a:latin typeface="Calibri (cuerpo)"/>
              </a:rPr>
              <a:t>en el “Programa de Evaluación de Protocolos de Actuación Policial de </a:t>
            </a:r>
            <a:r>
              <a:rPr lang="es-MX" sz="2000" dirty="0">
                <a:solidFill>
                  <a:srgbClr val="002060"/>
                </a:solidFill>
                <a:latin typeface="Calibri (cuerpo)"/>
              </a:rPr>
              <a:t>l</a:t>
            </a:r>
            <a:r>
              <a:rPr lang="es-MX" sz="2000" dirty="0" smtClean="0">
                <a:solidFill>
                  <a:srgbClr val="002060"/>
                </a:solidFill>
                <a:latin typeface="Calibri (cuerpo)"/>
              </a:rPr>
              <a:t>a Secretaría de Seguridad Pública de  </a:t>
            </a:r>
            <a:r>
              <a:rPr lang="es-MX" sz="2000" dirty="0">
                <a:solidFill>
                  <a:srgbClr val="002060"/>
                </a:solidFill>
                <a:latin typeface="Calibri (cuerpo)"/>
              </a:rPr>
              <a:t>l</a:t>
            </a:r>
            <a:r>
              <a:rPr lang="es-MX" sz="2000" dirty="0" smtClean="0">
                <a:solidFill>
                  <a:srgbClr val="002060"/>
                </a:solidFill>
                <a:latin typeface="Calibri (cuerpo)"/>
              </a:rPr>
              <a:t>a Ciudad de México” en el cual </a:t>
            </a:r>
            <a:r>
              <a:rPr lang="es-MX" sz="2000" dirty="0">
                <a:solidFill>
                  <a:srgbClr val="002060"/>
                </a:solidFill>
                <a:latin typeface="Calibri (cuerpo)"/>
              </a:rPr>
              <a:t>se pone a disposición el aviso de privacidad en una pantalla emergente antes de llenar el </a:t>
            </a:r>
            <a:r>
              <a:rPr lang="es-MX" sz="2000" dirty="0" smtClean="0">
                <a:solidFill>
                  <a:srgbClr val="002060"/>
                </a:solidFill>
                <a:latin typeface="Calibri (cuerpo)"/>
              </a:rPr>
              <a:t>formulario. </a:t>
            </a:r>
            <a:endParaRPr lang="es-MX" dirty="0">
              <a:latin typeface="Calibri (cuerpo)"/>
            </a:endParaRPr>
          </a:p>
        </p:txBody>
      </p:sp>
      <p:sp>
        <p:nvSpPr>
          <p:cNvPr id="13" name="4 Rectángulo"/>
          <p:cNvSpPr/>
          <p:nvPr/>
        </p:nvSpPr>
        <p:spPr>
          <a:xfrm>
            <a:off x="1225549" y="727807"/>
            <a:ext cx="7207006" cy="400110"/>
          </a:xfrm>
          <a:prstGeom prst="rect">
            <a:avLst/>
          </a:prstGeom>
        </p:spPr>
        <p:txBody>
          <a:bodyPr wrap="square">
            <a:spAutoFit/>
          </a:bodyPr>
          <a:lstStyle/>
          <a:p>
            <a:pPr algn="ctr"/>
            <a:r>
              <a:rPr lang="es-MX" sz="2000" b="1" cap="all" dirty="0" smtClean="0">
                <a:solidFill>
                  <a:schemeClr val="accent6"/>
                </a:solidFill>
                <a:latin typeface="Arial" pitchFamily="34" charset="0"/>
                <a:cs typeface="Arial" pitchFamily="34" charset="0"/>
              </a:rPr>
              <a:t>Ejemplo</a:t>
            </a:r>
            <a:endParaRPr lang="es-MX" sz="2000" dirty="0" smtClean="0">
              <a:solidFill>
                <a:srgbClr val="002060"/>
              </a:solidFill>
              <a:latin typeface="Calibri (cuerpo)"/>
            </a:endParaRPr>
          </a:p>
        </p:txBody>
      </p:sp>
      <p:pic>
        <p:nvPicPr>
          <p:cNvPr id="11" name="Imagen 10"/>
          <p:cNvPicPr>
            <a:picLocks noChangeAspect="1"/>
          </p:cNvPicPr>
          <p:nvPr/>
        </p:nvPicPr>
        <p:blipFill>
          <a:blip r:embed="rId2"/>
          <a:stretch>
            <a:fillRect/>
          </a:stretch>
        </p:blipFill>
        <p:spPr>
          <a:xfrm>
            <a:off x="2886978" y="3963988"/>
            <a:ext cx="3175557" cy="2770673"/>
          </a:xfrm>
          <a:prstGeom prst="rect">
            <a:avLst/>
          </a:prstGeom>
        </p:spPr>
      </p:pic>
    </p:spTree>
    <p:extLst>
      <p:ext uri="{BB962C8B-B14F-4D97-AF65-F5344CB8AC3E}">
        <p14:creationId xmlns:p14="http://schemas.microsoft.com/office/powerpoint/2010/main" val="37481596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19</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363071" y="905669"/>
            <a:ext cx="8518991" cy="3447098"/>
          </a:xfrm>
          <a:prstGeom prst="rect">
            <a:avLst/>
          </a:prstGeom>
        </p:spPr>
        <p:txBody>
          <a:bodyPr wrap="square">
            <a:spAutoFit/>
          </a:bodyPr>
          <a:lstStyle/>
          <a:p>
            <a:pPr algn="just"/>
            <a:endParaRPr lang="es-MX" sz="2000" b="1" dirty="0" smtClean="0">
              <a:solidFill>
                <a:srgbClr val="002060"/>
              </a:solidFill>
              <a:latin typeface="Calibri (cuerpo)"/>
            </a:endParaRPr>
          </a:p>
          <a:p>
            <a:pPr algn="just"/>
            <a:r>
              <a:rPr lang="es-MX" sz="2000" b="1" dirty="0" smtClean="0">
                <a:solidFill>
                  <a:srgbClr val="002060"/>
                </a:solidFill>
                <a:latin typeface="Calibri (cuerpo)"/>
              </a:rPr>
              <a:t>De </a:t>
            </a:r>
            <a:r>
              <a:rPr lang="es-MX" sz="2000" b="1" dirty="0">
                <a:solidFill>
                  <a:srgbClr val="002060"/>
                </a:solidFill>
                <a:latin typeface="Calibri (cuerpo)"/>
              </a:rPr>
              <a:t>forma </a:t>
            </a:r>
            <a:r>
              <a:rPr lang="es-MX" sz="2000" b="1" dirty="0" smtClean="0">
                <a:solidFill>
                  <a:srgbClr val="002060"/>
                </a:solidFill>
                <a:latin typeface="Calibri (cuerpo)"/>
              </a:rPr>
              <a:t>directa</a:t>
            </a:r>
            <a:r>
              <a:rPr lang="es-MX" sz="2000" dirty="0">
                <a:solidFill>
                  <a:srgbClr val="002060"/>
                </a:solidFill>
                <a:latin typeface="Calibri (cuerpo)"/>
              </a:rPr>
              <a:t>. (NO PERSONAL)</a:t>
            </a:r>
            <a:endParaRPr lang="es-MX" sz="2000" dirty="0" smtClean="0">
              <a:solidFill>
                <a:srgbClr val="002060"/>
              </a:solidFill>
              <a:latin typeface="Calibri (cuerpo)"/>
            </a:endParaRPr>
          </a:p>
          <a:p>
            <a:pPr algn="just"/>
            <a:endParaRPr lang="es-MX" sz="2000" dirty="0">
              <a:solidFill>
                <a:srgbClr val="002060"/>
              </a:solidFill>
              <a:latin typeface="Calibri (cuerpo)"/>
            </a:endParaRPr>
          </a:p>
          <a:p>
            <a:pPr algn="just"/>
            <a:r>
              <a:rPr lang="es-MX" sz="2000" dirty="0" smtClean="0">
                <a:solidFill>
                  <a:srgbClr val="002060"/>
                </a:solidFill>
                <a:latin typeface="Calibri (cuerpo)"/>
              </a:rPr>
              <a:t>Otro ejemplo es cuando el titular comunica sus datos personales al responsable mediante una llamada telefónica; es el caso de la Dirección de la Unidad de Contacto del Secretario en su sistema de datos personales denominado “Unidad de Contacto del Secretario 24 Horas / 7 Días</a:t>
            </a:r>
            <a:r>
              <a:rPr lang="es-MX" sz="2000" dirty="0">
                <a:solidFill>
                  <a:srgbClr val="002060"/>
                </a:solidFill>
                <a:latin typeface="Calibri (cuerpo)"/>
              </a:rPr>
              <a:t>” el aviso de privacidad completo debería ponerse a disposición en una grabación y antes de pedir los datos personales </a:t>
            </a:r>
            <a:r>
              <a:rPr lang="es-MX" sz="2000" dirty="0" smtClean="0">
                <a:solidFill>
                  <a:srgbClr val="002060"/>
                </a:solidFill>
                <a:latin typeface="Calibri (cuerpo)"/>
              </a:rPr>
              <a:t>deberá indicar al titular </a:t>
            </a:r>
            <a:r>
              <a:rPr lang="es-MX" sz="2000" dirty="0">
                <a:solidFill>
                  <a:srgbClr val="002060"/>
                </a:solidFill>
                <a:latin typeface="Calibri (cuerpo)"/>
              </a:rPr>
              <a:t>en donde </a:t>
            </a:r>
            <a:r>
              <a:rPr lang="es-MX" sz="2000" dirty="0" smtClean="0">
                <a:solidFill>
                  <a:srgbClr val="002060"/>
                </a:solidFill>
                <a:latin typeface="Calibri (cuerpo)"/>
              </a:rPr>
              <a:t>puede </a:t>
            </a:r>
            <a:r>
              <a:rPr lang="es-MX" sz="2000" dirty="0">
                <a:solidFill>
                  <a:srgbClr val="002060"/>
                </a:solidFill>
                <a:latin typeface="Calibri (cuerpo)"/>
              </a:rPr>
              <a:t>consultar el aviso de privacidad completo.</a:t>
            </a:r>
          </a:p>
          <a:p>
            <a:pPr algn="just"/>
            <a:endParaRPr lang="es-MX" dirty="0">
              <a:latin typeface="Calibri (cuerpo)"/>
            </a:endParaRPr>
          </a:p>
        </p:txBody>
      </p:sp>
      <p:sp>
        <p:nvSpPr>
          <p:cNvPr id="13" name="4 Rectángulo"/>
          <p:cNvSpPr/>
          <p:nvPr/>
        </p:nvSpPr>
        <p:spPr>
          <a:xfrm>
            <a:off x="1225549" y="727807"/>
            <a:ext cx="7207006" cy="400110"/>
          </a:xfrm>
          <a:prstGeom prst="rect">
            <a:avLst/>
          </a:prstGeom>
        </p:spPr>
        <p:txBody>
          <a:bodyPr wrap="square">
            <a:spAutoFit/>
          </a:bodyPr>
          <a:lstStyle/>
          <a:p>
            <a:pPr algn="ctr"/>
            <a:r>
              <a:rPr lang="es-MX" sz="2000" b="1" cap="all" dirty="0" smtClean="0">
                <a:solidFill>
                  <a:schemeClr val="accent6"/>
                </a:solidFill>
                <a:latin typeface="Arial" pitchFamily="34" charset="0"/>
                <a:cs typeface="Arial" pitchFamily="34" charset="0"/>
              </a:rPr>
              <a:t>EJEMPLO</a:t>
            </a:r>
            <a:endParaRPr lang="es-MX" sz="2000" dirty="0" smtClean="0">
              <a:solidFill>
                <a:srgbClr val="002060"/>
              </a:solidFill>
              <a:latin typeface="Calibri (cuerpo)"/>
            </a:endParaRPr>
          </a:p>
        </p:txBody>
      </p:sp>
      <p:pic>
        <p:nvPicPr>
          <p:cNvPr id="3" name="Imagen 2"/>
          <p:cNvPicPr>
            <a:picLocks noChangeAspect="1"/>
          </p:cNvPicPr>
          <p:nvPr/>
        </p:nvPicPr>
        <p:blipFill rotWithShape="1">
          <a:blip r:embed="rId2"/>
          <a:srcRect l="9187" t="5950" r="4286" b="9921"/>
          <a:stretch/>
        </p:blipFill>
        <p:spPr>
          <a:xfrm>
            <a:off x="3341703" y="4421270"/>
            <a:ext cx="2974697" cy="2436730"/>
          </a:xfrm>
          <a:prstGeom prst="rect">
            <a:avLst/>
          </a:prstGeom>
        </p:spPr>
      </p:pic>
    </p:spTree>
    <p:extLst>
      <p:ext uri="{BB962C8B-B14F-4D97-AF65-F5344CB8AC3E}">
        <p14:creationId xmlns:p14="http://schemas.microsoft.com/office/powerpoint/2010/main" val="558379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20</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363071" y="1011952"/>
            <a:ext cx="8518991" cy="1631216"/>
          </a:xfrm>
          <a:prstGeom prst="rect">
            <a:avLst/>
          </a:prstGeom>
        </p:spPr>
        <p:txBody>
          <a:bodyPr wrap="square">
            <a:spAutoFit/>
          </a:bodyPr>
          <a:lstStyle/>
          <a:p>
            <a:pPr algn="just"/>
            <a:endParaRPr lang="es-MX" sz="2000" b="1" dirty="0" smtClean="0">
              <a:solidFill>
                <a:srgbClr val="002060"/>
              </a:solidFill>
              <a:latin typeface="Calibri (cuerpo)"/>
            </a:endParaRPr>
          </a:p>
          <a:p>
            <a:pPr algn="just"/>
            <a:r>
              <a:rPr lang="es-MX" sz="2000" b="1" dirty="0" smtClean="0">
                <a:solidFill>
                  <a:srgbClr val="002060"/>
                </a:solidFill>
                <a:latin typeface="Calibri (cuerpo)"/>
              </a:rPr>
              <a:t>De </a:t>
            </a:r>
            <a:r>
              <a:rPr lang="es-MX" sz="2000" b="1" dirty="0">
                <a:solidFill>
                  <a:srgbClr val="002060"/>
                </a:solidFill>
                <a:latin typeface="Calibri (cuerpo)"/>
              </a:rPr>
              <a:t>forma </a:t>
            </a:r>
            <a:r>
              <a:rPr lang="es-MX" sz="2000" b="1" dirty="0" smtClean="0">
                <a:solidFill>
                  <a:srgbClr val="002060"/>
                </a:solidFill>
                <a:latin typeface="Calibri (cuerpo)"/>
              </a:rPr>
              <a:t>indirecta</a:t>
            </a:r>
            <a:r>
              <a:rPr lang="es-MX" sz="2000" dirty="0" smtClean="0">
                <a:solidFill>
                  <a:srgbClr val="002060"/>
                </a:solidFill>
                <a:latin typeface="Calibri (cuerpo)"/>
              </a:rPr>
              <a:t>.</a:t>
            </a:r>
          </a:p>
          <a:p>
            <a:pPr algn="just"/>
            <a:endParaRPr lang="es-MX" sz="2000" dirty="0" smtClean="0">
              <a:solidFill>
                <a:srgbClr val="002060"/>
              </a:solidFill>
              <a:latin typeface="Calibri (cuerpo)"/>
            </a:endParaRPr>
          </a:p>
          <a:p>
            <a:pPr algn="just"/>
            <a:r>
              <a:rPr lang="es-MX" sz="2000" b="1" dirty="0" smtClean="0">
                <a:solidFill>
                  <a:srgbClr val="002060"/>
                </a:solidFill>
                <a:latin typeface="Calibri (cuerpo)"/>
              </a:rPr>
              <a:t>cuando </a:t>
            </a:r>
            <a:r>
              <a:rPr lang="es-MX" sz="2000" b="1" dirty="0">
                <a:solidFill>
                  <a:srgbClr val="002060"/>
                </a:solidFill>
                <a:latin typeface="Calibri (cuerpo)"/>
              </a:rPr>
              <a:t>el responsable los obtiene sin que el </a:t>
            </a:r>
            <a:r>
              <a:rPr lang="es-MX" sz="2000" b="1" dirty="0" smtClean="0">
                <a:solidFill>
                  <a:srgbClr val="002060"/>
                </a:solidFill>
                <a:latin typeface="Calibri (cuerpo)"/>
              </a:rPr>
              <a:t>titular se </a:t>
            </a:r>
            <a:r>
              <a:rPr lang="es-MX" sz="2000" b="1" dirty="0">
                <a:solidFill>
                  <a:srgbClr val="002060"/>
                </a:solidFill>
                <a:latin typeface="Calibri (cuerpo)"/>
              </a:rPr>
              <a:t>los haya proporcionado de forma personal o directa</a:t>
            </a:r>
            <a:r>
              <a:rPr lang="es-MX" sz="2000" dirty="0">
                <a:solidFill>
                  <a:srgbClr val="002060"/>
                </a:solidFill>
                <a:latin typeface="Calibri (cuerpo)"/>
              </a:rPr>
              <a:t>, </a:t>
            </a:r>
          </a:p>
        </p:txBody>
      </p:sp>
      <p:pic>
        <p:nvPicPr>
          <p:cNvPr id="2" name="Imagen 1"/>
          <p:cNvPicPr>
            <a:picLocks noChangeAspect="1"/>
          </p:cNvPicPr>
          <p:nvPr/>
        </p:nvPicPr>
        <p:blipFill>
          <a:blip r:embed="rId2"/>
          <a:stretch>
            <a:fillRect/>
          </a:stretch>
        </p:blipFill>
        <p:spPr>
          <a:xfrm>
            <a:off x="3060886" y="4147111"/>
            <a:ext cx="2519643" cy="2519643"/>
          </a:xfrm>
          <a:prstGeom prst="rect">
            <a:avLst/>
          </a:prstGeom>
        </p:spPr>
      </p:pic>
    </p:spTree>
    <p:extLst>
      <p:ext uri="{BB962C8B-B14F-4D97-AF65-F5344CB8AC3E}">
        <p14:creationId xmlns:p14="http://schemas.microsoft.com/office/powerpoint/2010/main" val="18985250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21</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363071" y="1011952"/>
            <a:ext cx="8518991" cy="2862322"/>
          </a:xfrm>
          <a:prstGeom prst="rect">
            <a:avLst/>
          </a:prstGeom>
        </p:spPr>
        <p:txBody>
          <a:bodyPr wrap="square">
            <a:spAutoFit/>
          </a:bodyPr>
          <a:lstStyle/>
          <a:p>
            <a:pPr algn="just"/>
            <a:endParaRPr lang="es-MX" sz="2000" b="1" dirty="0" smtClean="0">
              <a:solidFill>
                <a:srgbClr val="002060"/>
              </a:solidFill>
              <a:latin typeface="Calibri (cuerpo)"/>
            </a:endParaRPr>
          </a:p>
          <a:p>
            <a:pPr algn="just"/>
            <a:r>
              <a:rPr lang="es-MX" sz="2000" b="1" dirty="0" smtClean="0">
                <a:solidFill>
                  <a:srgbClr val="002060"/>
                </a:solidFill>
                <a:latin typeface="Calibri (cuerpo)"/>
              </a:rPr>
              <a:t>De </a:t>
            </a:r>
            <a:r>
              <a:rPr lang="es-MX" sz="2000" b="1" dirty="0">
                <a:solidFill>
                  <a:srgbClr val="002060"/>
                </a:solidFill>
                <a:latin typeface="Calibri (cuerpo)"/>
              </a:rPr>
              <a:t>forma </a:t>
            </a:r>
            <a:r>
              <a:rPr lang="es-MX" sz="2000" b="1" dirty="0" smtClean="0">
                <a:solidFill>
                  <a:srgbClr val="002060"/>
                </a:solidFill>
                <a:latin typeface="Calibri (cuerpo)"/>
              </a:rPr>
              <a:t>indirecta</a:t>
            </a:r>
            <a:r>
              <a:rPr lang="es-MX" sz="2000" dirty="0" smtClean="0">
                <a:solidFill>
                  <a:srgbClr val="002060"/>
                </a:solidFill>
                <a:latin typeface="Calibri (cuerpo)"/>
              </a:rPr>
              <a:t>.</a:t>
            </a:r>
          </a:p>
          <a:p>
            <a:pPr algn="just"/>
            <a:endParaRPr lang="es-MX" sz="2000" dirty="0" smtClean="0">
              <a:solidFill>
                <a:srgbClr val="002060"/>
              </a:solidFill>
              <a:latin typeface="Calibri (cuerpo)"/>
            </a:endParaRPr>
          </a:p>
          <a:p>
            <a:pPr algn="just"/>
            <a:r>
              <a:rPr lang="es-MX" sz="2000" dirty="0" smtClean="0">
                <a:solidFill>
                  <a:srgbClr val="002060"/>
                </a:solidFill>
                <a:latin typeface="Calibri (cuerpo)"/>
              </a:rPr>
              <a:t>Cuando los datos personales se obtienen a </a:t>
            </a:r>
            <a:r>
              <a:rPr lang="es-MX" sz="2000" dirty="0">
                <a:solidFill>
                  <a:srgbClr val="002060"/>
                </a:solidFill>
                <a:latin typeface="Calibri (cuerpo)"/>
              </a:rPr>
              <a:t>través de una fuente de acceso público o </a:t>
            </a:r>
            <a:r>
              <a:rPr lang="es-MX" sz="2000" dirty="0" smtClean="0">
                <a:solidFill>
                  <a:srgbClr val="002060"/>
                </a:solidFill>
                <a:latin typeface="Calibri (cuerpo)"/>
              </a:rPr>
              <a:t>una transferencia, un ejemplo es el </a:t>
            </a:r>
            <a:r>
              <a:rPr lang="it-IT" sz="2000" dirty="0" smtClean="0">
                <a:solidFill>
                  <a:srgbClr val="002060"/>
                </a:solidFill>
                <a:latin typeface="Calibri (cuerpo)"/>
              </a:rPr>
              <a:t>Sistema del Procedimiento Administrativo Disciplinario que pertenece a la Dirección General del Consejo de Honor y Justicia, el aviso de privacidad se tiene en la entrada del area de audiencias en tamaño </a:t>
            </a:r>
            <a:r>
              <a:rPr lang="it-IT" sz="2000" dirty="0" smtClean="0">
                <a:solidFill>
                  <a:srgbClr val="002060"/>
                </a:solidFill>
                <a:latin typeface="Calibri (cuerpo)"/>
              </a:rPr>
              <a:t>cartel o en el caso de mandamientos judiciales.</a:t>
            </a:r>
            <a:endParaRPr lang="es-MX" sz="2000" dirty="0">
              <a:solidFill>
                <a:srgbClr val="002060"/>
              </a:solidFill>
              <a:latin typeface="Calibri (cuerpo)"/>
            </a:endParaRPr>
          </a:p>
        </p:txBody>
      </p:sp>
      <p:pic>
        <p:nvPicPr>
          <p:cNvPr id="2" name="Imagen 1"/>
          <p:cNvPicPr>
            <a:picLocks noChangeAspect="1"/>
          </p:cNvPicPr>
          <p:nvPr/>
        </p:nvPicPr>
        <p:blipFill>
          <a:blip r:embed="rId2"/>
          <a:stretch>
            <a:fillRect/>
          </a:stretch>
        </p:blipFill>
        <p:spPr>
          <a:xfrm>
            <a:off x="3060886" y="4147111"/>
            <a:ext cx="2519643" cy="2519643"/>
          </a:xfrm>
          <a:prstGeom prst="rect">
            <a:avLst/>
          </a:prstGeom>
        </p:spPr>
      </p:pic>
      <p:sp>
        <p:nvSpPr>
          <p:cNvPr id="13" name="4 Rectángulo"/>
          <p:cNvSpPr/>
          <p:nvPr/>
        </p:nvSpPr>
        <p:spPr>
          <a:xfrm>
            <a:off x="1225549" y="727807"/>
            <a:ext cx="7207006" cy="400110"/>
          </a:xfrm>
          <a:prstGeom prst="rect">
            <a:avLst/>
          </a:prstGeom>
        </p:spPr>
        <p:txBody>
          <a:bodyPr wrap="square">
            <a:spAutoFit/>
          </a:bodyPr>
          <a:lstStyle/>
          <a:p>
            <a:pPr algn="ctr"/>
            <a:r>
              <a:rPr lang="es-MX" sz="2000" b="1" cap="all" dirty="0" smtClean="0">
                <a:solidFill>
                  <a:schemeClr val="accent6"/>
                </a:solidFill>
                <a:latin typeface="Arial" pitchFamily="34" charset="0"/>
                <a:cs typeface="Arial" pitchFamily="34" charset="0"/>
              </a:rPr>
              <a:t>EJEMPLO</a:t>
            </a:r>
            <a:endParaRPr lang="es-MX" sz="2000" dirty="0" smtClean="0">
              <a:solidFill>
                <a:srgbClr val="002060"/>
              </a:solidFill>
              <a:latin typeface="Calibri (cuerpo)"/>
            </a:endParaRPr>
          </a:p>
        </p:txBody>
      </p:sp>
    </p:spTree>
    <p:extLst>
      <p:ext uri="{BB962C8B-B14F-4D97-AF65-F5344CB8AC3E}">
        <p14:creationId xmlns:p14="http://schemas.microsoft.com/office/powerpoint/2010/main" val="5504839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22</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363071" y="1011952"/>
            <a:ext cx="8518991" cy="4401205"/>
          </a:xfrm>
          <a:prstGeom prst="rect">
            <a:avLst/>
          </a:prstGeom>
        </p:spPr>
        <p:txBody>
          <a:bodyPr wrap="square">
            <a:spAutoFit/>
          </a:bodyPr>
          <a:lstStyle/>
          <a:p>
            <a:pPr algn="just"/>
            <a:endParaRPr lang="es-MX" sz="2000" b="1" dirty="0" smtClean="0">
              <a:solidFill>
                <a:srgbClr val="002060"/>
              </a:solidFill>
              <a:latin typeface="Calibri (cuerpo)"/>
            </a:endParaRPr>
          </a:p>
          <a:p>
            <a:pPr algn="just"/>
            <a:endParaRPr lang="es-MX" sz="2000" dirty="0" smtClean="0">
              <a:solidFill>
                <a:srgbClr val="002060"/>
              </a:solidFill>
              <a:latin typeface="Calibri (cuerpo)"/>
            </a:endParaRPr>
          </a:p>
          <a:p>
            <a:pPr algn="just"/>
            <a:r>
              <a:rPr lang="es-MX" sz="2000" dirty="0" smtClean="0">
                <a:solidFill>
                  <a:srgbClr val="002060"/>
                </a:solidFill>
                <a:latin typeface="Calibri (cuerpo)"/>
              </a:rPr>
              <a:t>Mecanismos </a:t>
            </a:r>
            <a:r>
              <a:rPr lang="es-MX" sz="2000" dirty="0">
                <a:solidFill>
                  <a:srgbClr val="002060"/>
                </a:solidFill>
                <a:latin typeface="Calibri (cuerpo)"/>
              </a:rPr>
              <a:t>alternos para dar a conocer a los titulares el aviso de privacidad, a través de </a:t>
            </a:r>
            <a:r>
              <a:rPr lang="es-MX" sz="2000" dirty="0" smtClean="0">
                <a:solidFill>
                  <a:srgbClr val="002060"/>
                </a:solidFill>
                <a:latin typeface="Calibri (cuerpo)"/>
              </a:rPr>
              <a:t>su difusión </a:t>
            </a:r>
            <a:r>
              <a:rPr lang="es-MX" sz="2000" dirty="0">
                <a:solidFill>
                  <a:srgbClr val="002060"/>
                </a:solidFill>
                <a:latin typeface="Calibri (cuerpo)"/>
              </a:rPr>
              <a:t>por medios masivos de comunicación u otros de amplio alcance, cuando no se haya podido recabar el </a:t>
            </a:r>
            <a:r>
              <a:rPr lang="es-MX" sz="2000" dirty="0" smtClean="0">
                <a:solidFill>
                  <a:srgbClr val="002060"/>
                </a:solidFill>
                <a:latin typeface="Calibri (cuerpo)"/>
              </a:rPr>
              <a:t>consentimiento previo </a:t>
            </a:r>
            <a:r>
              <a:rPr lang="es-MX" sz="2000" dirty="0">
                <a:solidFill>
                  <a:srgbClr val="002060"/>
                </a:solidFill>
                <a:latin typeface="Calibri (cuerpo)"/>
              </a:rPr>
              <a:t>al tratamiento de los datos personales de una persona física, sea por emergencias de salud pública, </a:t>
            </a:r>
            <a:r>
              <a:rPr lang="es-MX" sz="2000" dirty="0" smtClean="0">
                <a:solidFill>
                  <a:srgbClr val="002060"/>
                </a:solidFill>
                <a:latin typeface="Calibri (cuerpo)"/>
              </a:rPr>
              <a:t>seguridad o  </a:t>
            </a:r>
            <a:r>
              <a:rPr lang="es-MX" sz="2000" dirty="0" smtClean="0">
                <a:solidFill>
                  <a:srgbClr val="002060"/>
                </a:solidFill>
                <a:latin typeface="Calibri (cuerpo)"/>
              </a:rPr>
              <a:t>desastres </a:t>
            </a:r>
            <a:r>
              <a:rPr lang="es-MX" sz="2000" dirty="0" smtClean="0">
                <a:solidFill>
                  <a:srgbClr val="002060"/>
                </a:solidFill>
                <a:latin typeface="Calibri (cuerpo)"/>
              </a:rPr>
              <a:t>naturales, </a:t>
            </a:r>
            <a:r>
              <a:rPr lang="es-MX" sz="2000" dirty="0" smtClean="0">
                <a:solidFill>
                  <a:schemeClr val="accent1">
                    <a:lumMod val="75000"/>
                  </a:schemeClr>
                </a:solidFill>
                <a:latin typeface="Calibri (cuerpo)"/>
              </a:rPr>
              <a:t>(siempre que </a:t>
            </a:r>
            <a:r>
              <a:rPr lang="es-MX" sz="2000" dirty="0">
                <a:solidFill>
                  <a:schemeClr val="accent1">
                    <a:lumMod val="75000"/>
                  </a:schemeClr>
                </a:solidFill>
                <a:latin typeface="Helvetica" panose="020B0604020202020204" pitchFamily="34" charset="0"/>
                <a:ea typeface="Times New Roman" panose="02020603050405020304" pitchFamily="18" charset="0"/>
              </a:rPr>
              <a:t>el responsable no cuenta con los datos personales necesarios que le </a:t>
            </a:r>
            <a:r>
              <a:rPr lang="es-MX" sz="2000" dirty="0">
                <a:solidFill>
                  <a:schemeClr val="accent1">
                    <a:lumMod val="75000"/>
                  </a:schemeClr>
                </a:solidFill>
                <a:latin typeface="Calibri (cuerpo)"/>
              </a:rPr>
              <a:t>permitan</a:t>
            </a:r>
            <a:r>
              <a:rPr lang="es-MX" sz="2000" dirty="0">
                <a:solidFill>
                  <a:schemeClr val="accent1">
                    <a:lumMod val="75000"/>
                  </a:schemeClr>
                </a:solidFill>
                <a:latin typeface="Helvetica" panose="020B0604020202020204" pitchFamily="34" charset="0"/>
                <a:ea typeface="Times New Roman" panose="02020603050405020304" pitchFamily="18" charset="0"/>
              </a:rPr>
              <a:t> tener un contacto directo con el titular, ya sea porque no existen en sus archivos, registros, expedientes, bases o sistemas de datos personales, o bien, porque los mismos se encuentran desactualizados, incorrectos, incompletos o inexactos</a:t>
            </a:r>
            <a:r>
              <a:rPr lang="es-MX" sz="2000" dirty="0" smtClean="0">
                <a:solidFill>
                  <a:schemeClr val="accent1">
                    <a:lumMod val="75000"/>
                  </a:schemeClr>
                </a:solidFill>
                <a:latin typeface="Helvetica" panose="020B0604020202020204" pitchFamily="34" charset="0"/>
                <a:ea typeface="Times New Roman" panose="02020603050405020304" pitchFamily="18" charset="0"/>
              </a:rPr>
              <a:t>;)</a:t>
            </a:r>
            <a:endParaRPr lang="es-MX" sz="2000" dirty="0">
              <a:solidFill>
                <a:schemeClr val="accent1">
                  <a:lumMod val="75000"/>
                </a:schemeClr>
              </a:solidFill>
              <a:latin typeface="Calibri (cuerpo)"/>
            </a:endParaRPr>
          </a:p>
          <a:p>
            <a:pPr algn="just"/>
            <a:endParaRPr lang="es-MX" sz="2000" dirty="0">
              <a:solidFill>
                <a:srgbClr val="002060"/>
              </a:solidFill>
              <a:latin typeface="Calibri (cuerpo)"/>
            </a:endParaRPr>
          </a:p>
        </p:txBody>
      </p:sp>
      <p:sp>
        <p:nvSpPr>
          <p:cNvPr id="13" name="4 Rectángulo"/>
          <p:cNvSpPr/>
          <p:nvPr/>
        </p:nvSpPr>
        <p:spPr>
          <a:xfrm>
            <a:off x="1225549" y="727807"/>
            <a:ext cx="7207006" cy="707886"/>
          </a:xfrm>
          <a:prstGeom prst="rect">
            <a:avLst/>
          </a:prstGeom>
        </p:spPr>
        <p:txBody>
          <a:bodyPr wrap="square">
            <a:spAutoFit/>
          </a:bodyPr>
          <a:lstStyle/>
          <a:p>
            <a:pPr algn="ctr"/>
            <a:r>
              <a:rPr lang="es-MX" sz="2000" b="1" cap="all" dirty="0" smtClean="0">
                <a:solidFill>
                  <a:schemeClr val="accent6"/>
                </a:solidFill>
                <a:latin typeface="Arial" pitchFamily="34" charset="0"/>
                <a:cs typeface="Arial" pitchFamily="34" charset="0"/>
              </a:rPr>
              <a:t>¿Que son las Medidas compensatorias para poner </a:t>
            </a:r>
            <a:r>
              <a:rPr lang="es-MX" sz="2000" b="1" cap="all" dirty="0">
                <a:solidFill>
                  <a:schemeClr val="accent6"/>
                </a:solidFill>
                <a:latin typeface="Arial" pitchFamily="34" charset="0"/>
                <a:cs typeface="Arial" pitchFamily="34" charset="0"/>
              </a:rPr>
              <a:t>a disposición el aviso de </a:t>
            </a:r>
            <a:r>
              <a:rPr lang="es-MX" sz="2000" b="1" cap="all" dirty="0" smtClean="0">
                <a:solidFill>
                  <a:schemeClr val="accent6"/>
                </a:solidFill>
                <a:latin typeface="Arial" pitchFamily="34" charset="0"/>
                <a:cs typeface="Arial" pitchFamily="34" charset="0"/>
              </a:rPr>
              <a:t>privacidad?</a:t>
            </a:r>
            <a:endParaRPr lang="es-MX" sz="2000" dirty="0" smtClean="0">
              <a:solidFill>
                <a:srgbClr val="002060"/>
              </a:solidFill>
              <a:latin typeface="Calibri (cuerpo)"/>
            </a:endParaRPr>
          </a:p>
        </p:txBody>
      </p:sp>
      <p:sp>
        <p:nvSpPr>
          <p:cNvPr id="15" name="4 Rectángulo"/>
          <p:cNvSpPr/>
          <p:nvPr/>
        </p:nvSpPr>
        <p:spPr>
          <a:xfrm>
            <a:off x="6562585" y="6207889"/>
            <a:ext cx="2756227" cy="400110"/>
          </a:xfrm>
          <a:prstGeom prst="rect">
            <a:avLst/>
          </a:prstGeom>
        </p:spPr>
        <p:txBody>
          <a:bodyPr wrap="square">
            <a:spAutoFit/>
          </a:bodyPr>
          <a:lstStyle/>
          <a:p>
            <a:pPr algn="ctr"/>
            <a:r>
              <a:rPr lang="es-MX" sz="2000" b="1" cap="all" dirty="0" smtClean="0">
                <a:solidFill>
                  <a:schemeClr val="accent6"/>
                </a:solidFill>
                <a:latin typeface="Arial" pitchFamily="34" charset="0"/>
                <a:cs typeface="Arial" pitchFamily="34" charset="0"/>
              </a:rPr>
              <a:t>Artículo 3</a:t>
            </a:r>
            <a:endParaRPr lang="es-MX" sz="2000" dirty="0" smtClean="0">
              <a:solidFill>
                <a:srgbClr val="002060"/>
              </a:solidFill>
              <a:latin typeface="Calibri (cuerpo)"/>
            </a:endParaRPr>
          </a:p>
        </p:txBody>
      </p:sp>
      <p:pic>
        <p:nvPicPr>
          <p:cNvPr id="2" name="Imagen 1"/>
          <p:cNvPicPr>
            <a:picLocks noChangeAspect="1"/>
          </p:cNvPicPr>
          <p:nvPr/>
        </p:nvPicPr>
        <p:blipFill>
          <a:blip r:embed="rId2"/>
          <a:stretch>
            <a:fillRect/>
          </a:stretch>
        </p:blipFill>
        <p:spPr>
          <a:xfrm>
            <a:off x="2912104" y="4816405"/>
            <a:ext cx="2818002" cy="1680460"/>
          </a:xfrm>
          <a:prstGeom prst="rect">
            <a:avLst/>
          </a:prstGeom>
        </p:spPr>
      </p:pic>
    </p:spTree>
    <p:extLst>
      <p:ext uri="{BB962C8B-B14F-4D97-AF65-F5344CB8AC3E}">
        <p14:creationId xmlns:p14="http://schemas.microsoft.com/office/powerpoint/2010/main" val="26086276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23</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363071" y="1011952"/>
            <a:ext cx="8518991" cy="4401205"/>
          </a:xfrm>
          <a:prstGeom prst="rect">
            <a:avLst/>
          </a:prstGeom>
        </p:spPr>
        <p:txBody>
          <a:bodyPr wrap="square">
            <a:spAutoFit/>
          </a:bodyPr>
          <a:lstStyle/>
          <a:p>
            <a:pPr algn="just"/>
            <a:endParaRPr lang="es-MX" sz="2000" b="1" dirty="0" smtClean="0">
              <a:solidFill>
                <a:srgbClr val="002060"/>
              </a:solidFill>
              <a:latin typeface="Calibri (cuerpo)"/>
            </a:endParaRPr>
          </a:p>
          <a:p>
            <a:pPr algn="just"/>
            <a:r>
              <a:rPr lang="es-MX" sz="2000" b="1" dirty="0" smtClean="0">
                <a:solidFill>
                  <a:srgbClr val="002060"/>
                </a:solidFill>
                <a:latin typeface="Calibri (cuerpo)"/>
              </a:rPr>
              <a:t>Modalidad para dar a conocer de manera indirecta el aviso de privacidad</a:t>
            </a:r>
            <a:r>
              <a:rPr lang="es-MX" sz="2000" dirty="0" smtClean="0">
                <a:solidFill>
                  <a:srgbClr val="002060"/>
                </a:solidFill>
                <a:latin typeface="Calibri (cuerpo)"/>
              </a:rPr>
              <a:t>.</a:t>
            </a:r>
          </a:p>
          <a:p>
            <a:pPr algn="just"/>
            <a:endParaRPr lang="es-MX" sz="2000" dirty="0" smtClean="0">
              <a:solidFill>
                <a:srgbClr val="002060"/>
              </a:solidFill>
              <a:latin typeface="Calibri (cuerpo)"/>
            </a:endParaRPr>
          </a:p>
          <a:p>
            <a:pPr algn="just"/>
            <a:r>
              <a:rPr lang="es-MX" sz="2000" dirty="0" smtClean="0">
                <a:solidFill>
                  <a:srgbClr val="002060"/>
                </a:solidFill>
                <a:latin typeface="Calibri (cuerpo)"/>
              </a:rPr>
              <a:t>Cuando </a:t>
            </a:r>
            <a:r>
              <a:rPr lang="es-MX" sz="2000" dirty="0">
                <a:solidFill>
                  <a:srgbClr val="002060"/>
                </a:solidFill>
                <a:latin typeface="Calibri (cuerpo)"/>
              </a:rPr>
              <a:t>resulte imposible dar a conocer al titular el aviso de privacidad, de manera directa o ello exija </a:t>
            </a:r>
            <a:r>
              <a:rPr lang="es-MX" sz="2000" dirty="0" smtClean="0">
                <a:solidFill>
                  <a:srgbClr val="002060"/>
                </a:solidFill>
                <a:latin typeface="Calibri (cuerpo)"/>
              </a:rPr>
              <a:t>esfuerzos desproporcionados</a:t>
            </a:r>
            <a:r>
              <a:rPr lang="es-MX" sz="2000" dirty="0">
                <a:solidFill>
                  <a:srgbClr val="002060"/>
                </a:solidFill>
                <a:latin typeface="Calibri (cuerpo)"/>
              </a:rPr>
              <a:t>, el responsable podrá instrumentar medidas compensatorias de comunicación masiva </a:t>
            </a:r>
            <a:r>
              <a:rPr lang="es-MX" sz="2000" b="1" dirty="0">
                <a:solidFill>
                  <a:srgbClr val="002060"/>
                </a:solidFill>
                <a:latin typeface="Calibri (cuerpo)"/>
              </a:rPr>
              <a:t>de acuerdo con </a:t>
            </a:r>
            <a:r>
              <a:rPr lang="es-MX" sz="2000" b="1" dirty="0" smtClean="0">
                <a:solidFill>
                  <a:srgbClr val="002060"/>
                </a:solidFill>
                <a:latin typeface="Calibri (cuerpo)"/>
              </a:rPr>
              <a:t>los criterios </a:t>
            </a:r>
            <a:r>
              <a:rPr lang="es-MX" sz="2000" b="1" dirty="0">
                <a:solidFill>
                  <a:srgbClr val="002060"/>
                </a:solidFill>
                <a:latin typeface="Calibri (cuerpo)"/>
              </a:rPr>
              <a:t>establecidos para tal efecto</a:t>
            </a:r>
            <a:r>
              <a:rPr lang="es-MX" sz="2000" b="1" dirty="0" smtClean="0">
                <a:solidFill>
                  <a:srgbClr val="002060"/>
                </a:solidFill>
                <a:latin typeface="Calibri (cuerpo)"/>
              </a:rPr>
              <a:t>.</a:t>
            </a:r>
            <a:r>
              <a:rPr lang="es-MX" sz="2000" dirty="0" smtClean="0">
                <a:solidFill>
                  <a:srgbClr val="002060"/>
                </a:solidFill>
                <a:latin typeface="Calibri (cuerpo)"/>
              </a:rPr>
              <a:t> </a:t>
            </a:r>
            <a:r>
              <a:rPr lang="es-MX" sz="2000" b="1" dirty="0" smtClean="0">
                <a:solidFill>
                  <a:srgbClr val="2F2F2F"/>
                </a:solidFill>
                <a:latin typeface="Arial" panose="020B0604020202020204" pitchFamily="34" charset="0"/>
                <a:ea typeface="Times New Roman" panose="02020603050405020304" pitchFamily="18" charset="0"/>
              </a:rPr>
              <a:t>DOF</a:t>
            </a:r>
            <a:r>
              <a:rPr lang="es-MX" sz="2000" b="1" dirty="0">
                <a:solidFill>
                  <a:srgbClr val="2F2F2F"/>
                </a:solidFill>
                <a:latin typeface="Arial" panose="020B0604020202020204" pitchFamily="34" charset="0"/>
                <a:ea typeface="Times New Roman" panose="02020603050405020304" pitchFamily="18" charset="0"/>
              </a:rPr>
              <a:t>: </a:t>
            </a:r>
            <a:r>
              <a:rPr lang="es-MX" sz="2000" b="1" dirty="0" smtClean="0">
                <a:solidFill>
                  <a:srgbClr val="2F2F2F"/>
                </a:solidFill>
                <a:latin typeface="Arial" panose="020B0604020202020204" pitchFamily="34" charset="0"/>
                <a:ea typeface="Times New Roman" panose="02020603050405020304" pitchFamily="18" charset="0"/>
              </a:rPr>
              <a:t>23/01/2018 </a:t>
            </a:r>
            <a:r>
              <a:rPr lang="es-MX" sz="2000" b="1" dirty="0" smtClean="0">
                <a:solidFill>
                  <a:srgbClr val="002060"/>
                </a:solidFill>
                <a:latin typeface="Calibri (cuerpo)"/>
              </a:rPr>
              <a:t>ACUERDO </a:t>
            </a:r>
            <a:r>
              <a:rPr lang="es-MX" sz="2000" b="1" dirty="0">
                <a:solidFill>
                  <a:srgbClr val="002060"/>
                </a:solidFill>
                <a:latin typeface="Calibri (cuerpo)"/>
              </a:rPr>
              <a:t>mediante el cual se aprueban los criterios generales para la instrumentación de medidas compensatorias en el sector público del orden federal, estatal y municipal.</a:t>
            </a:r>
          </a:p>
          <a:p>
            <a:pPr algn="just"/>
            <a:endParaRPr lang="es-MX" sz="2000" dirty="0">
              <a:solidFill>
                <a:srgbClr val="002060"/>
              </a:solidFill>
              <a:latin typeface="Calibri (cuerpo)"/>
            </a:endParaRPr>
          </a:p>
          <a:p>
            <a:pPr algn="just"/>
            <a:endParaRPr lang="es-MX" sz="2000" dirty="0" smtClean="0">
              <a:solidFill>
                <a:srgbClr val="002060"/>
              </a:solidFill>
              <a:latin typeface="Calibri (cuerpo)"/>
            </a:endParaRPr>
          </a:p>
        </p:txBody>
      </p:sp>
      <p:sp>
        <p:nvSpPr>
          <p:cNvPr id="15" name="4 Rectángulo"/>
          <p:cNvSpPr/>
          <p:nvPr/>
        </p:nvSpPr>
        <p:spPr>
          <a:xfrm>
            <a:off x="6562585" y="6207889"/>
            <a:ext cx="2756227" cy="400110"/>
          </a:xfrm>
          <a:prstGeom prst="rect">
            <a:avLst/>
          </a:prstGeom>
        </p:spPr>
        <p:txBody>
          <a:bodyPr wrap="square">
            <a:spAutoFit/>
          </a:bodyPr>
          <a:lstStyle/>
          <a:p>
            <a:pPr algn="ctr"/>
            <a:r>
              <a:rPr lang="es-MX" sz="2000" b="1" cap="all" dirty="0" smtClean="0">
                <a:solidFill>
                  <a:schemeClr val="accent6"/>
                </a:solidFill>
                <a:latin typeface="Arial" pitchFamily="34" charset="0"/>
                <a:cs typeface="Arial" pitchFamily="34" charset="0"/>
              </a:rPr>
              <a:t>Artículo 20 </a:t>
            </a:r>
            <a:endParaRPr lang="es-MX" sz="2000" dirty="0" smtClean="0">
              <a:solidFill>
                <a:srgbClr val="002060"/>
              </a:solidFill>
              <a:latin typeface="Calibri (cuerpo)"/>
            </a:endParaRPr>
          </a:p>
        </p:txBody>
      </p:sp>
      <p:pic>
        <p:nvPicPr>
          <p:cNvPr id="4" name="Imagen 3"/>
          <p:cNvPicPr>
            <a:picLocks noChangeAspect="1"/>
          </p:cNvPicPr>
          <p:nvPr/>
        </p:nvPicPr>
        <p:blipFill>
          <a:blip r:embed="rId2"/>
          <a:stretch>
            <a:fillRect/>
          </a:stretch>
        </p:blipFill>
        <p:spPr>
          <a:xfrm>
            <a:off x="1817688" y="4659313"/>
            <a:ext cx="2484131" cy="1948687"/>
          </a:xfrm>
          <a:prstGeom prst="rect">
            <a:avLst/>
          </a:prstGeom>
        </p:spPr>
      </p:pic>
      <p:pic>
        <p:nvPicPr>
          <p:cNvPr id="6" name="Imagen 5"/>
          <p:cNvPicPr>
            <a:picLocks noChangeAspect="1"/>
          </p:cNvPicPr>
          <p:nvPr/>
        </p:nvPicPr>
        <p:blipFill>
          <a:blip r:embed="rId3"/>
          <a:stretch>
            <a:fillRect/>
          </a:stretch>
        </p:blipFill>
        <p:spPr>
          <a:xfrm>
            <a:off x="4780778" y="4556760"/>
            <a:ext cx="2143125" cy="2143125"/>
          </a:xfrm>
          <a:prstGeom prst="rect">
            <a:avLst/>
          </a:prstGeom>
        </p:spPr>
      </p:pic>
    </p:spTree>
    <p:extLst>
      <p:ext uri="{BB962C8B-B14F-4D97-AF65-F5344CB8AC3E}">
        <p14:creationId xmlns:p14="http://schemas.microsoft.com/office/powerpoint/2010/main" val="29951240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24</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242887" y="1940589"/>
            <a:ext cx="8518991" cy="1015663"/>
          </a:xfrm>
          <a:prstGeom prst="rect">
            <a:avLst/>
          </a:prstGeom>
        </p:spPr>
        <p:txBody>
          <a:bodyPr wrap="square">
            <a:spAutoFit/>
          </a:bodyPr>
          <a:lstStyle/>
          <a:p>
            <a:pPr algn="just"/>
            <a:r>
              <a:rPr lang="es-MX" sz="2000" dirty="0" smtClean="0">
                <a:solidFill>
                  <a:srgbClr val="002060"/>
                </a:solidFill>
                <a:latin typeface="Calibri (cuerpo)"/>
              </a:rPr>
              <a:t>La Ley de Protección de Datos Personales en Posesión de Sujetos Obligados de la Ciudad de México reconoce una modalidad </a:t>
            </a:r>
            <a:r>
              <a:rPr lang="es-MX" sz="2000" dirty="0">
                <a:solidFill>
                  <a:srgbClr val="002060"/>
                </a:solidFill>
                <a:latin typeface="Calibri (cuerpo)"/>
              </a:rPr>
              <a:t>del </a:t>
            </a:r>
            <a:r>
              <a:rPr lang="es-MX" sz="2000" b="1" dirty="0">
                <a:solidFill>
                  <a:srgbClr val="002060"/>
                </a:solidFill>
                <a:latin typeface="Calibri (cuerpo)"/>
              </a:rPr>
              <a:t>aviso de </a:t>
            </a:r>
            <a:r>
              <a:rPr lang="es-MX" sz="2000" b="1" dirty="0" smtClean="0">
                <a:solidFill>
                  <a:srgbClr val="002060"/>
                </a:solidFill>
                <a:latin typeface="Calibri (cuerpo)"/>
              </a:rPr>
              <a:t>privacidad</a:t>
            </a:r>
            <a:r>
              <a:rPr lang="es-MX" sz="2000" b="1" dirty="0">
                <a:solidFill>
                  <a:srgbClr val="002060"/>
                </a:solidFill>
                <a:latin typeface="Calibri (cuerpo)"/>
              </a:rPr>
              <a:t>.</a:t>
            </a:r>
          </a:p>
        </p:txBody>
      </p:sp>
      <p:sp>
        <p:nvSpPr>
          <p:cNvPr id="13" name="4 Rectángulo"/>
          <p:cNvSpPr/>
          <p:nvPr/>
        </p:nvSpPr>
        <p:spPr>
          <a:xfrm>
            <a:off x="363070" y="727807"/>
            <a:ext cx="8518991" cy="400110"/>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¿Cuáles </a:t>
            </a:r>
            <a:r>
              <a:rPr lang="es-MX" sz="2000" b="1" cap="all" dirty="0">
                <a:solidFill>
                  <a:schemeClr val="accent6"/>
                </a:solidFill>
                <a:latin typeface="Arial" pitchFamily="34" charset="0"/>
                <a:cs typeface="Arial" pitchFamily="34" charset="0"/>
              </a:rPr>
              <a:t>son las modalidades del aviso de </a:t>
            </a:r>
            <a:r>
              <a:rPr lang="es-MX" sz="2000" b="1" cap="all" dirty="0" smtClean="0">
                <a:solidFill>
                  <a:schemeClr val="accent6"/>
                </a:solidFill>
                <a:latin typeface="Arial" pitchFamily="34" charset="0"/>
                <a:cs typeface="Arial" pitchFamily="34" charset="0"/>
              </a:rPr>
              <a:t>privacidad?</a:t>
            </a:r>
            <a:endParaRPr lang="es-MX" sz="2000" dirty="0" smtClean="0">
              <a:solidFill>
                <a:srgbClr val="002060"/>
              </a:solidFill>
              <a:latin typeface="Calibri (cuerpo)"/>
            </a:endParaRPr>
          </a:p>
        </p:txBody>
      </p:sp>
      <p:pic>
        <p:nvPicPr>
          <p:cNvPr id="3" name="Imagen 2"/>
          <p:cNvPicPr>
            <a:picLocks noChangeAspect="1"/>
          </p:cNvPicPr>
          <p:nvPr/>
        </p:nvPicPr>
        <p:blipFill>
          <a:blip r:embed="rId2"/>
          <a:stretch>
            <a:fillRect/>
          </a:stretch>
        </p:blipFill>
        <p:spPr>
          <a:xfrm>
            <a:off x="1631950" y="3276436"/>
            <a:ext cx="5562226" cy="2789886"/>
          </a:xfrm>
          <a:prstGeom prst="rect">
            <a:avLst/>
          </a:prstGeom>
        </p:spPr>
      </p:pic>
    </p:spTree>
    <p:extLst>
      <p:ext uri="{BB962C8B-B14F-4D97-AF65-F5344CB8AC3E}">
        <p14:creationId xmlns:p14="http://schemas.microsoft.com/office/powerpoint/2010/main" val="28441002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25</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242887" y="1940589"/>
            <a:ext cx="8518991" cy="1015663"/>
          </a:xfrm>
          <a:prstGeom prst="rect">
            <a:avLst/>
          </a:prstGeom>
        </p:spPr>
        <p:txBody>
          <a:bodyPr wrap="square">
            <a:spAutoFit/>
          </a:bodyPr>
          <a:lstStyle/>
          <a:p>
            <a:pPr algn="just"/>
            <a:r>
              <a:rPr lang="es-MX" sz="2000" dirty="0" smtClean="0">
                <a:solidFill>
                  <a:srgbClr val="002060"/>
                </a:solidFill>
                <a:latin typeface="Calibri (cuerpo)"/>
              </a:rPr>
              <a:t>La Ley General de Protección de Datos Personales en Posesión de Sujetos Obligados reconoce dos </a:t>
            </a:r>
            <a:r>
              <a:rPr lang="es-MX" sz="2000" dirty="0">
                <a:solidFill>
                  <a:srgbClr val="002060"/>
                </a:solidFill>
                <a:latin typeface="Calibri (cuerpo)"/>
              </a:rPr>
              <a:t>modalidades del aviso de privacidad: </a:t>
            </a:r>
            <a:r>
              <a:rPr lang="es-MX" sz="2000" dirty="0" smtClean="0">
                <a:solidFill>
                  <a:srgbClr val="002060"/>
                </a:solidFill>
                <a:latin typeface="Calibri (cuerpo)"/>
              </a:rPr>
              <a:t> </a:t>
            </a:r>
            <a:r>
              <a:rPr lang="es-MX" sz="2000" b="1" dirty="0" smtClean="0">
                <a:solidFill>
                  <a:srgbClr val="002060"/>
                </a:solidFill>
                <a:latin typeface="Calibri (cuerpo)"/>
              </a:rPr>
              <a:t>simplificado e integral</a:t>
            </a:r>
            <a:r>
              <a:rPr lang="es-MX" sz="2000" dirty="0" smtClean="0">
                <a:solidFill>
                  <a:srgbClr val="002060"/>
                </a:solidFill>
                <a:latin typeface="Calibri (cuerpo)"/>
              </a:rPr>
              <a:t>.</a:t>
            </a:r>
            <a:endParaRPr lang="es-MX" sz="2000" dirty="0">
              <a:solidFill>
                <a:srgbClr val="002060"/>
              </a:solidFill>
              <a:latin typeface="Calibri (cuerpo)"/>
            </a:endParaRPr>
          </a:p>
        </p:txBody>
      </p:sp>
      <p:sp>
        <p:nvSpPr>
          <p:cNvPr id="13" name="4 Rectángulo"/>
          <p:cNvSpPr/>
          <p:nvPr/>
        </p:nvSpPr>
        <p:spPr>
          <a:xfrm>
            <a:off x="363070" y="727807"/>
            <a:ext cx="8518991" cy="400110"/>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¿Cuáles </a:t>
            </a:r>
            <a:r>
              <a:rPr lang="es-MX" sz="2000" b="1" cap="all" dirty="0">
                <a:solidFill>
                  <a:schemeClr val="accent6"/>
                </a:solidFill>
                <a:latin typeface="Arial" pitchFamily="34" charset="0"/>
                <a:cs typeface="Arial" pitchFamily="34" charset="0"/>
              </a:rPr>
              <a:t>son las modalidades del aviso de </a:t>
            </a:r>
            <a:r>
              <a:rPr lang="es-MX" sz="2000" b="1" cap="all" dirty="0" smtClean="0">
                <a:solidFill>
                  <a:schemeClr val="accent6"/>
                </a:solidFill>
                <a:latin typeface="Arial" pitchFamily="34" charset="0"/>
                <a:cs typeface="Arial" pitchFamily="34" charset="0"/>
              </a:rPr>
              <a:t>privacidad?</a:t>
            </a:r>
            <a:endParaRPr lang="es-MX" sz="2000" dirty="0" smtClean="0">
              <a:solidFill>
                <a:srgbClr val="002060"/>
              </a:solidFill>
              <a:latin typeface="Calibri (cuerpo)"/>
            </a:endParaRPr>
          </a:p>
        </p:txBody>
      </p:sp>
      <p:pic>
        <p:nvPicPr>
          <p:cNvPr id="2" name="Imagen 1"/>
          <p:cNvPicPr>
            <a:picLocks noChangeAspect="1"/>
          </p:cNvPicPr>
          <p:nvPr/>
        </p:nvPicPr>
        <p:blipFill rotWithShape="1">
          <a:blip r:embed="rId2"/>
          <a:srcRect l="52673" t="8608" r="4011" b="19695"/>
          <a:stretch/>
        </p:blipFill>
        <p:spPr>
          <a:xfrm>
            <a:off x="5557931" y="3666331"/>
            <a:ext cx="1729267" cy="2070847"/>
          </a:xfrm>
          <a:prstGeom prst="rect">
            <a:avLst/>
          </a:prstGeom>
        </p:spPr>
      </p:pic>
      <p:pic>
        <p:nvPicPr>
          <p:cNvPr id="1026" name="Picture 2" descr="Resultado de imagen para aviso integra, simplificado y cor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150" y="3666331"/>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0376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26</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13" name="4 Rectángulo"/>
          <p:cNvSpPr/>
          <p:nvPr/>
        </p:nvSpPr>
        <p:spPr>
          <a:xfrm>
            <a:off x="516496" y="728029"/>
            <a:ext cx="8518991" cy="707886"/>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¿Cuáles </a:t>
            </a:r>
            <a:r>
              <a:rPr lang="es-MX" sz="2000" b="1" cap="all" dirty="0">
                <a:solidFill>
                  <a:schemeClr val="accent6"/>
                </a:solidFill>
                <a:latin typeface="Arial" pitchFamily="34" charset="0"/>
                <a:cs typeface="Arial" pitchFamily="34" charset="0"/>
              </a:rPr>
              <a:t>son </a:t>
            </a:r>
            <a:r>
              <a:rPr lang="es-MX" sz="2000" b="1" cap="all" dirty="0" smtClean="0">
                <a:solidFill>
                  <a:schemeClr val="accent6"/>
                </a:solidFill>
                <a:latin typeface="Arial" pitchFamily="34" charset="0"/>
                <a:cs typeface="Arial" pitchFamily="34" charset="0"/>
              </a:rPr>
              <a:t>los requisitos </a:t>
            </a:r>
            <a:r>
              <a:rPr lang="es-MX" sz="2000" b="1" cap="all" dirty="0">
                <a:solidFill>
                  <a:schemeClr val="accent6"/>
                </a:solidFill>
                <a:latin typeface="Arial" pitchFamily="34" charset="0"/>
                <a:cs typeface="Arial" pitchFamily="34" charset="0"/>
              </a:rPr>
              <a:t>del aviso de </a:t>
            </a:r>
            <a:r>
              <a:rPr lang="es-MX" sz="2000" b="1" cap="all" dirty="0" smtClean="0">
                <a:solidFill>
                  <a:schemeClr val="accent6"/>
                </a:solidFill>
                <a:latin typeface="Arial" pitchFamily="34" charset="0"/>
                <a:cs typeface="Arial" pitchFamily="34" charset="0"/>
              </a:rPr>
              <a:t>privacidad EN LA LPDPPSOCDMX?</a:t>
            </a:r>
            <a:endParaRPr lang="es-MX" sz="2000" dirty="0" smtClean="0">
              <a:solidFill>
                <a:srgbClr val="002060"/>
              </a:solidFill>
              <a:latin typeface="Calibri (cuerpo)"/>
            </a:endParaRPr>
          </a:p>
        </p:txBody>
      </p:sp>
      <p:sp>
        <p:nvSpPr>
          <p:cNvPr id="3" name="Rectángulo 2"/>
          <p:cNvSpPr/>
          <p:nvPr/>
        </p:nvSpPr>
        <p:spPr>
          <a:xfrm>
            <a:off x="579436" y="1463814"/>
            <a:ext cx="8302625" cy="1631216"/>
          </a:xfrm>
          <a:prstGeom prst="rect">
            <a:avLst/>
          </a:prstGeom>
        </p:spPr>
        <p:txBody>
          <a:bodyPr wrap="square">
            <a:spAutoFit/>
          </a:bodyPr>
          <a:lstStyle/>
          <a:p>
            <a:pPr algn="just"/>
            <a:r>
              <a:rPr lang="es-MX" sz="2000" dirty="0" smtClean="0">
                <a:solidFill>
                  <a:srgbClr val="002060"/>
                </a:solidFill>
                <a:latin typeface="Calibri (cuerpo)"/>
              </a:rPr>
              <a:t>El </a:t>
            </a:r>
            <a:r>
              <a:rPr lang="es-MX" sz="2000" b="1" dirty="0" smtClean="0">
                <a:solidFill>
                  <a:srgbClr val="002060"/>
                </a:solidFill>
                <a:latin typeface="Calibri (cuerpo)"/>
              </a:rPr>
              <a:t>aviso de privacidad deberá contener la  siguiente información </a:t>
            </a:r>
            <a:r>
              <a:rPr lang="es-MX" sz="2000" dirty="0" smtClean="0">
                <a:solidFill>
                  <a:srgbClr val="002060"/>
                </a:solidFill>
                <a:latin typeface="Calibri (cuerpo)"/>
              </a:rPr>
              <a:t>(Artículo 21 de la Ley </a:t>
            </a:r>
            <a:r>
              <a:rPr lang="es-MX" sz="2000" dirty="0">
                <a:solidFill>
                  <a:srgbClr val="002060"/>
                </a:solidFill>
                <a:latin typeface="Calibri (cuerpo)"/>
              </a:rPr>
              <a:t>de Protección de Datos Personales en Posesión de Sujetos Obligados de la Ciudad de </a:t>
            </a:r>
            <a:r>
              <a:rPr lang="es-MX" sz="2000" dirty="0" smtClean="0">
                <a:solidFill>
                  <a:srgbClr val="002060"/>
                </a:solidFill>
                <a:latin typeface="Calibri (cuerpo)"/>
              </a:rPr>
              <a:t>México):</a:t>
            </a:r>
          </a:p>
          <a:p>
            <a:pPr algn="just"/>
            <a:endParaRPr lang="es-MX" sz="2000" dirty="0">
              <a:solidFill>
                <a:srgbClr val="002060"/>
              </a:solidFill>
              <a:latin typeface="Calibri (cuerpo)"/>
            </a:endParaRPr>
          </a:p>
          <a:p>
            <a:pPr algn="just"/>
            <a:r>
              <a:rPr lang="es-MX" sz="2000" dirty="0" smtClean="0">
                <a:solidFill>
                  <a:srgbClr val="002060"/>
                </a:solidFill>
                <a:latin typeface="Calibri (cuerpo)"/>
              </a:rPr>
              <a:t>I. La identificación del responsable y la ubicación de su domicilio.</a:t>
            </a:r>
            <a:endParaRPr lang="es-MX" dirty="0"/>
          </a:p>
        </p:txBody>
      </p:sp>
      <p:sp>
        <p:nvSpPr>
          <p:cNvPr id="16" name="4 Rectángulo"/>
          <p:cNvSpPr/>
          <p:nvPr/>
        </p:nvSpPr>
        <p:spPr>
          <a:xfrm>
            <a:off x="7029962" y="6207889"/>
            <a:ext cx="1852099" cy="400110"/>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Artículo 21</a:t>
            </a:r>
            <a:endParaRPr lang="es-MX" sz="2000" dirty="0" smtClean="0">
              <a:solidFill>
                <a:srgbClr val="002060"/>
              </a:solidFill>
              <a:latin typeface="Calibri (cuerpo)"/>
            </a:endParaRPr>
          </a:p>
        </p:txBody>
      </p:sp>
      <p:pic>
        <p:nvPicPr>
          <p:cNvPr id="4" name="Imagen 3"/>
          <p:cNvPicPr>
            <a:picLocks noChangeAspect="1"/>
          </p:cNvPicPr>
          <p:nvPr/>
        </p:nvPicPr>
        <p:blipFill>
          <a:blip r:embed="rId2"/>
          <a:stretch>
            <a:fillRect/>
          </a:stretch>
        </p:blipFill>
        <p:spPr>
          <a:xfrm>
            <a:off x="3587747" y="4788694"/>
            <a:ext cx="2672603" cy="1893094"/>
          </a:xfrm>
          <a:prstGeom prst="rect">
            <a:avLst/>
          </a:prstGeom>
        </p:spPr>
      </p:pic>
      <p:sp>
        <p:nvSpPr>
          <p:cNvPr id="15" name="Rectángulo 14"/>
          <p:cNvSpPr/>
          <p:nvPr/>
        </p:nvSpPr>
        <p:spPr>
          <a:xfrm>
            <a:off x="579435" y="3225879"/>
            <a:ext cx="8302625" cy="1908215"/>
          </a:xfrm>
          <a:prstGeom prst="rect">
            <a:avLst/>
          </a:prstGeom>
        </p:spPr>
        <p:txBody>
          <a:bodyPr wrap="square">
            <a:spAutoFit/>
          </a:bodyPr>
          <a:lstStyle/>
          <a:p>
            <a:pPr algn="just"/>
            <a:r>
              <a:rPr lang="es-MX" sz="2000" dirty="0" smtClean="0">
                <a:solidFill>
                  <a:srgbClr val="002060"/>
                </a:solidFill>
                <a:latin typeface="Calibri (cuerpo)"/>
              </a:rPr>
              <a:t>La </a:t>
            </a:r>
            <a:r>
              <a:rPr lang="es-MX" sz="2000" dirty="0">
                <a:solidFill>
                  <a:srgbClr val="002060"/>
                </a:solidFill>
                <a:latin typeface="Calibri (cuerpo)"/>
              </a:rPr>
              <a:t>Secretaría de Seguridad Ciudadana de la Ciudad de México, a través de la </a:t>
            </a:r>
            <a:r>
              <a:rPr lang="es-MX" sz="2000" b="1" u="sng" dirty="0">
                <a:solidFill>
                  <a:srgbClr val="002060"/>
                </a:solidFill>
                <a:latin typeface="Calibri (cuerpo)"/>
              </a:rPr>
              <a:t>Dirección de Servicios Médicos</a:t>
            </a:r>
            <a:r>
              <a:rPr lang="es-MX" sz="2000" dirty="0">
                <a:solidFill>
                  <a:srgbClr val="002060"/>
                </a:solidFill>
                <a:latin typeface="Calibri (cuerpo)"/>
              </a:rPr>
              <a:t>, con </a:t>
            </a:r>
            <a:r>
              <a:rPr lang="es-MX" sz="2000" b="1" u="sng" dirty="0">
                <a:solidFill>
                  <a:srgbClr val="002060"/>
                </a:solidFill>
                <a:latin typeface="Calibri (cuerpo)"/>
              </a:rPr>
              <a:t>domicilio en Arcos de Belén No. 79, Col. Centro, Piso 8, Alcaldía Cuauhtémoc, C. P. 06000, Ciudad de México</a:t>
            </a:r>
            <a:r>
              <a:rPr lang="es-MX" sz="2000" dirty="0">
                <a:solidFill>
                  <a:srgbClr val="002060"/>
                </a:solidFill>
                <a:latin typeface="Calibri (cuerpo)"/>
              </a:rPr>
              <a:t>, es la responsable del tratamiento de los datos personales recabados. </a:t>
            </a:r>
            <a:endParaRPr lang="es-MX" sz="2000" dirty="0" smtClean="0">
              <a:solidFill>
                <a:srgbClr val="002060"/>
              </a:solidFill>
              <a:latin typeface="Calibri (cuerpo)"/>
            </a:endParaRPr>
          </a:p>
          <a:p>
            <a:pPr algn="just"/>
            <a:endParaRPr lang="es-MX" dirty="0"/>
          </a:p>
        </p:txBody>
      </p:sp>
    </p:spTree>
    <p:extLst>
      <p:ext uri="{BB962C8B-B14F-4D97-AF65-F5344CB8AC3E}">
        <p14:creationId xmlns:p14="http://schemas.microsoft.com/office/powerpoint/2010/main" val="22707958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16"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27</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3" name="Rectángulo 2"/>
          <p:cNvSpPr/>
          <p:nvPr/>
        </p:nvSpPr>
        <p:spPr>
          <a:xfrm>
            <a:off x="579436" y="1090174"/>
            <a:ext cx="8302625" cy="707886"/>
          </a:xfrm>
          <a:prstGeom prst="rect">
            <a:avLst/>
          </a:prstGeom>
        </p:spPr>
        <p:txBody>
          <a:bodyPr wrap="square">
            <a:spAutoFit/>
          </a:bodyPr>
          <a:lstStyle/>
          <a:p>
            <a:pPr algn="just"/>
            <a:r>
              <a:rPr lang="es-MX" sz="2000" dirty="0">
                <a:solidFill>
                  <a:srgbClr val="002060"/>
                </a:solidFill>
                <a:latin typeface="Calibri (cuerpo)"/>
              </a:rPr>
              <a:t>II. El fundamento legal que faculta al responsable para llevar a cabo el tratamiento</a:t>
            </a:r>
            <a:r>
              <a:rPr lang="es-MX" sz="2000" dirty="0" smtClean="0">
                <a:solidFill>
                  <a:srgbClr val="002060"/>
                </a:solidFill>
                <a:latin typeface="Calibri (cuerpo)"/>
              </a:rPr>
              <a:t>;</a:t>
            </a:r>
          </a:p>
        </p:txBody>
      </p:sp>
      <p:sp>
        <p:nvSpPr>
          <p:cNvPr id="16" name="4 Rectángulo"/>
          <p:cNvSpPr/>
          <p:nvPr/>
        </p:nvSpPr>
        <p:spPr>
          <a:xfrm>
            <a:off x="7029962" y="6207889"/>
            <a:ext cx="1852099" cy="400110"/>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Artículo 21</a:t>
            </a:r>
            <a:endParaRPr lang="es-MX" sz="2000" dirty="0" smtClean="0">
              <a:solidFill>
                <a:srgbClr val="002060"/>
              </a:solidFill>
              <a:latin typeface="Calibri (cuerpo)"/>
            </a:endParaRPr>
          </a:p>
        </p:txBody>
      </p:sp>
      <p:pic>
        <p:nvPicPr>
          <p:cNvPr id="2" name="Imagen 1"/>
          <p:cNvPicPr>
            <a:picLocks noChangeAspect="1"/>
          </p:cNvPicPr>
          <p:nvPr/>
        </p:nvPicPr>
        <p:blipFill>
          <a:blip r:embed="rId2"/>
          <a:stretch>
            <a:fillRect/>
          </a:stretch>
        </p:blipFill>
        <p:spPr>
          <a:xfrm>
            <a:off x="2358584" y="5104441"/>
            <a:ext cx="4671378" cy="1717047"/>
          </a:xfrm>
          <a:prstGeom prst="rect">
            <a:avLst/>
          </a:prstGeom>
        </p:spPr>
      </p:pic>
      <p:sp>
        <p:nvSpPr>
          <p:cNvPr id="14" name="Rectángulo 13"/>
          <p:cNvSpPr/>
          <p:nvPr/>
        </p:nvSpPr>
        <p:spPr>
          <a:xfrm>
            <a:off x="653849" y="1641232"/>
            <a:ext cx="8302625" cy="3170099"/>
          </a:xfrm>
          <a:prstGeom prst="rect">
            <a:avLst/>
          </a:prstGeom>
        </p:spPr>
        <p:txBody>
          <a:bodyPr wrap="square">
            <a:spAutoFit/>
          </a:bodyPr>
          <a:lstStyle/>
          <a:p>
            <a:pPr algn="just"/>
            <a:endParaRPr lang="es-MX" sz="2000" dirty="0" smtClean="0">
              <a:solidFill>
                <a:srgbClr val="002060"/>
              </a:solidFill>
              <a:latin typeface="Calibri (cuerpo)"/>
            </a:endParaRPr>
          </a:p>
          <a:p>
            <a:pPr algn="just"/>
            <a:r>
              <a:rPr lang="es-MX" sz="2000" dirty="0">
                <a:solidFill>
                  <a:srgbClr val="002060"/>
                </a:solidFill>
                <a:latin typeface="Calibri (cuerpo)"/>
              </a:rPr>
              <a:t>Con fundamento en los artículos 32 fracción I, II y III del Reglamento Interior de la Secretaría de Seguridad Pública del Distrito Federal; Puntos 5,6,9 y 10 de la Norma Oficial Mexicana NOM-004-SSA3-2012,  del Expediente Clínico y </a:t>
            </a:r>
            <a:r>
              <a:rPr lang="es-MX" sz="2000" b="1" dirty="0">
                <a:solidFill>
                  <a:srgbClr val="002060"/>
                </a:solidFill>
                <a:latin typeface="Calibri (cuerpo)"/>
              </a:rPr>
              <a:t>de conformidad con lo dispuesto en los artículos 3 fracciones IX, XI y XXXIV, 9, 10, 11 y 19 de la Ley de Protección de Datos Personales en Posesión de Sujetos Obligados de la Ciudad de México, 6 fracciones XII y XXII, 21, 24 fracción XXIII, y 186 de la Ley de Transparencia, Acceso a la Información Pública y Rendición de Cuentas de la Ciudad de México</a:t>
            </a:r>
            <a:endParaRPr lang="es-MX" b="1" dirty="0"/>
          </a:p>
        </p:txBody>
      </p:sp>
    </p:spTree>
    <p:extLst>
      <p:ext uri="{BB962C8B-B14F-4D97-AF65-F5344CB8AC3E}">
        <p14:creationId xmlns:p14="http://schemas.microsoft.com/office/powerpoint/2010/main" val="31872403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a:latin typeface="Arial" charset="0"/>
                <a:cs typeface="Arial" charset="0"/>
              </a:rPr>
              <a:t>01</a:t>
            </a: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4" name="3 Marcador de contenido"/>
          <p:cNvSpPr>
            <a:spLocks noGrp="1"/>
          </p:cNvSpPr>
          <p:nvPr>
            <p:ph sz="half" idx="1"/>
          </p:nvPr>
        </p:nvSpPr>
        <p:spPr>
          <a:xfrm>
            <a:off x="502183" y="1858775"/>
            <a:ext cx="8379879" cy="855055"/>
          </a:xfrm>
        </p:spPr>
        <p:txBody>
          <a:bodyPr/>
          <a:lstStyle/>
          <a:p>
            <a:pPr marL="0" indent="0" algn="r">
              <a:buNone/>
            </a:pPr>
            <a:endParaRPr lang="es-MX" dirty="0">
              <a:solidFill>
                <a:srgbClr val="E43A93"/>
              </a:solidFill>
            </a:endParaRPr>
          </a:p>
          <a:p>
            <a:pPr marL="0" indent="0" algn="r">
              <a:buNone/>
            </a:pPr>
            <a:endParaRPr lang="es-MX" dirty="0">
              <a:solidFill>
                <a:srgbClr val="E43A93"/>
              </a:solidFill>
            </a:endParaRPr>
          </a:p>
          <a:p>
            <a:pPr marL="0" indent="0" algn="r">
              <a:buNone/>
            </a:pPr>
            <a:endParaRPr lang="es-MX" dirty="0">
              <a:solidFill>
                <a:srgbClr val="E43A93"/>
              </a:solidFill>
            </a:endParaRPr>
          </a:p>
          <a:p>
            <a:pPr marL="0" indent="0" algn="r">
              <a:buNone/>
            </a:pPr>
            <a:endParaRPr lang="es-MX" dirty="0">
              <a:solidFill>
                <a:srgbClr val="E43A93"/>
              </a:solidFill>
            </a:endParaRPr>
          </a:p>
        </p:txBody>
      </p:sp>
      <p:sp>
        <p:nvSpPr>
          <p:cNvPr id="6" name="5 Rectángulo"/>
          <p:cNvSpPr/>
          <p:nvPr/>
        </p:nvSpPr>
        <p:spPr>
          <a:xfrm>
            <a:off x="927082" y="1463181"/>
            <a:ext cx="7225047" cy="400110"/>
          </a:xfrm>
          <a:prstGeom prst="rect">
            <a:avLst/>
          </a:prstGeom>
        </p:spPr>
        <p:txBody>
          <a:bodyPr wrap="square">
            <a:spAutoFit/>
          </a:bodyPr>
          <a:lstStyle/>
          <a:p>
            <a:r>
              <a:rPr lang="es-MX" sz="2000" b="1" dirty="0" smtClean="0">
                <a:solidFill>
                  <a:schemeClr val="accent6"/>
                </a:solidFill>
                <a:latin typeface="Arial" pitchFamily="34" charset="0"/>
                <a:cs typeface="Arial" pitchFamily="34" charset="0"/>
              </a:rPr>
              <a:t>CONCEPTOS GENERALES</a:t>
            </a:r>
            <a:endParaRPr lang="es-MX" sz="2000" b="1" dirty="0">
              <a:solidFill>
                <a:schemeClr val="accent6"/>
              </a:solidFill>
              <a:latin typeface="Arial" pitchFamily="34" charset="0"/>
              <a:cs typeface="Arial" pitchFamily="34" charset="0"/>
            </a:endParaRPr>
          </a:p>
        </p:txBody>
      </p:sp>
      <p:sp>
        <p:nvSpPr>
          <p:cNvPr id="8" name="7 Rectángulo"/>
          <p:cNvSpPr/>
          <p:nvPr/>
        </p:nvSpPr>
        <p:spPr>
          <a:xfrm>
            <a:off x="870804" y="2045636"/>
            <a:ext cx="7337605" cy="2585323"/>
          </a:xfrm>
          <a:prstGeom prst="rect">
            <a:avLst/>
          </a:prstGeom>
        </p:spPr>
        <p:txBody>
          <a:bodyPr wrap="square">
            <a:spAutoFit/>
          </a:bodyPr>
          <a:lstStyle/>
          <a:p>
            <a:pPr algn="just"/>
            <a:r>
              <a:rPr lang="es-MX" b="1" dirty="0" smtClean="0">
                <a:solidFill>
                  <a:srgbClr val="002060"/>
                </a:solidFill>
                <a:latin typeface="Calibri (cuerpo)"/>
              </a:rPr>
              <a:t>Datos </a:t>
            </a:r>
            <a:r>
              <a:rPr lang="es-MX" b="1" dirty="0">
                <a:solidFill>
                  <a:srgbClr val="002060"/>
                </a:solidFill>
                <a:latin typeface="Calibri (cuerpo)"/>
              </a:rPr>
              <a:t>personales</a:t>
            </a:r>
            <a:r>
              <a:rPr lang="es-MX" dirty="0">
                <a:solidFill>
                  <a:srgbClr val="002060"/>
                </a:solidFill>
                <a:latin typeface="Calibri (cuerpo)"/>
              </a:rPr>
              <a:t>: Cualquier información concerniente a una persona física identificada o identificable. Se considera que una persona física es identificable cuando su identidad pueda determinarse directa o indirectamente a través de cualquier información como puede ser nombre, número de identificación, datos de localización, identificador en línea o uno o varios elementos de la identidad física, fisiológica, genética, psíquica, patrimonial, económica, cultural o social de la </a:t>
            </a:r>
            <a:r>
              <a:rPr lang="es-MX" dirty="0" smtClean="0">
                <a:solidFill>
                  <a:srgbClr val="002060"/>
                </a:solidFill>
                <a:latin typeface="Calibri (cuerpo)"/>
              </a:rPr>
              <a:t>persona.</a:t>
            </a:r>
          </a:p>
          <a:p>
            <a:pPr algn="just"/>
            <a:endParaRPr lang="es-MX" dirty="0" smtClean="0">
              <a:solidFill>
                <a:srgbClr val="002060"/>
              </a:solidFill>
              <a:latin typeface="Calibri (cuerpo)"/>
            </a:endParaRPr>
          </a:p>
        </p:txBody>
      </p:sp>
      <p:sp>
        <p:nvSpPr>
          <p:cNvPr id="21" name="7 Rectángulo"/>
          <p:cNvSpPr/>
          <p:nvPr/>
        </p:nvSpPr>
        <p:spPr>
          <a:xfrm>
            <a:off x="2983800" y="4638821"/>
            <a:ext cx="6047488" cy="2092881"/>
          </a:xfrm>
          <a:prstGeom prst="rect">
            <a:avLst/>
          </a:prstGeom>
        </p:spPr>
        <p:txBody>
          <a:bodyPr wrap="square">
            <a:spAutoFit/>
          </a:bodyPr>
          <a:lstStyle/>
          <a:p>
            <a:pPr algn="just"/>
            <a:endParaRPr lang="es-MX" dirty="0">
              <a:solidFill>
                <a:srgbClr val="002060"/>
              </a:solidFill>
              <a:latin typeface="Calibri (cuerpo)"/>
            </a:endParaRPr>
          </a:p>
          <a:p>
            <a:pPr algn="just"/>
            <a:endParaRPr lang="es-MX" dirty="0" smtClean="0">
              <a:solidFill>
                <a:srgbClr val="002060"/>
              </a:solidFill>
              <a:latin typeface="Calibri (cuerpo)"/>
            </a:endParaRPr>
          </a:p>
          <a:p>
            <a:pPr algn="r"/>
            <a:endParaRPr lang="es-MX" sz="2800" dirty="0" smtClean="0">
              <a:solidFill>
                <a:srgbClr val="F703D4"/>
              </a:solidFill>
              <a:latin typeface="Calibri (cuerpo)"/>
            </a:endParaRPr>
          </a:p>
          <a:p>
            <a:pPr algn="r"/>
            <a:endParaRPr lang="es-MX" sz="2800" dirty="0">
              <a:solidFill>
                <a:srgbClr val="F703D4"/>
              </a:solidFill>
              <a:latin typeface="Calibri (cuerpo)"/>
            </a:endParaRPr>
          </a:p>
          <a:p>
            <a:pPr algn="r"/>
            <a:r>
              <a:rPr lang="es-MX" sz="2000" b="1" dirty="0" smtClean="0">
                <a:solidFill>
                  <a:schemeClr val="accent6"/>
                </a:solidFill>
                <a:latin typeface="Calibri (cuerpo)"/>
              </a:rPr>
              <a:t>ARTÍCULO 3o</a:t>
            </a:r>
            <a:endParaRPr lang="es-MX" sz="2000" b="1" dirty="0">
              <a:solidFill>
                <a:schemeClr val="accent6"/>
              </a:solidFill>
              <a:latin typeface="Calibri (cuerpo)"/>
            </a:endParaRPr>
          </a:p>
          <a:p>
            <a:endParaRPr lang="es-MX" dirty="0" smtClean="0"/>
          </a:p>
        </p:txBody>
      </p:sp>
      <p:pic>
        <p:nvPicPr>
          <p:cNvPr id="1028" name="Picture 4" descr="Resultado de imagen para datos personal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6585" y="4053018"/>
            <a:ext cx="2173483" cy="2813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3400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28</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3" name="Rectángulo 2"/>
          <p:cNvSpPr/>
          <p:nvPr/>
        </p:nvSpPr>
        <p:spPr>
          <a:xfrm>
            <a:off x="557326" y="914534"/>
            <a:ext cx="8302625" cy="1015663"/>
          </a:xfrm>
          <a:prstGeom prst="rect">
            <a:avLst/>
          </a:prstGeom>
        </p:spPr>
        <p:txBody>
          <a:bodyPr wrap="square">
            <a:spAutoFit/>
          </a:bodyPr>
          <a:lstStyle/>
          <a:p>
            <a:pPr algn="just"/>
            <a:r>
              <a:rPr lang="es-MX" sz="2000" dirty="0">
                <a:solidFill>
                  <a:srgbClr val="002060"/>
                </a:solidFill>
                <a:latin typeface="Calibri (cuerpo)"/>
              </a:rPr>
              <a:t>III. Los datos personales que serán sometidos a tratamiento, así como de la existencia de un sistema de datos personales</a:t>
            </a:r>
            <a:r>
              <a:rPr lang="es-MX" sz="2000" dirty="0" smtClean="0">
                <a:solidFill>
                  <a:srgbClr val="002060"/>
                </a:solidFill>
                <a:latin typeface="Calibri (cuerpo)"/>
              </a:rPr>
              <a:t>;</a:t>
            </a:r>
          </a:p>
          <a:p>
            <a:pPr algn="just"/>
            <a:endParaRPr lang="es-MX" sz="2000" dirty="0" smtClean="0">
              <a:solidFill>
                <a:srgbClr val="002060"/>
              </a:solidFill>
              <a:latin typeface="Calibri (cuerpo)"/>
            </a:endParaRPr>
          </a:p>
        </p:txBody>
      </p:sp>
      <p:sp>
        <p:nvSpPr>
          <p:cNvPr id="16" name="4 Rectángulo"/>
          <p:cNvSpPr/>
          <p:nvPr/>
        </p:nvSpPr>
        <p:spPr>
          <a:xfrm>
            <a:off x="7029962" y="6207889"/>
            <a:ext cx="1852099" cy="400110"/>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Artículo 21</a:t>
            </a:r>
            <a:endParaRPr lang="es-MX" sz="2000" dirty="0" smtClean="0">
              <a:solidFill>
                <a:srgbClr val="002060"/>
              </a:solidFill>
              <a:latin typeface="Calibri (cuerpo)"/>
            </a:endParaRPr>
          </a:p>
        </p:txBody>
      </p:sp>
      <p:sp>
        <p:nvSpPr>
          <p:cNvPr id="4" name="AutoShape 2" descr="Resultado de imagen para ACUERDO DE CREACION DE SISTEMA DE DATOS PERSONAL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6" name="Imagen 5"/>
          <p:cNvPicPr>
            <a:picLocks noChangeAspect="1"/>
          </p:cNvPicPr>
          <p:nvPr/>
        </p:nvPicPr>
        <p:blipFill>
          <a:blip r:embed="rId2"/>
          <a:stretch>
            <a:fillRect/>
          </a:stretch>
        </p:blipFill>
        <p:spPr>
          <a:xfrm>
            <a:off x="2986519" y="4469705"/>
            <a:ext cx="3258547" cy="1847968"/>
          </a:xfrm>
          <a:prstGeom prst="rect">
            <a:avLst/>
          </a:prstGeom>
        </p:spPr>
      </p:pic>
      <p:sp>
        <p:nvSpPr>
          <p:cNvPr id="15" name="Rectángulo 14"/>
          <p:cNvSpPr/>
          <p:nvPr/>
        </p:nvSpPr>
        <p:spPr>
          <a:xfrm>
            <a:off x="557325" y="1613842"/>
            <a:ext cx="8302625" cy="2246769"/>
          </a:xfrm>
          <a:prstGeom prst="rect">
            <a:avLst/>
          </a:prstGeom>
        </p:spPr>
        <p:txBody>
          <a:bodyPr wrap="square">
            <a:spAutoFit/>
          </a:bodyPr>
          <a:lstStyle/>
          <a:p>
            <a:pPr algn="just"/>
            <a:endParaRPr lang="es-MX" sz="2000" dirty="0" smtClean="0">
              <a:solidFill>
                <a:srgbClr val="002060"/>
              </a:solidFill>
              <a:latin typeface="Calibri (cuerpo)"/>
            </a:endParaRPr>
          </a:p>
          <a:p>
            <a:pPr algn="just"/>
            <a:r>
              <a:rPr lang="es-MX" sz="2000" dirty="0">
                <a:solidFill>
                  <a:srgbClr val="002060"/>
                </a:solidFill>
                <a:latin typeface="Calibri (cuerpo)"/>
              </a:rPr>
              <a:t>Los datos personales que serán sometidos a tratamiento son los siguientes: Nombre, domicilio particular, teléfono particular, edad, estado civil…; mismos que </a:t>
            </a:r>
            <a:r>
              <a:rPr lang="es-MX" sz="2000" b="1" dirty="0">
                <a:solidFill>
                  <a:srgbClr val="002060"/>
                </a:solidFill>
                <a:latin typeface="Calibri (cuerpo)"/>
              </a:rPr>
              <a:t>serán recabados, protegidos y tratados a través del Sistema de Datos Personales denominado “Atención Médica y Asistencial de la Dirección de Servicios Médicos de la Secretaría de Seguridad Pública de la Ciudad de México”. </a:t>
            </a:r>
            <a:endParaRPr lang="es-MX" b="1" dirty="0"/>
          </a:p>
        </p:txBody>
      </p:sp>
    </p:spTree>
    <p:extLst>
      <p:ext uri="{BB962C8B-B14F-4D97-AF65-F5344CB8AC3E}">
        <p14:creationId xmlns:p14="http://schemas.microsoft.com/office/powerpoint/2010/main" val="23229091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29</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3" name="Rectángulo 2"/>
          <p:cNvSpPr/>
          <p:nvPr/>
        </p:nvSpPr>
        <p:spPr>
          <a:xfrm>
            <a:off x="579436" y="1463814"/>
            <a:ext cx="8302625" cy="1015663"/>
          </a:xfrm>
          <a:prstGeom prst="rect">
            <a:avLst/>
          </a:prstGeom>
        </p:spPr>
        <p:txBody>
          <a:bodyPr wrap="square">
            <a:spAutoFit/>
          </a:bodyPr>
          <a:lstStyle/>
          <a:p>
            <a:pPr algn="just"/>
            <a:r>
              <a:rPr lang="es-MX" sz="2000" dirty="0">
                <a:solidFill>
                  <a:srgbClr val="002060"/>
                </a:solidFill>
                <a:latin typeface="Calibri (cuerpo)"/>
              </a:rPr>
              <a:t>IV. Las finalidades del tratamiento para las cuales se recaban los datos personales, el ciclo de vida de los mismos, la </a:t>
            </a:r>
            <a:r>
              <a:rPr lang="es-MX" sz="2000" dirty="0" smtClean="0">
                <a:solidFill>
                  <a:srgbClr val="002060"/>
                </a:solidFill>
                <a:latin typeface="Calibri (cuerpo)"/>
              </a:rPr>
              <a:t>revocación del </a:t>
            </a:r>
            <a:r>
              <a:rPr lang="es-MX" sz="2000" dirty="0">
                <a:solidFill>
                  <a:srgbClr val="002060"/>
                </a:solidFill>
                <a:latin typeface="Calibri (cuerpo)"/>
              </a:rPr>
              <a:t>consentimiento y los derechos del titular sobre éstos</a:t>
            </a:r>
            <a:r>
              <a:rPr lang="es-MX" sz="2000" dirty="0" smtClean="0">
                <a:solidFill>
                  <a:srgbClr val="002060"/>
                </a:solidFill>
                <a:latin typeface="Calibri (cuerpo)"/>
              </a:rPr>
              <a:t>;</a:t>
            </a:r>
          </a:p>
        </p:txBody>
      </p:sp>
      <p:sp>
        <p:nvSpPr>
          <p:cNvPr id="16" name="4 Rectángulo"/>
          <p:cNvSpPr/>
          <p:nvPr/>
        </p:nvSpPr>
        <p:spPr>
          <a:xfrm>
            <a:off x="7029962" y="6207889"/>
            <a:ext cx="1852099" cy="400110"/>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Artículo 21</a:t>
            </a:r>
            <a:endParaRPr lang="es-MX" sz="2000" dirty="0" smtClean="0">
              <a:solidFill>
                <a:srgbClr val="002060"/>
              </a:solidFill>
              <a:latin typeface="Calibri (cuerpo)"/>
            </a:endParaRPr>
          </a:p>
        </p:txBody>
      </p:sp>
      <p:pic>
        <p:nvPicPr>
          <p:cNvPr id="4" name="Imagen 3"/>
          <p:cNvPicPr>
            <a:picLocks noChangeAspect="1"/>
          </p:cNvPicPr>
          <p:nvPr/>
        </p:nvPicPr>
        <p:blipFill rotWithShape="1">
          <a:blip r:embed="rId2"/>
          <a:srcRect b="32979"/>
          <a:stretch/>
        </p:blipFill>
        <p:spPr>
          <a:xfrm>
            <a:off x="2193146" y="4621195"/>
            <a:ext cx="3758767" cy="2131221"/>
          </a:xfrm>
          <a:prstGeom prst="rect">
            <a:avLst/>
          </a:prstGeom>
        </p:spPr>
      </p:pic>
      <p:sp>
        <p:nvSpPr>
          <p:cNvPr id="14" name="Rectángulo 13"/>
          <p:cNvSpPr/>
          <p:nvPr/>
        </p:nvSpPr>
        <p:spPr>
          <a:xfrm>
            <a:off x="579436" y="2509699"/>
            <a:ext cx="8302625" cy="2246769"/>
          </a:xfrm>
          <a:prstGeom prst="rect">
            <a:avLst/>
          </a:prstGeom>
        </p:spPr>
        <p:txBody>
          <a:bodyPr wrap="square">
            <a:spAutoFit/>
          </a:bodyPr>
          <a:lstStyle/>
          <a:p>
            <a:pPr algn="just"/>
            <a:r>
              <a:rPr lang="es-MX" sz="2000" dirty="0" smtClean="0">
                <a:solidFill>
                  <a:srgbClr val="002060"/>
                </a:solidFill>
                <a:latin typeface="Calibri (cuerpo)"/>
              </a:rPr>
              <a:t>Los </a:t>
            </a:r>
            <a:r>
              <a:rPr lang="es-MX" sz="2000" dirty="0">
                <a:solidFill>
                  <a:srgbClr val="002060"/>
                </a:solidFill>
                <a:latin typeface="Calibri (cuerpo)"/>
              </a:rPr>
              <a:t>datos personales recabados serán utilizados con la finalidad de </a:t>
            </a:r>
            <a:r>
              <a:rPr lang="es-MX" sz="2000" b="1" dirty="0">
                <a:solidFill>
                  <a:srgbClr val="002060"/>
                </a:solidFill>
                <a:latin typeface="Calibri (cuerpo)"/>
              </a:rPr>
              <a:t>llevar a cabo el registro e integración del expediente clínico de los usuarios que acuden a recibir atención médica integral de primer nivel en las áreas de medicina, enfermería, odontología, psicología y nutrición, así como en las áreas asistenciales de medicina del trabajo </a:t>
            </a:r>
            <a:r>
              <a:rPr lang="es-MX" sz="2000" dirty="0">
                <a:solidFill>
                  <a:srgbClr val="002060"/>
                </a:solidFill>
                <a:latin typeface="Calibri (cuerpo)"/>
              </a:rPr>
              <a:t>y trabajo social pertenecientes a la Dirección de Servicios Médicos. </a:t>
            </a:r>
            <a:endParaRPr lang="es-MX" b="1" dirty="0"/>
          </a:p>
        </p:txBody>
      </p:sp>
    </p:spTree>
    <p:extLst>
      <p:ext uri="{BB962C8B-B14F-4D97-AF65-F5344CB8AC3E}">
        <p14:creationId xmlns:p14="http://schemas.microsoft.com/office/powerpoint/2010/main" val="13132703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30</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3" name="Rectángulo 2"/>
          <p:cNvSpPr/>
          <p:nvPr/>
        </p:nvSpPr>
        <p:spPr>
          <a:xfrm>
            <a:off x="411161" y="1080145"/>
            <a:ext cx="8302625" cy="3170099"/>
          </a:xfrm>
          <a:prstGeom prst="rect">
            <a:avLst/>
          </a:prstGeom>
        </p:spPr>
        <p:txBody>
          <a:bodyPr wrap="square">
            <a:spAutoFit/>
          </a:bodyPr>
          <a:lstStyle/>
          <a:p>
            <a:pPr algn="just"/>
            <a:endParaRPr lang="es-MX" sz="2000" dirty="0" smtClean="0">
              <a:solidFill>
                <a:srgbClr val="002060"/>
              </a:solidFill>
              <a:latin typeface="Calibri (cuerpo)"/>
            </a:endParaRPr>
          </a:p>
          <a:p>
            <a:pPr algn="just"/>
            <a:r>
              <a:rPr lang="es-MX" sz="2000" b="1" dirty="0">
                <a:solidFill>
                  <a:srgbClr val="002060"/>
                </a:solidFill>
                <a:latin typeface="Calibri (cuerpo)"/>
              </a:rPr>
              <a:t>El ciclo de vida de los datos personales recabados concluye, cuando los datos han dejado de ser necesarios para el cumplimiento de la finalidad antes señalada</a:t>
            </a:r>
            <a:r>
              <a:rPr lang="es-MX" sz="2000" dirty="0">
                <a:solidFill>
                  <a:srgbClr val="002060"/>
                </a:solidFill>
                <a:latin typeface="Calibri (cuerpo)"/>
              </a:rPr>
              <a:t>, no obstante, se tomarán en consideración los aspectos: administrativo, jurídico e histórico de los datos personales, para lo cual se procederá a realizar su supresión conforme a la normatividad aplicable en materia de archivos, de conformidad con lo dispuesto en la Ley de Protección de Datos Personales en Posesión de Sujetos Obligados de la Ciudad de México. </a:t>
            </a:r>
            <a:endParaRPr lang="es-MX" b="1" dirty="0"/>
          </a:p>
        </p:txBody>
      </p:sp>
      <p:sp>
        <p:nvSpPr>
          <p:cNvPr id="16" name="4 Rectángulo"/>
          <p:cNvSpPr/>
          <p:nvPr/>
        </p:nvSpPr>
        <p:spPr>
          <a:xfrm>
            <a:off x="7029962" y="6207889"/>
            <a:ext cx="1852099" cy="400110"/>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Artículo 21</a:t>
            </a:r>
            <a:endParaRPr lang="es-MX" sz="2000" dirty="0" smtClean="0">
              <a:solidFill>
                <a:srgbClr val="002060"/>
              </a:solidFill>
              <a:latin typeface="Calibri (cuerpo)"/>
            </a:endParaRPr>
          </a:p>
        </p:txBody>
      </p:sp>
      <p:pic>
        <p:nvPicPr>
          <p:cNvPr id="5" name="Imagen 4"/>
          <p:cNvPicPr>
            <a:picLocks noChangeAspect="1"/>
          </p:cNvPicPr>
          <p:nvPr/>
        </p:nvPicPr>
        <p:blipFill rotWithShape="1">
          <a:blip r:embed="rId2"/>
          <a:srcRect b="13108"/>
          <a:stretch/>
        </p:blipFill>
        <p:spPr>
          <a:xfrm>
            <a:off x="2244437" y="3963988"/>
            <a:ext cx="4631856" cy="2263883"/>
          </a:xfrm>
          <a:prstGeom prst="rect">
            <a:avLst/>
          </a:prstGeom>
        </p:spPr>
      </p:pic>
    </p:spTree>
    <p:extLst>
      <p:ext uri="{BB962C8B-B14F-4D97-AF65-F5344CB8AC3E}">
        <p14:creationId xmlns:p14="http://schemas.microsoft.com/office/powerpoint/2010/main" val="33482558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31</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3" name="Rectángulo 2"/>
          <p:cNvSpPr/>
          <p:nvPr/>
        </p:nvSpPr>
        <p:spPr>
          <a:xfrm>
            <a:off x="579436" y="1041679"/>
            <a:ext cx="8302625" cy="1631216"/>
          </a:xfrm>
          <a:prstGeom prst="rect">
            <a:avLst/>
          </a:prstGeom>
        </p:spPr>
        <p:txBody>
          <a:bodyPr wrap="square">
            <a:spAutoFit/>
          </a:bodyPr>
          <a:lstStyle/>
          <a:p>
            <a:pPr algn="just"/>
            <a:endParaRPr lang="es-MX" sz="2000" dirty="0" smtClean="0">
              <a:solidFill>
                <a:srgbClr val="002060"/>
              </a:solidFill>
              <a:latin typeface="Calibri (cuerpo)"/>
            </a:endParaRPr>
          </a:p>
          <a:p>
            <a:pPr algn="just"/>
            <a:r>
              <a:rPr lang="es-MX" sz="2000" dirty="0">
                <a:solidFill>
                  <a:srgbClr val="002060"/>
                </a:solidFill>
                <a:latin typeface="Calibri (cuerpo)"/>
              </a:rPr>
              <a:t>El titular de los datos por sí o a través de su representante, podrá ejercer los derechos de Acceso, Rectificación, Cancelación y/u Oposición al tratamiento de sus datos personales, así como la revocación del consentimiento. </a:t>
            </a:r>
            <a:endParaRPr lang="es-MX" b="1" dirty="0"/>
          </a:p>
        </p:txBody>
      </p:sp>
      <p:sp>
        <p:nvSpPr>
          <p:cNvPr id="16" name="4 Rectángulo"/>
          <p:cNvSpPr/>
          <p:nvPr/>
        </p:nvSpPr>
        <p:spPr>
          <a:xfrm>
            <a:off x="7029962" y="6207889"/>
            <a:ext cx="1852099" cy="400110"/>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Artículo 21</a:t>
            </a:r>
            <a:endParaRPr lang="es-MX" sz="2000" dirty="0" smtClean="0">
              <a:solidFill>
                <a:srgbClr val="002060"/>
              </a:solidFill>
              <a:latin typeface="Calibri (cuerpo)"/>
            </a:endParaRPr>
          </a:p>
        </p:txBody>
      </p:sp>
      <p:pic>
        <p:nvPicPr>
          <p:cNvPr id="4" name="Imagen 3"/>
          <p:cNvPicPr>
            <a:picLocks noChangeAspect="1"/>
          </p:cNvPicPr>
          <p:nvPr/>
        </p:nvPicPr>
        <p:blipFill>
          <a:blip r:embed="rId2"/>
          <a:stretch>
            <a:fillRect/>
          </a:stretch>
        </p:blipFill>
        <p:spPr>
          <a:xfrm>
            <a:off x="1631949" y="2741200"/>
            <a:ext cx="5499061" cy="4124295"/>
          </a:xfrm>
          <a:prstGeom prst="rect">
            <a:avLst/>
          </a:prstGeom>
        </p:spPr>
      </p:pic>
    </p:spTree>
    <p:extLst>
      <p:ext uri="{BB962C8B-B14F-4D97-AF65-F5344CB8AC3E}">
        <p14:creationId xmlns:p14="http://schemas.microsoft.com/office/powerpoint/2010/main" val="36388535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32</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3" name="Rectángulo 2"/>
          <p:cNvSpPr/>
          <p:nvPr/>
        </p:nvSpPr>
        <p:spPr>
          <a:xfrm>
            <a:off x="624678" y="821379"/>
            <a:ext cx="8302625" cy="707886"/>
          </a:xfrm>
          <a:prstGeom prst="rect">
            <a:avLst/>
          </a:prstGeom>
        </p:spPr>
        <p:txBody>
          <a:bodyPr wrap="square">
            <a:spAutoFit/>
          </a:bodyPr>
          <a:lstStyle/>
          <a:p>
            <a:pPr algn="just"/>
            <a:r>
              <a:rPr lang="es-MX" sz="2000" dirty="0" smtClean="0">
                <a:solidFill>
                  <a:srgbClr val="002060"/>
                </a:solidFill>
                <a:latin typeface="Calibri (cuerpo)"/>
              </a:rPr>
              <a:t>V</a:t>
            </a:r>
            <a:r>
              <a:rPr lang="es-MX" sz="2000" dirty="0">
                <a:solidFill>
                  <a:srgbClr val="002060"/>
                </a:solidFill>
                <a:latin typeface="Calibri (cuerpo)"/>
              </a:rPr>
              <a:t>. Los mecanismos, medios y procedimientos disponibles para ejercer los derechos Acceso, Rectificación, Cancelación </a:t>
            </a:r>
            <a:r>
              <a:rPr lang="es-MX" sz="2000" dirty="0" smtClean="0">
                <a:solidFill>
                  <a:srgbClr val="002060"/>
                </a:solidFill>
                <a:latin typeface="Calibri (cuerpo)"/>
              </a:rPr>
              <a:t>y Oposición</a:t>
            </a:r>
            <a:r>
              <a:rPr lang="es-MX" sz="2000" dirty="0">
                <a:solidFill>
                  <a:srgbClr val="002060"/>
                </a:solidFill>
                <a:latin typeface="Calibri (cuerpo)"/>
              </a:rPr>
              <a:t>; </a:t>
            </a:r>
            <a:r>
              <a:rPr lang="es-MX" sz="2000" dirty="0" smtClean="0">
                <a:solidFill>
                  <a:srgbClr val="002060"/>
                </a:solidFill>
                <a:latin typeface="Calibri (cuerpo)"/>
              </a:rPr>
              <a:t>y</a:t>
            </a:r>
            <a:endParaRPr lang="es-MX" b="1" dirty="0"/>
          </a:p>
        </p:txBody>
      </p:sp>
      <p:sp>
        <p:nvSpPr>
          <p:cNvPr id="16" name="4 Rectángulo"/>
          <p:cNvSpPr/>
          <p:nvPr/>
        </p:nvSpPr>
        <p:spPr>
          <a:xfrm>
            <a:off x="7029962" y="6207889"/>
            <a:ext cx="1852099" cy="400110"/>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Artículo 21</a:t>
            </a:r>
            <a:endParaRPr lang="es-MX" sz="2000" dirty="0" smtClean="0">
              <a:solidFill>
                <a:srgbClr val="002060"/>
              </a:solidFill>
              <a:latin typeface="Calibri (cuerpo)"/>
            </a:endParaRPr>
          </a:p>
        </p:txBody>
      </p:sp>
      <p:pic>
        <p:nvPicPr>
          <p:cNvPr id="4100" name="Picture 4" descr="Resultado de imagen para unidad de transparenc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2574" y="4363022"/>
            <a:ext cx="2869542" cy="2264124"/>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13"/>
          <p:cNvSpPr/>
          <p:nvPr/>
        </p:nvSpPr>
        <p:spPr>
          <a:xfrm>
            <a:off x="579436" y="1504950"/>
            <a:ext cx="8302625" cy="3570208"/>
          </a:xfrm>
          <a:prstGeom prst="rect">
            <a:avLst/>
          </a:prstGeom>
        </p:spPr>
        <p:txBody>
          <a:bodyPr wrap="square">
            <a:spAutoFit/>
          </a:bodyPr>
          <a:lstStyle/>
          <a:p>
            <a:pPr algn="just"/>
            <a:endParaRPr lang="es-MX" sz="800" dirty="0">
              <a:solidFill>
                <a:srgbClr val="002060"/>
              </a:solidFill>
              <a:latin typeface="Calibri (cuerpo)"/>
            </a:endParaRPr>
          </a:p>
          <a:p>
            <a:pPr algn="just"/>
            <a:r>
              <a:rPr lang="es-MX" sz="2000" dirty="0">
                <a:solidFill>
                  <a:srgbClr val="002060"/>
                </a:solidFill>
                <a:latin typeface="Calibri (cuerpo)"/>
              </a:rPr>
              <a:t>Para ejercer los derechos de acceso, rectificación, cancelación y oposición, así como la revocación del consentimiento, usted podrá </a:t>
            </a:r>
            <a:r>
              <a:rPr lang="es-MX" sz="2000" b="1" dirty="0">
                <a:solidFill>
                  <a:srgbClr val="002060"/>
                </a:solidFill>
                <a:latin typeface="Calibri (cuerpo)"/>
              </a:rPr>
              <a:t>acudir directamente ante la Unidad de Transparencia de ésta Secretaría de Seguridad Ciudadana de la Ciudad de México, a través de la Plataforma Nacional de Transparencia (http://www.plataformadetransparencia.org.mx/), por medio del sistema INFOMEX, www.infomexdf.org.mx o bien en el correo electrónico ofinfpub00@ssp.df.gob.mx. </a:t>
            </a:r>
            <a:endParaRPr lang="es-MX" sz="2000" b="1" dirty="0" smtClean="0">
              <a:solidFill>
                <a:srgbClr val="002060"/>
              </a:solidFill>
              <a:latin typeface="Calibri (cuerpo)"/>
            </a:endParaRPr>
          </a:p>
          <a:p>
            <a:pPr algn="just"/>
            <a:endParaRPr lang="es-MX" sz="2000" b="1" dirty="0">
              <a:solidFill>
                <a:srgbClr val="002060"/>
              </a:solidFill>
              <a:latin typeface="Calibri (cuerpo)"/>
            </a:endParaRPr>
          </a:p>
          <a:p>
            <a:pPr algn="just"/>
            <a:endParaRPr lang="es-MX" sz="2000" b="1" dirty="0" smtClean="0">
              <a:solidFill>
                <a:srgbClr val="002060"/>
              </a:solidFill>
              <a:latin typeface="Calibri (cuerpo)"/>
            </a:endParaRPr>
          </a:p>
          <a:p>
            <a:pPr algn="just"/>
            <a:endParaRPr lang="es-MX" b="1" dirty="0"/>
          </a:p>
        </p:txBody>
      </p:sp>
    </p:spTree>
    <p:extLst>
      <p:ext uri="{BB962C8B-B14F-4D97-AF65-F5344CB8AC3E}">
        <p14:creationId xmlns:p14="http://schemas.microsoft.com/office/powerpoint/2010/main" val="10067965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33</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3" name="Rectángulo 2"/>
          <p:cNvSpPr/>
          <p:nvPr/>
        </p:nvSpPr>
        <p:spPr>
          <a:xfrm>
            <a:off x="579436" y="1463814"/>
            <a:ext cx="8302625" cy="1908215"/>
          </a:xfrm>
          <a:prstGeom prst="rect">
            <a:avLst/>
          </a:prstGeom>
        </p:spPr>
        <p:txBody>
          <a:bodyPr wrap="square">
            <a:spAutoFit/>
          </a:bodyPr>
          <a:lstStyle/>
          <a:p>
            <a:pPr algn="just"/>
            <a:r>
              <a:rPr lang="es-MX" sz="2000" dirty="0" smtClean="0">
                <a:solidFill>
                  <a:srgbClr val="002060"/>
                </a:solidFill>
                <a:latin typeface="Calibri (cuerpo)"/>
              </a:rPr>
              <a:t>Si </a:t>
            </a:r>
            <a:r>
              <a:rPr lang="es-MX" sz="2000" dirty="0">
                <a:solidFill>
                  <a:srgbClr val="002060"/>
                </a:solidFill>
                <a:latin typeface="Calibri (cuerpo)"/>
              </a:rPr>
              <a:t>desea conocer el procedimiento para el ejercicio de estos derechos, puede acudir a la Unidad de Transparencia, enviar un correo electrónico a la dirección electrónica antes señalada o comunicarse al teléfono 52425100 Ext. 7801.</a:t>
            </a:r>
            <a:endParaRPr lang="es-MX" sz="2000" b="1" dirty="0">
              <a:solidFill>
                <a:srgbClr val="002060"/>
              </a:solidFill>
              <a:latin typeface="Calibri (cuerpo)"/>
            </a:endParaRPr>
          </a:p>
          <a:p>
            <a:pPr algn="just"/>
            <a:endParaRPr lang="es-MX" sz="2000" b="1" dirty="0" smtClean="0">
              <a:solidFill>
                <a:srgbClr val="002060"/>
              </a:solidFill>
              <a:latin typeface="Calibri (cuerpo)"/>
            </a:endParaRPr>
          </a:p>
          <a:p>
            <a:pPr algn="just"/>
            <a:endParaRPr lang="es-MX" b="1" dirty="0"/>
          </a:p>
        </p:txBody>
      </p:sp>
      <p:sp>
        <p:nvSpPr>
          <p:cNvPr id="16" name="4 Rectángulo"/>
          <p:cNvSpPr/>
          <p:nvPr/>
        </p:nvSpPr>
        <p:spPr>
          <a:xfrm>
            <a:off x="7029962" y="6207889"/>
            <a:ext cx="1852099" cy="400110"/>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Artículo 21</a:t>
            </a:r>
            <a:endParaRPr lang="es-MX" sz="2000" dirty="0" smtClean="0">
              <a:solidFill>
                <a:srgbClr val="002060"/>
              </a:solidFill>
              <a:latin typeface="Calibri (cuerpo)"/>
            </a:endParaRPr>
          </a:p>
        </p:txBody>
      </p:sp>
      <p:pic>
        <p:nvPicPr>
          <p:cNvPr id="5" name="Imagen 4"/>
          <p:cNvPicPr>
            <a:picLocks noChangeAspect="1"/>
          </p:cNvPicPr>
          <p:nvPr/>
        </p:nvPicPr>
        <p:blipFill rotWithShape="1">
          <a:blip r:embed="rId2"/>
          <a:srcRect t="3279" r="4686" b="3005"/>
          <a:stretch/>
        </p:blipFill>
        <p:spPr>
          <a:xfrm>
            <a:off x="1825107" y="3059083"/>
            <a:ext cx="5441609" cy="3059084"/>
          </a:xfrm>
          <a:prstGeom prst="rect">
            <a:avLst/>
          </a:prstGeom>
        </p:spPr>
      </p:pic>
    </p:spTree>
    <p:extLst>
      <p:ext uri="{BB962C8B-B14F-4D97-AF65-F5344CB8AC3E}">
        <p14:creationId xmlns:p14="http://schemas.microsoft.com/office/powerpoint/2010/main" val="7018656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34</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3" name="Rectángulo 2"/>
          <p:cNvSpPr/>
          <p:nvPr/>
        </p:nvSpPr>
        <p:spPr>
          <a:xfrm>
            <a:off x="242887" y="906433"/>
            <a:ext cx="8701607" cy="400110"/>
          </a:xfrm>
          <a:prstGeom prst="rect">
            <a:avLst/>
          </a:prstGeom>
        </p:spPr>
        <p:txBody>
          <a:bodyPr wrap="square">
            <a:spAutoFit/>
          </a:bodyPr>
          <a:lstStyle/>
          <a:p>
            <a:pPr algn="just"/>
            <a:r>
              <a:rPr lang="es-MX" sz="2000" dirty="0" smtClean="0">
                <a:solidFill>
                  <a:srgbClr val="002060"/>
                </a:solidFill>
                <a:latin typeface="Calibri (cuerpo)"/>
              </a:rPr>
              <a:t>VI</a:t>
            </a:r>
            <a:r>
              <a:rPr lang="es-MX" sz="2000" dirty="0">
                <a:solidFill>
                  <a:srgbClr val="002060"/>
                </a:solidFill>
                <a:latin typeface="Calibri (cuerpo)"/>
              </a:rPr>
              <a:t>. El domicilio de la Unidad de Transparencia</a:t>
            </a:r>
            <a:r>
              <a:rPr lang="es-MX" sz="2000" dirty="0" smtClean="0">
                <a:solidFill>
                  <a:srgbClr val="002060"/>
                </a:solidFill>
                <a:latin typeface="Calibri (cuerpo)"/>
              </a:rPr>
              <a:t>.</a:t>
            </a:r>
            <a:endParaRPr lang="es-MX" b="1" dirty="0"/>
          </a:p>
        </p:txBody>
      </p:sp>
      <p:sp>
        <p:nvSpPr>
          <p:cNvPr id="16" name="4 Rectángulo"/>
          <p:cNvSpPr/>
          <p:nvPr/>
        </p:nvSpPr>
        <p:spPr>
          <a:xfrm>
            <a:off x="7029962" y="6207889"/>
            <a:ext cx="1852099" cy="400110"/>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Artículo 21</a:t>
            </a:r>
            <a:endParaRPr lang="es-MX" sz="2000" dirty="0" smtClean="0">
              <a:solidFill>
                <a:srgbClr val="002060"/>
              </a:solidFill>
              <a:latin typeface="Calibri (cuerpo)"/>
            </a:endParaRPr>
          </a:p>
        </p:txBody>
      </p:sp>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harpenSoften amount="-23000"/>
                    </a14:imgEffect>
                    <a14:imgEffect>
                      <a14:brightnessContrast bright="40000"/>
                    </a14:imgEffect>
                  </a14:imgLayer>
                </a14:imgProps>
              </a:ext>
            </a:extLst>
          </a:blip>
          <a:stretch>
            <a:fillRect/>
          </a:stretch>
        </p:blipFill>
        <p:spPr>
          <a:xfrm>
            <a:off x="656885" y="3666331"/>
            <a:ext cx="3189627" cy="2567671"/>
          </a:xfrm>
          <a:prstGeom prst="rect">
            <a:avLst/>
          </a:prstGeom>
          <a:effectLst>
            <a:outerShdw blurRad="952500" dist="635000" dir="5400000" algn="ctr" rotWithShape="0">
              <a:srgbClr val="000000">
                <a:alpha val="24000"/>
              </a:srgbClr>
            </a:outerShdw>
          </a:effectLst>
        </p:spPr>
      </p:pic>
      <p:pic>
        <p:nvPicPr>
          <p:cNvPr id="17" name="Imagen 16"/>
          <p:cNvPicPr/>
          <p:nvPr/>
        </p:nvPicPr>
        <p:blipFill rotWithShape="1">
          <a:blip r:embed="rId4"/>
          <a:srcRect l="2107" t="9221" r="2800" b="4679"/>
          <a:stretch/>
        </p:blipFill>
        <p:spPr>
          <a:xfrm>
            <a:off x="3892550" y="3666331"/>
            <a:ext cx="4383403" cy="2567671"/>
          </a:xfrm>
          <a:prstGeom prst="rect">
            <a:avLst/>
          </a:prstGeom>
        </p:spPr>
      </p:pic>
      <p:sp>
        <p:nvSpPr>
          <p:cNvPr id="15" name="Rectángulo 14"/>
          <p:cNvSpPr/>
          <p:nvPr/>
        </p:nvSpPr>
        <p:spPr>
          <a:xfrm>
            <a:off x="242887" y="1323731"/>
            <a:ext cx="8701607" cy="1938992"/>
          </a:xfrm>
          <a:prstGeom prst="rect">
            <a:avLst/>
          </a:prstGeom>
        </p:spPr>
        <p:txBody>
          <a:bodyPr wrap="square">
            <a:spAutoFit/>
          </a:bodyPr>
          <a:lstStyle/>
          <a:p>
            <a:pPr algn="just"/>
            <a:endParaRPr lang="es-MX" sz="2000" dirty="0">
              <a:solidFill>
                <a:srgbClr val="002060"/>
              </a:solidFill>
              <a:latin typeface="Calibri (cuerpo)"/>
            </a:endParaRPr>
          </a:p>
          <a:p>
            <a:pPr algn="just"/>
            <a:r>
              <a:rPr lang="es-MX" sz="2000" dirty="0">
                <a:solidFill>
                  <a:srgbClr val="002060"/>
                </a:solidFill>
                <a:latin typeface="Calibri (cuerpo)"/>
              </a:rPr>
              <a:t>Calle Ermita s/n en la colonia Narvarte Poniente, Alcaldía Benito Juárez, C.P. 03020, Ciudad de México.  Usted podrá consultar el aviso de privacidad, así como las modificaciones al mismo, en la siguiente dirección http://data.ssp.cdmx.gob.mx/documentos/transparencia/AvisosPrivacidad/AVISOS.xlsx </a:t>
            </a:r>
            <a:endParaRPr lang="es-MX" b="1" dirty="0"/>
          </a:p>
        </p:txBody>
      </p:sp>
    </p:spTree>
    <p:extLst>
      <p:ext uri="{BB962C8B-B14F-4D97-AF65-F5344CB8AC3E}">
        <p14:creationId xmlns:p14="http://schemas.microsoft.com/office/powerpoint/2010/main" val="17781351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5"/>
                                        </p:tgtEl>
                                      </p:cBhvr>
                                    </p:animEffect>
                                    <p:animScale>
                                      <p:cBhvr>
                                        <p:cTn id="12" dur="250" autoRev="1" fill="hold"/>
                                        <p:tgtEl>
                                          <p:spTgt spid="15"/>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aviso integra, simplificado y corto"/>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colorTemperature colorTemp="6495"/>
                    </a14:imgEffect>
                    <a14:imgEffect>
                      <a14:saturation sat="90000"/>
                    </a14:imgEffect>
                  </a14:imgLayer>
                </a14:imgProps>
              </a:ext>
              <a:ext uri="{28A0092B-C50C-407E-A947-70E740481C1C}">
                <a14:useLocalDpi xmlns:a14="http://schemas.microsoft.com/office/drawing/2010/main" val="0"/>
              </a:ext>
            </a:extLst>
          </a:blip>
          <a:srcRect/>
          <a:stretch>
            <a:fillRect/>
          </a:stretch>
        </p:blipFill>
        <p:spPr bwMode="auto">
          <a:xfrm>
            <a:off x="2107080" y="894376"/>
            <a:ext cx="4862680" cy="4862680"/>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35</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363070" y="1409735"/>
            <a:ext cx="8518991" cy="400110"/>
          </a:xfrm>
          <a:prstGeom prst="rect">
            <a:avLst/>
          </a:prstGeom>
        </p:spPr>
        <p:txBody>
          <a:bodyPr wrap="square">
            <a:spAutoFit/>
          </a:bodyPr>
          <a:lstStyle/>
          <a:p>
            <a:pPr algn="just"/>
            <a:r>
              <a:rPr lang="es-MX" sz="2000" dirty="0" smtClean="0">
                <a:solidFill>
                  <a:srgbClr val="002060"/>
                </a:solidFill>
                <a:latin typeface="Calibri (cuerpo)"/>
              </a:rPr>
              <a:t>El Aviso de Privacidad </a:t>
            </a:r>
            <a:r>
              <a:rPr lang="es-MX" sz="2000" b="1" u="sng" dirty="0" smtClean="0">
                <a:solidFill>
                  <a:srgbClr val="002060"/>
                </a:solidFill>
                <a:latin typeface="Calibri (cuerpo)"/>
              </a:rPr>
              <a:t>SIMPLIFICADO </a:t>
            </a:r>
            <a:r>
              <a:rPr lang="es-MX" sz="2000" dirty="0" smtClean="0">
                <a:solidFill>
                  <a:srgbClr val="002060"/>
                </a:solidFill>
                <a:latin typeface="Calibri (cuerpo)"/>
              </a:rPr>
              <a:t>deberá contener:</a:t>
            </a:r>
            <a:endParaRPr lang="es-MX" sz="2000" dirty="0">
              <a:solidFill>
                <a:srgbClr val="002060"/>
              </a:solidFill>
              <a:latin typeface="Calibri (cuerpo)"/>
            </a:endParaRPr>
          </a:p>
        </p:txBody>
      </p:sp>
      <p:sp>
        <p:nvSpPr>
          <p:cNvPr id="13" name="4 Rectángulo"/>
          <p:cNvSpPr/>
          <p:nvPr/>
        </p:nvSpPr>
        <p:spPr>
          <a:xfrm>
            <a:off x="363070" y="727807"/>
            <a:ext cx="8518991" cy="707886"/>
          </a:xfrm>
          <a:prstGeom prst="rect">
            <a:avLst/>
          </a:prstGeom>
        </p:spPr>
        <p:txBody>
          <a:bodyPr wrap="square">
            <a:spAutoFit/>
          </a:bodyPr>
          <a:lstStyle/>
          <a:p>
            <a:pPr algn="ctr"/>
            <a:r>
              <a:rPr lang="es-MX" sz="2000" b="1" cap="all" dirty="0" smtClean="0">
                <a:solidFill>
                  <a:schemeClr val="accent6"/>
                </a:solidFill>
                <a:latin typeface="Arial" pitchFamily="34" charset="0"/>
                <a:cs typeface="Arial" pitchFamily="34" charset="0"/>
              </a:rPr>
              <a:t>¿Cuáles </a:t>
            </a:r>
            <a:r>
              <a:rPr lang="es-MX" sz="2000" b="1" cap="all" dirty="0">
                <a:solidFill>
                  <a:schemeClr val="accent6"/>
                </a:solidFill>
                <a:latin typeface="Arial" pitchFamily="34" charset="0"/>
                <a:cs typeface="Arial" pitchFamily="34" charset="0"/>
              </a:rPr>
              <a:t>son </a:t>
            </a:r>
            <a:r>
              <a:rPr lang="es-MX" sz="2000" b="1" cap="all" dirty="0" smtClean="0">
                <a:solidFill>
                  <a:schemeClr val="accent6"/>
                </a:solidFill>
                <a:latin typeface="Arial" pitchFamily="34" charset="0"/>
                <a:cs typeface="Arial" pitchFamily="34" charset="0"/>
              </a:rPr>
              <a:t>Los requisitos del </a:t>
            </a:r>
            <a:r>
              <a:rPr lang="es-MX" sz="2000" b="1" cap="all" dirty="0">
                <a:solidFill>
                  <a:schemeClr val="accent6"/>
                </a:solidFill>
                <a:latin typeface="Arial" pitchFamily="34" charset="0"/>
                <a:cs typeface="Arial" pitchFamily="34" charset="0"/>
              </a:rPr>
              <a:t>aviso de </a:t>
            </a:r>
            <a:r>
              <a:rPr lang="es-MX" sz="2000" b="1" cap="all" dirty="0" smtClean="0">
                <a:solidFill>
                  <a:schemeClr val="accent6"/>
                </a:solidFill>
                <a:latin typeface="Arial" pitchFamily="34" charset="0"/>
                <a:cs typeface="Arial" pitchFamily="34" charset="0"/>
              </a:rPr>
              <a:t>privacidad SIMPLIFICADO?</a:t>
            </a:r>
            <a:endParaRPr lang="es-MX" sz="2000" dirty="0" smtClean="0">
              <a:solidFill>
                <a:srgbClr val="002060"/>
              </a:solidFill>
              <a:latin typeface="Calibri (cuerpo)"/>
            </a:endParaRPr>
          </a:p>
        </p:txBody>
      </p:sp>
      <p:sp>
        <p:nvSpPr>
          <p:cNvPr id="15" name="4 Rectángulo"/>
          <p:cNvSpPr/>
          <p:nvPr/>
        </p:nvSpPr>
        <p:spPr>
          <a:xfrm>
            <a:off x="1143000" y="5847780"/>
            <a:ext cx="7845177" cy="707886"/>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ARTÍCULO </a:t>
            </a:r>
            <a:r>
              <a:rPr lang="es-MX" sz="2000" b="1" cap="all" dirty="0">
                <a:solidFill>
                  <a:schemeClr val="accent6"/>
                </a:solidFill>
                <a:latin typeface="Arial" pitchFamily="34" charset="0"/>
                <a:cs typeface="Arial" pitchFamily="34" charset="0"/>
              </a:rPr>
              <a:t>27 Ley General de Protección de Datos Personales en Posesión de Sujetos </a:t>
            </a:r>
            <a:r>
              <a:rPr lang="es-MX" sz="2000" b="1" cap="all" dirty="0" smtClean="0">
                <a:solidFill>
                  <a:schemeClr val="accent6"/>
                </a:solidFill>
                <a:latin typeface="Arial" pitchFamily="34" charset="0"/>
                <a:cs typeface="Arial" pitchFamily="34" charset="0"/>
              </a:rPr>
              <a:t>Obligados</a:t>
            </a:r>
            <a:endParaRPr lang="es-MX" sz="2000" dirty="0" smtClean="0">
              <a:solidFill>
                <a:srgbClr val="002060"/>
              </a:solidFill>
              <a:latin typeface="Calibri (cuerpo)"/>
            </a:endParaRPr>
          </a:p>
        </p:txBody>
      </p:sp>
      <p:sp>
        <p:nvSpPr>
          <p:cNvPr id="16" name="4 Rectángulo"/>
          <p:cNvSpPr/>
          <p:nvPr/>
        </p:nvSpPr>
        <p:spPr>
          <a:xfrm>
            <a:off x="363070" y="1880170"/>
            <a:ext cx="8518991" cy="400110"/>
          </a:xfrm>
          <a:prstGeom prst="rect">
            <a:avLst/>
          </a:prstGeom>
        </p:spPr>
        <p:txBody>
          <a:bodyPr wrap="square">
            <a:spAutoFit/>
          </a:bodyPr>
          <a:lstStyle/>
          <a:p>
            <a:pPr marL="514350" indent="-514350" algn="just">
              <a:buAutoNum type="romanUcPeriod"/>
            </a:pPr>
            <a:r>
              <a:rPr lang="es-MX" sz="2000" dirty="0" smtClean="0">
                <a:solidFill>
                  <a:srgbClr val="002060"/>
                </a:solidFill>
                <a:latin typeface="Calibri (cuerpo)"/>
              </a:rPr>
              <a:t>La </a:t>
            </a:r>
            <a:r>
              <a:rPr lang="es-MX" sz="2000" dirty="0">
                <a:solidFill>
                  <a:srgbClr val="002060"/>
                </a:solidFill>
                <a:latin typeface="Calibri (cuerpo)"/>
              </a:rPr>
              <a:t>denominación del responsable</a:t>
            </a:r>
            <a:r>
              <a:rPr lang="es-MX" sz="2000" dirty="0" smtClean="0">
                <a:solidFill>
                  <a:srgbClr val="002060"/>
                </a:solidFill>
                <a:latin typeface="Calibri (cuerpo)"/>
              </a:rPr>
              <a:t>;</a:t>
            </a:r>
            <a:endParaRPr lang="es-MX" sz="2000" dirty="0">
              <a:solidFill>
                <a:srgbClr val="002060"/>
              </a:solidFill>
              <a:latin typeface="Calibri (cuerpo)"/>
            </a:endParaRPr>
          </a:p>
        </p:txBody>
      </p:sp>
      <p:sp>
        <p:nvSpPr>
          <p:cNvPr id="17" name="4 Rectángulo"/>
          <p:cNvSpPr/>
          <p:nvPr/>
        </p:nvSpPr>
        <p:spPr>
          <a:xfrm>
            <a:off x="363070" y="2133272"/>
            <a:ext cx="8518991" cy="4401205"/>
          </a:xfrm>
          <a:prstGeom prst="rect">
            <a:avLst/>
          </a:prstGeom>
        </p:spPr>
        <p:txBody>
          <a:bodyPr wrap="square">
            <a:spAutoFit/>
          </a:bodyPr>
          <a:lstStyle/>
          <a:p>
            <a:pPr algn="just"/>
            <a:endParaRPr lang="es-MX" sz="2000" dirty="0">
              <a:solidFill>
                <a:srgbClr val="002060"/>
              </a:solidFill>
              <a:latin typeface="Calibri (cuerpo)"/>
            </a:endParaRPr>
          </a:p>
          <a:p>
            <a:pPr algn="just"/>
            <a:r>
              <a:rPr lang="es-MX" sz="2000" dirty="0">
                <a:solidFill>
                  <a:srgbClr val="002060"/>
                </a:solidFill>
                <a:latin typeface="Calibri (cuerpo)"/>
              </a:rPr>
              <a:t>La Secretaría de Seguridad Ciudadana de la Ciudad de México, a través de la Dirección de Recursos Humanos con domicilio en calle Arcos de Belém 79, Colonia Centro, Alcaldía Cuauhtémoc, Ciudad de México, C.P. 06000, es la responsable del tratamiento de los datos personales recabados mediante el sistema de datos personales denominado “Sistema Integral de Recursos Humanos”, los cuáles serán protegidos conforme a lo dispuesto en la Ley General de Protección de Datos Personales en Posesión de Sujetos Obligados y demás normatividad que resulte aplicable. </a:t>
            </a:r>
            <a:endParaRPr lang="es-MX" sz="2000" dirty="0" smtClean="0">
              <a:solidFill>
                <a:srgbClr val="002060"/>
              </a:solidFill>
              <a:latin typeface="Calibri (cuerpo)"/>
            </a:endParaRPr>
          </a:p>
          <a:p>
            <a:pPr marL="514350" indent="-514350" algn="just">
              <a:buAutoNum type="romanUcPeriod"/>
            </a:pPr>
            <a:endParaRPr lang="es-MX" sz="2000" dirty="0">
              <a:solidFill>
                <a:srgbClr val="002060"/>
              </a:solidFill>
              <a:latin typeface="Calibri (cuerpo)"/>
            </a:endParaRPr>
          </a:p>
          <a:p>
            <a:pPr algn="just"/>
            <a:endParaRPr lang="es-MX" sz="2000" dirty="0" smtClean="0">
              <a:solidFill>
                <a:srgbClr val="002060"/>
              </a:solidFill>
              <a:latin typeface="Calibri (cuerpo)"/>
            </a:endParaRPr>
          </a:p>
          <a:p>
            <a:pPr algn="just"/>
            <a:endParaRPr lang="es-MX" sz="2000" dirty="0" smtClean="0">
              <a:solidFill>
                <a:srgbClr val="002060"/>
              </a:solidFill>
              <a:latin typeface="Calibri (cuerpo)"/>
            </a:endParaRPr>
          </a:p>
          <a:p>
            <a:pPr algn="just"/>
            <a:endParaRPr lang="es-MX" sz="2000" dirty="0">
              <a:solidFill>
                <a:srgbClr val="002060"/>
              </a:solidFill>
              <a:latin typeface="Calibri (cuerpo)"/>
            </a:endParaRPr>
          </a:p>
        </p:txBody>
      </p:sp>
    </p:spTree>
    <p:extLst>
      <p:ext uri="{BB962C8B-B14F-4D97-AF65-F5344CB8AC3E}">
        <p14:creationId xmlns:p14="http://schemas.microsoft.com/office/powerpoint/2010/main" val="17571059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circle(in)">
                                      <p:cBhvr>
                                        <p:cTn id="24" dur="2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5" grpId="0"/>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aviso integra, simplificado y corto"/>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colorTemperature colorTemp="6495"/>
                    </a14:imgEffect>
                    <a14:imgEffect>
                      <a14:saturation sat="90000"/>
                    </a14:imgEffect>
                  </a14:imgLayer>
                </a14:imgProps>
              </a:ext>
              <a:ext uri="{28A0092B-C50C-407E-A947-70E740481C1C}">
                <a14:useLocalDpi xmlns:a14="http://schemas.microsoft.com/office/drawing/2010/main" val="0"/>
              </a:ext>
            </a:extLst>
          </a:blip>
          <a:srcRect/>
          <a:stretch>
            <a:fillRect/>
          </a:stretch>
        </p:blipFill>
        <p:spPr bwMode="auto">
          <a:xfrm>
            <a:off x="2107080" y="894376"/>
            <a:ext cx="4862680" cy="4862680"/>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36</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363070" y="1275754"/>
            <a:ext cx="8518991" cy="1015663"/>
          </a:xfrm>
          <a:prstGeom prst="rect">
            <a:avLst/>
          </a:prstGeom>
        </p:spPr>
        <p:txBody>
          <a:bodyPr wrap="square">
            <a:spAutoFit/>
          </a:bodyPr>
          <a:lstStyle/>
          <a:p>
            <a:pPr algn="just"/>
            <a:r>
              <a:rPr lang="es-MX" sz="2000" dirty="0" smtClean="0">
                <a:solidFill>
                  <a:srgbClr val="002060"/>
                </a:solidFill>
                <a:latin typeface="Calibri (cuerpo)"/>
              </a:rPr>
              <a:t>II</a:t>
            </a:r>
            <a:r>
              <a:rPr lang="es-MX" sz="2000" dirty="0">
                <a:solidFill>
                  <a:srgbClr val="002060"/>
                </a:solidFill>
                <a:latin typeface="Calibri (cuerpo)"/>
              </a:rPr>
              <a:t>. Las finalidades del tratamiento para las cuales se obtienen los datos personales, distinguiendo aquéllas que requieran el consentimiento del titular</a:t>
            </a:r>
            <a:r>
              <a:rPr lang="es-MX" sz="2000" dirty="0" smtClean="0">
                <a:solidFill>
                  <a:srgbClr val="002060"/>
                </a:solidFill>
                <a:latin typeface="Calibri (cuerpo)"/>
              </a:rPr>
              <a:t>;</a:t>
            </a:r>
          </a:p>
        </p:txBody>
      </p:sp>
      <p:sp>
        <p:nvSpPr>
          <p:cNvPr id="13" name="4 Rectángulo"/>
          <p:cNvSpPr/>
          <p:nvPr/>
        </p:nvSpPr>
        <p:spPr>
          <a:xfrm>
            <a:off x="363070" y="727807"/>
            <a:ext cx="8518991" cy="400110"/>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¿Cuáles </a:t>
            </a:r>
            <a:r>
              <a:rPr lang="es-MX" sz="2000" b="1" cap="all" dirty="0">
                <a:solidFill>
                  <a:schemeClr val="accent6"/>
                </a:solidFill>
                <a:latin typeface="Arial" pitchFamily="34" charset="0"/>
                <a:cs typeface="Arial" pitchFamily="34" charset="0"/>
              </a:rPr>
              <a:t>son las modalidades del aviso de </a:t>
            </a:r>
            <a:r>
              <a:rPr lang="es-MX" sz="2000" b="1" cap="all" dirty="0" smtClean="0">
                <a:solidFill>
                  <a:schemeClr val="accent6"/>
                </a:solidFill>
                <a:latin typeface="Arial" pitchFamily="34" charset="0"/>
                <a:cs typeface="Arial" pitchFamily="34" charset="0"/>
              </a:rPr>
              <a:t>privacidad?</a:t>
            </a:r>
            <a:endParaRPr lang="es-MX" sz="2000" dirty="0" smtClean="0">
              <a:solidFill>
                <a:srgbClr val="002060"/>
              </a:solidFill>
              <a:latin typeface="Calibri (cuerpo)"/>
            </a:endParaRPr>
          </a:p>
        </p:txBody>
      </p:sp>
      <p:sp>
        <p:nvSpPr>
          <p:cNvPr id="15" name="4 Rectángulo"/>
          <p:cNvSpPr/>
          <p:nvPr/>
        </p:nvSpPr>
        <p:spPr>
          <a:xfrm>
            <a:off x="1143000" y="5847780"/>
            <a:ext cx="7845177" cy="707886"/>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ARTÍCULO </a:t>
            </a:r>
            <a:r>
              <a:rPr lang="es-MX" sz="2000" b="1" cap="all" dirty="0">
                <a:solidFill>
                  <a:schemeClr val="accent6"/>
                </a:solidFill>
                <a:latin typeface="Arial" pitchFamily="34" charset="0"/>
                <a:cs typeface="Arial" pitchFamily="34" charset="0"/>
              </a:rPr>
              <a:t>27 Ley General de Protección de Datos Personales en Posesión de Sujetos </a:t>
            </a:r>
            <a:r>
              <a:rPr lang="es-MX" sz="2000" b="1" cap="all" dirty="0" smtClean="0">
                <a:solidFill>
                  <a:schemeClr val="accent6"/>
                </a:solidFill>
                <a:latin typeface="Arial" pitchFamily="34" charset="0"/>
                <a:cs typeface="Arial" pitchFamily="34" charset="0"/>
              </a:rPr>
              <a:t>Obligados</a:t>
            </a:r>
            <a:endParaRPr lang="es-MX" sz="2000" dirty="0" smtClean="0">
              <a:solidFill>
                <a:srgbClr val="002060"/>
              </a:solidFill>
              <a:latin typeface="Calibri (cuerpo)"/>
            </a:endParaRPr>
          </a:p>
        </p:txBody>
      </p:sp>
      <p:sp>
        <p:nvSpPr>
          <p:cNvPr id="16" name="4 Rectángulo"/>
          <p:cNvSpPr/>
          <p:nvPr/>
        </p:nvSpPr>
        <p:spPr>
          <a:xfrm>
            <a:off x="363069" y="2445750"/>
            <a:ext cx="8518991" cy="3170099"/>
          </a:xfrm>
          <a:prstGeom prst="rect">
            <a:avLst/>
          </a:prstGeom>
        </p:spPr>
        <p:txBody>
          <a:bodyPr wrap="square">
            <a:spAutoFit/>
          </a:bodyPr>
          <a:lstStyle/>
          <a:p>
            <a:pPr algn="just"/>
            <a:r>
              <a:rPr lang="es-MX" sz="2000" dirty="0" smtClean="0">
                <a:solidFill>
                  <a:srgbClr val="002060"/>
                </a:solidFill>
                <a:latin typeface="Calibri (cuerpo)"/>
              </a:rPr>
              <a:t>Los </a:t>
            </a:r>
            <a:r>
              <a:rPr lang="es-MX" sz="2000" dirty="0">
                <a:solidFill>
                  <a:srgbClr val="002060"/>
                </a:solidFill>
                <a:latin typeface="Calibri (cuerpo)"/>
              </a:rPr>
              <a:t>datos personales recabados serán utilizados con la finalidad de la integración del expediente personal del ciudadano que va a ingresar a laborar a la Secretaría de Seguridad Pública del Distrito Federal, a efecto de llevar a cabo el movimiento de alta de nuevo ingreso o reingreso según corresponda en el Sistema Integral Desconcentrado de Nómina (SIDEN), mismo que contendrá datos y documentos de ingreso, permanencia, actualización, desarrollo en la dependencia, movimientos de personal, otorgamiento de prestaciones y demás análogos con documentación probatoria para tal efecto, así como su actualización. </a:t>
            </a:r>
            <a:endParaRPr lang="es-MX" sz="2000" dirty="0" smtClean="0">
              <a:solidFill>
                <a:srgbClr val="002060"/>
              </a:solidFill>
              <a:latin typeface="Calibri (cuerpo)"/>
            </a:endParaRPr>
          </a:p>
          <a:p>
            <a:pPr algn="just"/>
            <a:endParaRPr lang="es-MX" sz="2000" dirty="0">
              <a:solidFill>
                <a:srgbClr val="002060"/>
              </a:solidFill>
              <a:latin typeface="Calibri (cuerpo)"/>
            </a:endParaRPr>
          </a:p>
        </p:txBody>
      </p:sp>
    </p:spTree>
    <p:extLst>
      <p:ext uri="{BB962C8B-B14F-4D97-AF65-F5344CB8AC3E}">
        <p14:creationId xmlns:p14="http://schemas.microsoft.com/office/powerpoint/2010/main" val="26383919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circle(in)">
                                      <p:cBhvr>
                                        <p:cTn id="2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5"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aviso integra, simplificado y corto"/>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colorTemperature colorTemp="6495"/>
                    </a14:imgEffect>
                    <a14:imgEffect>
                      <a14:saturation sat="90000"/>
                    </a14:imgEffect>
                  </a14:imgLayer>
                </a14:imgProps>
              </a:ext>
              <a:ext uri="{28A0092B-C50C-407E-A947-70E740481C1C}">
                <a14:useLocalDpi xmlns:a14="http://schemas.microsoft.com/office/drawing/2010/main" val="0"/>
              </a:ext>
            </a:extLst>
          </a:blip>
          <a:srcRect/>
          <a:stretch>
            <a:fillRect/>
          </a:stretch>
        </p:blipFill>
        <p:spPr bwMode="auto">
          <a:xfrm>
            <a:off x="1927423" y="861125"/>
            <a:ext cx="4862680" cy="4862680"/>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37</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363070" y="1275754"/>
            <a:ext cx="8518991" cy="2246769"/>
          </a:xfrm>
          <a:prstGeom prst="rect">
            <a:avLst/>
          </a:prstGeom>
        </p:spPr>
        <p:txBody>
          <a:bodyPr wrap="square">
            <a:spAutoFit/>
          </a:bodyPr>
          <a:lstStyle/>
          <a:p>
            <a:pPr algn="just"/>
            <a:r>
              <a:rPr lang="es-MX" sz="2000" dirty="0" smtClean="0">
                <a:solidFill>
                  <a:srgbClr val="002060"/>
                </a:solidFill>
                <a:latin typeface="Calibri (cuerpo)"/>
              </a:rPr>
              <a:t>III</a:t>
            </a:r>
            <a:r>
              <a:rPr lang="es-MX" sz="2000" dirty="0">
                <a:solidFill>
                  <a:srgbClr val="002060"/>
                </a:solidFill>
                <a:latin typeface="Calibri (cuerpo)"/>
              </a:rPr>
              <a:t>. Cuando se realicen transferencias de datos personales que requieran consentimiento, se deberá informar</a:t>
            </a:r>
            <a:r>
              <a:rPr lang="es-MX" sz="2000" dirty="0" smtClean="0">
                <a:solidFill>
                  <a:srgbClr val="002060"/>
                </a:solidFill>
                <a:latin typeface="Calibri (cuerpo)"/>
              </a:rPr>
              <a:t>:</a:t>
            </a:r>
          </a:p>
          <a:p>
            <a:pPr algn="just"/>
            <a:endParaRPr lang="es-MX" sz="2000" dirty="0">
              <a:solidFill>
                <a:srgbClr val="002060"/>
              </a:solidFill>
              <a:latin typeface="Calibri (cuerpo)"/>
            </a:endParaRPr>
          </a:p>
          <a:p>
            <a:pPr algn="just"/>
            <a:r>
              <a:rPr lang="es-MX" sz="2000" dirty="0">
                <a:solidFill>
                  <a:srgbClr val="002060"/>
                </a:solidFill>
                <a:latin typeface="Calibri (cuerpo)"/>
              </a:rPr>
              <a:t>a) Las autoridades, poderes, entidades, órganos y organismos gubernamentales de los tres órdenes de gobierno y las personas físicas o morales a las que se transfieren los datos personales, y</a:t>
            </a:r>
          </a:p>
          <a:p>
            <a:pPr algn="just"/>
            <a:r>
              <a:rPr lang="es-MX" sz="2000" dirty="0">
                <a:solidFill>
                  <a:srgbClr val="002060"/>
                </a:solidFill>
                <a:latin typeface="Calibri (cuerpo)"/>
              </a:rPr>
              <a:t>b) Las finalidades de estas transferencias</a:t>
            </a:r>
            <a:r>
              <a:rPr lang="es-MX" sz="2000" dirty="0" smtClean="0">
                <a:solidFill>
                  <a:srgbClr val="002060"/>
                </a:solidFill>
                <a:latin typeface="Calibri (cuerpo)"/>
              </a:rPr>
              <a:t>;</a:t>
            </a:r>
            <a:endParaRPr lang="es-MX" sz="2000" dirty="0">
              <a:solidFill>
                <a:srgbClr val="002060"/>
              </a:solidFill>
              <a:latin typeface="Calibri (cuerpo)"/>
            </a:endParaRPr>
          </a:p>
        </p:txBody>
      </p:sp>
      <p:sp>
        <p:nvSpPr>
          <p:cNvPr id="13" name="4 Rectángulo"/>
          <p:cNvSpPr/>
          <p:nvPr/>
        </p:nvSpPr>
        <p:spPr>
          <a:xfrm>
            <a:off x="363070" y="727807"/>
            <a:ext cx="8518991" cy="400110"/>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¿Cuáles </a:t>
            </a:r>
            <a:r>
              <a:rPr lang="es-MX" sz="2000" b="1" cap="all" dirty="0">
                <a:solidFill>
                  <a:schemeClr val="accent6"/>
                </a:solidFill>
                <a:latin typeface="Arial" pitchFamily="34" charset="0"/>
                <a:cs typeface="Arial" pitchFamily="34" charset="0"/>
              </a:rPr>
              <a:t>son las modalidades del aviso de </a:t>
            </a:r>
            <a:r>
              <a:rPr lang="es-MX" sz="2000" b="1" cap="all" dirty="0" smtClean="0">
                <a:solidFill>
                  <a:schemeClr val="accent6"/>
                </a:solidFill>
                <a:latin typeface="Arial" pitchFamily="34" charset="0"/>
                <a:cs typeface="Arial" pitchFamily="34" charset="0"/>
              </a:rPr>
              <a:t>privacidad?</a:t>
            </a:r>
            <a:endParaRPr lang="es-MX" sz="2000" dirty="0" smtClean="0">
              <a:solidFill>
                <a:srgbClr val="002060"/>
              </a:solidFill>
              <a:latin typeface="Calibri (cuerpo)"/>
            </a:endParaRPr>
          </a:p>
        </p:txBody>
      </p:sp>
      <p:sp>
        <p:nvSpPr>
          <p:cNvPr id="15" name="4 Rectángulo"/>
          <p:cNvSpPr/>
          <p:nvPr/>
        </p:nvSpPr>
        <p:spPr>
          <a:xfrm>
            <a:off x="1143000" y="5847780"/>
            <a:ext cx="7845177" cy="707886"/>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ARTÍCULO </a:t>
            </a:r>
            <a:r>
              <a:rPr lang="es-MX" sz="2000" b="1" cap="all" dirty="0">
                <a:solidFill>
                  <a:schemeClr val="accent6"/>
                </a:solidFill>
                <a:latin typeface="Arial" pitchFamily="34" charset="0"/>
                <a:cs typeface="Arial" pitchFamily="34" charset="0"/>
              </a:rPr>
              <a:t>27 Ley General de Protección de Datos Personales en Posesión de Sujetos </a:t>
            </a:r>
            <a:r>
              <a:rPr lang="es-MX" sz="2000" b="1" cap="all" dirty="0" smtClean="0">
                <a:solidFill>
                  <a:schemeClr val="accent6"/>
                </a:solidFill>
                <a:latin typeface="Arial" pitchFamily="34" charset="0"/>
                <a:cs typeface="Arial" pitchFamily="34" charset="0"/>
              </a:rPr>
              <a:t>Obligados</a:t>
            </a:r>
            <a:endParaRPr lang="es-MX" sz="2000" dirty="0" smtClean="0">
              <a:solidFill>
                <a:srgbClr val="002060"/>
              </a:solidFill>
              <a:latin typeface="Calibri (cuerpo)"/>
            </a:endParaRPr>
          </a:p>
        </p:txBody>
      </p:sp>
      <p:sp>
        <p:nvSpPr>
          <p:cNvPr id="16" name="4 Rectángulo"/>
          <p:cNvSpPr/>
          <p:nvPr/>
        </p:nvSpPr>
        <p:spPr>
          <a:xfrm>
            <a:off x="363070" y="3663214"/>
            <a:ext cx="8518991" cy="1323439"/>
          </a:xfrm>
          <a:prstGeom prst="rect">
            <a:avLst/>
          </a:prstGeom>
        </p:spPr>
        <p:txBody>
          <a:bodyPr wrap="square">
            <a:spAutoFit/>
          </a:bodyPr>
          <a:lstStyle/>
          <a:p>
            <a:pPr algn="just"/>
            <a:r>
              <a:rPr lang="es-MX" sz="2000" dirty="0" smtClean="0">
                <a:solidFill>
                  <a:srgbClr val="002060"/>
                </a:solidFill>
                <a:latin typeface="Calibri (cuerpo)"/>
              </a:rPr>
              <a:t>Se informa que no se realizarán transferencias de datos personales, salvo aquéllas permitidas y contempladas en la Ley de Protección de Datos Personales en Posesión de Sujetos Obligados de la Ciudad de México, debidamente fundadas y motivadas. </a:t>
            </a:r>
            <a:endParaRPr lang="es-MX" sz="2000" dirty="0">
              <a:solidFill>
                <a:srgbClr val="002060"/>
              </a:solidFill>
              <a:latin typeface="Calibri (cuerpo)"/>
            </a:endParaRPr>
          </a:p>
        </p:txBody>
      </p:sp>
    </p:spTree>
    <p:extLst>
      <p:ext uri="{BB962C8B-B14F-4D97-AF65-F5344CB8AC3E}">
        <p14:creationId xmlns:p14="http://schemas.microsoft.com/office/powerpoint/2010/main" val="16267090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circle(in)">
                                      <p:cBhvr>
                                        <p:cTn id="2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02</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4" name="3 Marcador de contenido"/>
          <p:cNvSpPr>
            <a:spLocks noGrp="1"/>
          </p:cNvSpPr>
          <p:nvPr>
            <p:ph sz="half" idx="1"/>
          </p:nvPr>
        </p:nvSpPr>
        <p:spPr>
          <a:xfrm>
            <a:off x="502183" y="1858775"/>
            <a:ext cx="8379879" cy="855055"/>
          </a:xfrm>
        </p:spPr>
        <p:txBody>
          <a:bodyPr/>
          <a:lstStyle/>
          <a:p>
            <a:pPr marL="0" indent="0" algn="r">
              <a:buNone/>
            </a:pPr>
            <a:endParaRPr lang="es-MX" dirty="0">
              <a:solidFill>
                <a:srgbClr val="E43A93"/>
              </a:solidFill>
            </a:endParaRPr>
          </a:p>
          <a:p>
            <a:pPr marL="0" indent="0" algn="r">
              <a:buNone/>
            </a:pPr>
            <a:endParaRPr lang="es-MX" dirty="0">
              <a:solidFill>
                <a:srgbClr val="E43A93"/>
              </a:solidFill>
            </a:endParaRPr>
          </a:p>
          <a:p>
            <a:pPr marL="0" indent="0" algn="r">
              <a:buNone/>
            </a:pPr>
            <a:endParaRPr lang="es-MX" dirty="0">
              <a:solidFill>
                <a:srgbClr val="E43A93"/>
              </a:solidFill>
            </a:endParaRPr>
          </a:p>
          <a:p>
            <a:pPr marL="0" indent="0" algn="r">
              <a:buNone/>
            </a:pPr>
            <a:endParaRPr lang="es-MX" dirty="0">
              <a:solidFill>
                <a:srgbClr val="E43A93"/>
              </a:solidFill>
            </a:endParaRPr>
          </a:p>
        </p:txBody>
      </p:sp>
      <p:sp>
        <p:nvSpPr>
          <p:cNvPr id="8" name="7 Rectángulo"/>
          <p:cNvSpPr/>
          <p:nvPr/>
        </p:nvSpPr>
        <p:spPr>
          <a:xfrm>
            <a:off x="886917" y="1253996"/>
            <a:ext cx="7337605" cy="1754326"/>
          </a:xfrm>
          <a:prstGeom prst="rect">
            <a:avLst/>
          </a:prstGeom>
        </p:spPr>
        <p:txBody>
          <a:bodyPr wrap="square">
            <a:spAutoFit/>
          </a:bodyPr>
          <a:lstStyle/>
          <a:p>
            <a:pPr algn="just"/>
            <a:r>
              <a:rPr lang="es-MX" b="1" dirty="0" smtClean="0">
                <a:solidFill>
                  <a:srgbClr val="002060"/>
                </a:solidFill>
                <a:latin typeface="Calibri (cuerpo)"/>
              </a:rPr>
              <a:t>Responsable</a:t>
            </a:r>
            <a:r>
              <a:rPr lang="es-MX" dirty="0">
                <a:solidFill>
                  <a:srgbClr val="002060"/>
                </a:solidFill>
                <a:latin typeface="Calibri (cuerpo)"/>
              </a:rPr>
              <a:t>: Cualquier autoridad, entidad, órgano y organismo de los Poderes Ejecutivo, Legislativo y Judicial, </a:t>
            </a:r>
            <a:r>
              <a:rPr lang="es-MX" dirty="0" smtClean="0">
                <a:solidFill>
                  <a:srgbClr val="002060"/>
                </a:solidFill>
                <a:latin typeface="Calibri (cuerpo)"/>
              </a:rPr>
              <a:t>Órganos Autónomos</a:t>
            </a:r>
            <a:r>
              <a:rPr lang="es-MX" dirty="0">
                <a:solidFill>
                  <a:srgbClr val="002060"/>
                </a:solidFill>
                <a:latin typeface="Calibri (cuerpo)"/>
              </a:rPr>
              <a:t>, Partidos Políticos, Fideicomisos y Fondos Públicos, que decida y determine finalidad, fines, medios, medidas </a:t>
            </a:r>
            <a:r>
              <a:rPr lang="es-MX" dirty="0" smtClean="0">
                <a:solidFill>
                  <a:srgbClr val="002060"/>
                </a:solidFill>
                <a:latin typeface="Calibri (cuerpo)"/>
              </a:rPr>
              <a:t>de seguridad </a:t>
            </a:r>
            <a:r>
              <a:rPr lang="es-MX" dirty="0">
                <a:solidFill>
                  <a:srgbClr val="002060"/>
                </a:solidFill>
                <a:latin typeface="Calibri (cuerpo)"/>
              </a:rPr>
              <a:t>y demás cuestiones relacionadas con el tratamiento de datos </a:t>
            </a:r>
            <a:r>
              <a:rPr lang="es-MX" dirty="0" smtClean="0">
                <a:solidFill>
                  <a:srgbClr val="002060"/>
                </a:solidFill>
                <a:latin typeface="Calibri (cuerpo)"/>
              </a:rPr>
              <a:t>personales.</a:t>
            </a:r>
            <a:endParaRPr lang="es-MX" dirty="0">
              <a:solidFill>
                <a:srgbClr val="002060"/>
              </a:solidFill>
              <a:latin typeface="Calibri (cuerpo)"/>
            </a:endParaRPr>
          </a:p>
          <a:p>
            <a:pPr algn="just"/>
            <a:endParaRPr lang="es-MX" dirty="0" smtClean="0">
              <a:solidFill>
                <a:srgbClr val="002060"/>
              </a:solidFill>
              <a:latin typeface="Calibri (cuerpo)"/>
            </a:endParaRPr>
          </a:p>
        </p:txBody>
      </p:sp>
      <p:sp>
        <p:nvSpPr>
          <p:cNvPr id="21" name="7 Rectángulo"/>
          <p:cNvSpPr/>
          <p:nvPr/>
        </p:nvSpPr>
        <p:spPr>
          <a:xfrm>
            <a:off x="2983800" y="4638821"/>
            <a:ext cx="6047488" cy="2092881"/>
          </a:xfrm>
          <a:prstGeom prst="rect">
            <a:avLst/>
          </a:prstGeom>
        </p:spPr>
        <p:txBody>
          <a:bodyPr wrap="square">
            <a:spAutoFit/>
          </a:bodyPr>
          <a:lstStyle/>
          <a:p>
            <a:pPr algn="just"/>
            <a:endParaRPr lang="es-MX" dirty="0">
              <a:solidFill>
                <a:srgbClr val="002060"/>
              </a:solidFill>
              <a:latin typeface="Calibri (cuerpo)"/>
            </a:endParaRPr>
          </a:p>
          <a:p>
            <a:pPr algn="just"/>
            <a:endParaRPr lang="es-MX" dirty="0" smtClean="0">
              <a:solidFill>
                <a:srgbClr val="002060"/>
              </a:solidFill>
              <a:latin typeface="Calibri (cuerpo)"/>
            </a:endParaRPr>
          </a:p>
          <a:p>
            <a:pPr algn="r"/>
            <a:endParaRPr lang="es-MX" sz="2800" dirty="0" smtClean="0">
              <a:solidFill>
                <a:srgbClr val="F703D4"/>
              </a:solidFill>
              <a:latin typeface="Calibri (cuerpo)"/>
            </a:endParaRPr>
          </a:p>
          <a:p>
            <a:pPr algn="r"/>
            <a:endParaRPr lang="es-MX" sz="2800" dirty="0">
              <a:solidFill>
                <a:srgbClr val="F703D4"/>
              </a:solidFill>
              <a:latin typeface="Calibri (cuerpo)"/>
            </a:endParaRPr>
          </a:p>
          <a:p>
            <a:pPr algn="r"/>
            <a:r>
              <a:rPr lang="es-MX" sz="2000" b="1" dirty="0" smtClean="0">
                <a:solidFill>
                  <a:schemeClr val="accent6"/>
                </a:solidFill>
                <a:latin typeface="Calibri (cuerpo)"/>
              </a:rPr>
              <a:t>ARTÍCULO 3o</a:t>
            </a:r>
            <a:endParaRPr lang="es-MX" sz="2000" b="1" dirty="0">
              <a:solidFill>
                <a:schemeClr val="accent6"/>
              </a:solidFill>
              <a:latin typeface="Calibri (cuerpo)"/>
            </a:endParaRPr>
          </a:p>
          <a:p>
            <a:endParaRPr lang="es-MX" dirty="0" smtClean="0"/>
          </a:p>
        </p:txBody>
      </p:sp>
      <p:pic>
        <p:nvPicPr>
          <p:cNvPr id="4098"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0998" y="3060526"/>
            <a:ext cx="2907936" cy="193862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bav.com.ve/wp-content/uploads/2017/09/fideicomiso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573" y="2852865"/>
            <a:ext cx="739012" cy="19214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9775" y="3273153"/>
            <a:ext cx="2210672" cy="138167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n para ORGANISMOS AUTONOMOS DE LA CIUDAD DE MÃXICO"/>
          <p:cNvPicPr>
            <a:picLocks noChangeAspect="1" noChangeArrowheads="1"/>
          </p:cNvPicPr>
          <p:nvPr/>
        </p:nvPicPr>
        <p:blipFill rotWithShape="1">
          <a:blip r:embed="rId5">
            <a:extLst>
              <a:ext uri="{28A0092B-C50C-407E-A947-70E740481C1C}">
                <a14:useLocalDpi xmlns:a14="http://schemas.microsoft.com/office/drawing/2010/main" val="0"/>
              </a:ext>
            </a:extLst>
          </a:blip>
          <a:srcRect l="37928" t="17531" r="33696" b="67640"/>
          <a:stretch/>
        </p:blipFill>
        <p:spPr bwMode="auto">
          <a:xfrm>
            <a:off x="3298439" y="5279877"/>
            <a:ext cx="2973054" cy="81076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sultado de imagen para PARTIDOS POLITICOS 2019 CIUDAD DE MEXICO"/>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043" t="12350" r="4457" b="11772"/>
          <a:stretch/>
        </p:blipFill>
        <p:spPr bwMode="auto">
          <a:xfrm>
            <a:off x="1206139" y="3399291"/>
            <a:ext cx="2028305" cy="946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069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aviso integra, simplificado y corto"/>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colorTemperature colorTemp="6495"/>
                    </a14:imgEffect>
                    <a14:imgEffect>
                      <a14:saturation sat="90000"/>
                    </a14:imgEffect>
                  </a14:imgLayer>
                </a14:imgProps>
              </a:ext>
              <a:ext uri="{28A0092B-C50C-407E-A947-70E740481C1C}">
                <a14:useLocalDpi xmlns:a14="http://schemas.microsoft.com/office/drawing/2010/main" val="0"/>
              </a:ext>
            </a:extLst>
          </a:blip>
          <a:srcRect/>
          <a:stretch>
            <a:fillRect/>
          </a:stretch>
        </p:blipFill>
        <p:spPr bwMode="auto">
          <a:xfrm>
            <a:off x="2107080" y="894376"/>
            <a:ext cx="4862680" cy="4862680"/>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38</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363070" y="1275754"/>
            <a:ext cx="8518991" cy="1323439"/>
          </a:xfrm>
          <a:prstGeom prst="rect">
            <a:avLst/>
          </a:prstGeom>
        </p:spPr>
        <p:txBody>
          <a:bodyPr wrap="square">
            <a:spAutoFit/>
          </a:bodyPr>
          <a:lstStyle/>
          <a:p>
            <a:pPr algn="just"/>
            <a:r>
              <a:rPr lang="es-MX" sz="2000" dirty="0">
                <a:solidFill>
                  <a:srgbClr val="002060"/>
                </a:solidFill>
                <a:latin typeface="Calibri (cuerpo)"/>
              </a:rPr>
              <a:t>IV. Los mecanismos y medios disponibles para que el titular, en su caso, pueda manifestar su negativa para el tratamiento de sus datos personales para finalidades y transferencias de datos personales que requieren el consentimiento del titular, </a:t>
            </a:r>
            <a:r>
              <a:rPr lang="es-MX" sz="2000" dirty="0" smtClean="0">
                <a:solidFill>
                  <a:srgbClr val="002060"/>
                </a:solidFill>
                <a:latin typeface="Calibri (cuerpo)"/>
              </a:rPr>
              <a:t>y</a:t>
            </a:r>
            <a:endParaRPr lang="es-MX" sz="2000" dirty="0">
              <a:solidFill>
                <a:srgbClr val="002060"/>
              </a:solidFill>
              <a:latin typeface="Calibri (cuerpo)"/>
            </a:endParaRPr>
          </a:p>
        </p:txBody>
      </p:sp>
      <p:sp>
        <p:nvSpPr>
          <p:cNvPr id="15" name="4 Rectángulo"/>
          <p:cNvSpPr/>
          <p:nvPr/>
        </p:nvSpPr>
        <p:spPr>
          <a:xfrm>
            <a:off x="1143000" y="5847780"/>
            <a:ext cx="7845177" cy="707886"/>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ARTÍCULO </a:t>
            </a:r>
            <a:r>
              <a:rPr lang="es-MX" sz="2000" b="1" cap="all" dirty="0">
                <a:solidFill>
                  <a:schemeClr val="accent6"/>
                </a:solidFill>
                <a:latin typeface="Arial" pitchFamily="34" charset="0"/>
                <a:cs typeface="Arial" pitchFamily="34" charset="0"/>
              </a:rPr>
              <a:t>27 Ley General de Protección de Datos Personales en Posesión de Sujetos </a:t>
            </a:r>
            <a:r>
              <a:rPr lang="es-MX" sz="2000" b="1" cap="all" dirty="0" smtClean="0">
                <a:solidFill>
                  <a:schemeClr val="accent6"/>
                </a:solidFill>
                <a:latin typeface="Arial" pitchFamily="34" charset="0"/>
                <a:cs typeface="Arial" pitchFamily="34" charset="0"/>
              </a:rPr>
              <a:t>Obligados</a:t>
            </a:r>
            <a:endParaRPr lang="es-MX" sz="2000" dirty="0" smtClean="0">
              <a:solidFill>
                <a:srgbClr val="002060"/>
              </a:solidFill>
              <a:latin typeface="Calibri (cuerpo)"/>
            </a:endParaRPr>
          </a:p>
        </p:txBody>
      </p:sp>
      <p:sp>
        <p:nvSpPr>
          <p:cNvPr id="14" name="4 Rectángulo"/>
          <p:cNvSpPr/>
          <p:nvPr/>
        </p:nvSpPr>
        <p:spPr>
          <a:xfrm>
            <a:off x="363070" y="2799069"/>
            <a:ext cx="8518991" cy="3170099"/>
          </a:xfrm>
          <a:prstGeom prst="rect">
            <a:avLst/>
          </a:prstGeom>
        </p:spPr>
        <p:txBody>
          <a:bodyPr wrap="square">
            <a:spAutoFit/>
          </a:bodyPr>
          <a:lstStyle/>
          <a:p>
            <a:pPr algn="just"/>
            <a:r>
              <a:rPr lang="es-MX" sz="2000" dirty="0" smtClean="0">
                <a:solidFill>
                  <a:srgbClr val="002060"/>
                </a:solidFill>
                <a:latin typeface="Calibri (cuerpo)"/>
              </a:rPr>
              <a:t>Para ejercer los derechos de acceso, rectificación, cancelación y oposición, así como la revocación del consentimiento Usted podrá acudir directamente ante la Unidad de Transparencia de ésta Secretaría de Seguridad Ciudadana de la Ciudad de México, ubicada en Calle Ermita s/n en la colonia Narvarte Poniente, Alcaldía Benito Juárez, C.P. 03020, Ciudad de México a través de la Plataforma Nacional de Transparencia (http://www.plataformadetransparencia.org.mx/), por medio del sistema INFOMEX, www.infomexdf.org.mx o bien en el correo electrónico ofinfpub00@ssp.df.gob.mx. </a:t>
            </a:r>
          </a:p>
          <a:p>
            <a:pPr algn="just"/>
            <a:endParaRPr lang="es-MX" sz="2000" dirty="0">
              <a:solidFill>
                <a:srgbClr val="002060"/>
              </a:solidFill>
              <a:latin typeface="Calibri (cuerpo)"/>
            </a:endParaRPr>
          </a:p>
        </p:txBody>
      </p:sp>
    </p:spTree>
    <p:extLst>
      <p:ext uri="{BB962C8B-B14F-4D97-AF65-F5344CB8AC3E}">
        <p14:creationId xmlns:p14="http://schemas.microsoft.com/office/powerpoint/2010/main" val="4075240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aviso integra, simplificado y corto"/>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colorTemperature colorTemp="6495"/>
                    </a14:imgEffect>
                    <a14:imgEffect>
                      <a14:saturation sat="90000"/>
                    </a14:imgEffect>
                  </a14:imgLayer>
                </a14:imgProps>
              </a:ext>
              <a:ext uri="{28A0092B-C50C-407E-A947-70E740481C1C}">
                <a14:useLocalDpi xmlns:a14="http://schemas.microsoft.com/office/drawing/2010/main" val="0"/>
              </a:ext>
            </a:extLst>
          </a:blip>
          <a:srcRect/>
          <a:stretch>
            <a:fillRect/>
          </a:stretch>
        </p:blipFill>
        <p:spPr bwMode="auto">
          <a:xfrm>
            <a:off x="2107080" y="894376"/>
            <a:ext cx="4862680" cy="4862680"/>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39</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363070" y="1275754"/>
            <a:ext cx="8518991" cy="1631216"/>
          </a:xfrm>
          <a:prstGeom prst="rect">
            <a:avLst/>
          </a:prstGeom>
        </p:spPr>
        <p:txBody>
          <a:bodyPr wrap="square">
            <a:spAutoFit/>
          </a:bodyPr>
          <a:lstStyle/>
          <a:p>
            <a:pPr algn="just"/>
            <a:endParaRPr lang="es-MX" sz="2000" dirty="0" smtClean="0">
              <a:solidFill>
                <a:srgbClr val="002060"/>
              </a:solidFill>
              <a:latin typeface="Calibri (cuerpo)"/>
            </a:endParaRPr>
          </a:p>
          <a:p>
            <a:pPr algn="just"/>
            <a:r>
              <a:rPr lang="es-MX" sz="2000" dirty="0">
                <a:solidFill>
                  <a:srgbClr val="002060"/>
                </a:solidFill>
                <a:latin typeface="Calibri (cuerpo)"/>
              </a:rPr>
              <a:t>Si desea conocer el procedimiento para el ejercicio de estos derechos, puede acudir a la Unidad de Transparencia, enviar un correo electrónico a la dirección electrónica antes señalada o comunicarse al teléfono 52425100 Ext. 7801. </a:t>
            </a:r>
          </a:p>
        </p:txBody>
      </p:sp>
      <p:sp>
        <p:nvSpPr>
          <p:cNvPr id="15" name="4 Rectángulo"/>
          <p:cNvSpPr/>
          <p:nvPr/>
        </p:nvSpPr>
        <p:spPr>
          <a:xfrm>
            <a:off x="1143000" y="5847780"/>
            <a:ext cx="7845177" cy="707886"/>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ARTÍCULO </a:t>
            </a:r>
            <a:r>
              <a:rPr lang="es-MX" sz="2000" b="1" cap="all" dirty="0">
                <a:solidFill>
                  <a:schemeClr val="accent6"/>
                </a:solidFill>
                <a:latin typeface="Arial" pitchFamily="34" charset="0"/>
                <a:cs typeface="Arial" pitchFamily="34" charset="0"/>
              </a:rPr>
              <a:t>27 Ley General de Protección de Datos Personales en Posesión de Sujetos </a:t>
            </a:r>
            <a:r>
              <a:rPr lang="es-MX" sz="2000" b="1" cap="all" dirty="0" smtClean="0">
                <a:solidFill>
                  <a:schemeClr val="accent6"/>
                </a:solidFill>
                <a:latin typeface="Arial" pitchFamily="34" charset="0"/>
                <a:cs typeface="Arial" pitchFamily="34" charset="0"/>
              </a:rPr>
              <a:t>Obligados</a:t>
            </a:r>
            <a:endParaRPr lang="es-MX" sz="2000" dirty="0" smtClean="0">
              <a:solidFill>
                <a:srgbClr val="002060"/>
              </a:solidFill>
              <a:latin typeface="Calibri (cuerpo)"/>
            </a:endParaRPr>
          </a:p>
        </p:txBody>
      </p:sp>
    </p:spTree>
    <p:extLst>
      <p:ext uri="{BB962C8B-B14F-4D97-AF65-F5344CB8AC3E}">
        <p14:creationId xmlns:p14="http://schemas.microsoft.com/office/powerpoint/2010/main" val="18058879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aviso integra, simplificado y corto"/>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colorTemperature colorTemp="6495"/>
                    </a14:imgEffect>
                    <a14:imgEffect>
                      <a14:saturation sat="90000"/>
                    </a14:imgEffect>
                  </a14:imgLayer>
                </a14:imgProps>
              </a:ext>
              <a:ext uri="{28A0092B-C50C-407E-A947-70E740481C1C}">
                <a14:useLocalDpi xmlns:a14="http://schemas.microsoft.com/office/drawing/2010/main" val="0"/>
              </a:ext>
            </a:extLst>
          </a:blip>
          <a:srcRect/>
          <a:stretch>
            <a:fillRect/>
          </a:stretch>
        </p:blipFill>
        <p:spPr bwMode="auto">
          <a:xfrm>
            <a:off x="2107080" y="894376"/>
            <a:ext cx="4862680" cy="4862680"/>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40</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363070" y="1275754"/>
            <a:ext cx="8518991" cy="2246769"/>
          </a:xfrm>
          <a:prstGeom prst="rect">
            <a:avLst/>
          </a:prstGeom>
        </p:spPr>
        <p:txBody>
          <a:bodyPr wrap="square">
            <a:spAutoFit/>
          </a:bodyPr>
          <a:lstStyle/>
          <a:p>
            <a:pPr algn="just"/>
            <a:r>
              <a:rPr lang="es-MX" sz="2000" dirty="0">
                <a:solidFill>
                  <a:srgbClr val="002060"/>
                </a:solidFill>
                <a:latin typeface="Calibri (cuerpo)"/>
              </a:rPr>
              <a:t>V. El sitio donde se podrá consultar el aviso de privacidad integral</a:t>
            </a:r>
            <a:r>
              <a:rPr lang="es-MX" sz="2000" dirty="0" smtClean="0">
                <a:solidFill>
                  <a:srgbClr val="002060"/>
                </a:solidFill>
                <a:latin typeface="Calibri (cuerpo)"/>
              </a:rPr>
              <a:t>.</a:t>
            </a:r>
          </a:p>
          <a:p>
            <a:pPr algn="just"/>
            <a:endParaRPr lang="es-MX" sz="2000" dirty="0" smtClean="0">
              <a:solidFill>
                <a:srgbClr val="002060"/>
              </a:solidFill>
              <a:latin typeface="Calibri (cuerpo)"/>
            </a:endParaRPr>
          </a:p>
          <a:p>
            <a:pPr algn="just"/>
            <a:r>
              <a:rPr lang="es-MX" sz="2000" dirty="0">
                <a:solidFill>
                  <a:srgbClr val="002060"/>
                </a:solidFill>
                <a:latin typeface="Calibri (cuerpo)"/>
              </a:rPr>
              <a:t>Usted podrá consultar el aviso de privacidad, así como las modificaciones al mismo, en la siguiente dirección http://data.ssp.cdmx.gob.mx/documentos/transparencia/AvisosPrivacidad/AVISOS.xlsx </a:t>
            </a:r>
          </a:p>
          <a:p>
            <a:pPr algn="just"/>
            <a:r>
              <a:rPr lang="es-MX" sz="2000" dirty="0">
                <a:solidFill>
                  <a:srgbClr val="002060"/>
                </a:solidFill>
                <a:latin typeface="Calibri (cuerpo)"/>
              </a:rPr>
              <a:t> </a:t>
            </a:r>
          </a:p>
        </p:txBody>
      </p:sp>
      <p:sp>
        <p:nvSpPr>
          <p:cNvPr id="15" name="4 Rectángulo"/>
          <p:cNvSpPr/>
          <p:nvPr/>
        </p:nvSpPr>
        <p:spPr>
          <a:xfrm>
            <a:off x="1143000" y="5847780"/>
            <a:ext cx="7845177" cy="707886"/>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ARTÍCULO </a:t>
            </a:r>
            <a:r>
              <a:rPr lang="es-MX" sz="2000" b="1" cap="all" dirty="0">
                <a:solidFill>
                  <a:schemeClr val="accent6"/>
                </a:solidFill>
                <a:latin typeface="Arial" pitchFamily="34" charset="0"/>
                <a:cs typeface="Arial" pitchFamily="34" charset="0"/>
              </a:rPr>
              <a:t>27 Ley General de Protección de Datos Personales en Posesión de Sujetos </a:t>
            </a:r>
            <a:r>
              <a:rPr lang="es-MX" sz="2000" b="1" cap="all" dirty="0" smtClean="0">
                <a:solidFill>
                  <a:schemeClr val="accent6"/>
                </a:solidFill>
                <a:latin typeface="Arial" pitchFamily="34" charset="0"/>
                <a:cs typeface="Arial" pitchFamily="34" charset="0"/>
              </a:rPr>
              <a:t>Obligados</a:t>
            </a:r>
            <a:endParaRPr lang="es-MX" sz="2000" dirty="0" smtClean="0">
              <a:solidFill>
                <a:srgbClr val="002060"/>
              </a:solidFill>
              <a:latin typeface="Calibri (cuerpo)"/>
            </a:endParaRPr>
          </a:p>
        </p:txBody>
      </p:sp>
    </p:spTree>
    <p:extLst>
      <p:ext uri="{BB962C8B-B14F-4D97-AF65-F5344CB8AC3E}">
        <p14:creationId xmlns:p14="http://schemas.microsoft.com/office/powerpoint/2010/main" val="1012229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aviso integra, simplificado y corto"/>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colorTemperature colorTemp="6495"/>
                    </a14:imgEffect>
                    <a14:imgEffect>
                      <a14:saturation sat="90000"/>
                    </a14:imgEffect>
                  </a14:imgLayer>
                </a14:imgProps>
              </a:ext>
              <a:ext uri="{28A0092B-C50C-407E-A947-70E740481C1C}">
                <a14:useLocalDpi xmlns:a14="http://schemas.microsoft.com/office/drawing/2010/main" val="0"/>
              </a:ext>
            </a:extLst>
          </a:blip>
          <a:srcRect/>
          <a:stretch>
            <a:fillRect/>
          </a:stretch>
        </p:blipFill>
        <p:spPr bwMode="auto">
          <a:xfrm>
            <a:off x="2107080" y="894376"/>
            <a:ext cx="4862680" cy="4862680"/>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41</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329350" y="1667066"/>
            <a:ext cx="8579082" cy="2554545"/>
          </a:xfrm>
          <a:prstGeom prst="rect">
            <a:avLst/>
          </a:prstGeom>
        </p:spPr>
        <p:txBody>
          <a:bodyPr wrap="square">
            <a:spAutoFit/>
          </a:bodyPr>
          <a:lstStyle/>
          <a:p>
            <a:pPr algn="just"/>
            <a:r>
              <a:rPr lang="es-MX" sz="2000" dirty="0" smtClean="0">
                <a:solidFill>
                  <a:srgbClr val="002060"/>
                </a:solidFill>
                <a:latin typeface="Calibri (cuerpo)"/>
              </a:rPr>
              <a:t>El Aviso de Privacidad </a:t>
            </a:r>
            <a:r>
              <a:rPr lang="es-MX" sz="2000" b="1" u="sng" dirty="0">
                <a:solidFill>
                  <a:srgbClr val="002060"/>
                </a:solidFill>
                <a:latin typeface="Calibri (cuerpo)"/>
              </a:rPr>
              <a:t>INTEGRAL </a:t>
            </a:r>
            <a:r>
              <a:rPr lang="es-MX" sz="2000" dirty="0" smtClean="0">
                <a:solidFill>
                  <a:srgbClr val="002060"/>
                </a:solidFill>
                <a:latin typeface="Calibri (cuerpo)"/>
              </a:rPr>
              <a:t>además </a:t>
            </a:r>
            <a:r>
              <a:rPr lang="es-MX" sz="2000" dirty="0">
                <a:solidFill>
                  <a:srgbClr val="002060"/>
                </a:solidFill>
                <a:latin typeface="Calibri (cuerpo)"/>
              </a:rPr>
              <a:t>de lo dispuesto en las fracciones del artículo anterior, al que refiere la fracción V </a:t>
            </a:r>
            <a:r>
              <a:rPr lang="es-MX" sz="2000" dirty="0" smtClean="0">
                <a:solidFill>
                  <a:srgbClr val="002060"/>
                </a:solidFill>
                <a:latin typeface="Calibri (cuerpo)"/>
              </a:rPr>
              <a:t>del artículo </a:t>
            </a:r>
            <a:r>
              <a:rPr lang="es-MX" sz="2000" dirty="0">
                <a:solidFill>
                  <a:srgbClr val="002060"/>
                </a:solidFill>
                <a:latin typeface="Calibri (cuerpo)"/>
              </a:rPr>
              <a:t>anterior deberá contener, al menos, la siguiente </a:t>
            </a:r>
            <a:r>
              <a:rPr lang="es-MX" sz="2000" dirty="0" smtClean="0">
                <a:solidFill>
                  <a:srgbClr val="002060"/>
                </a:solidFill>
                <a:latin typeface="Calibri (cuerpo)"/>
              </a:rPr>
              <a:t>información:</a:t>
            </a:r>
          </a:p>
          <a:p>
            <a:pPr algn="just"/>
            <a:endParaRPr lang="es-MX" sz="2000" dirty="0">
              <a:solidFill>
                <a:srgbClr val="002060"/>
              </a:solidFill>
              <a:latin typeface="Calibri (cuerpo)"/>
            </a:endParaRPr>
          </a:p>
          <a:p>
            <a:pPr algn="just"/>
            <a:endParaRPr lang="es-MX" sz="2000" dirty="0">
              <a:solidFill>
                <a:srgbClr val="002060"/>
              </a:solidFill>
              <a:latin typeface="Calibri (cuerpo)"/>
            </a:endParaRPr>
          </a:p>
          <a:p>
            <a:pPr algn="just"/>
            <a:endParaRPr lang="es-MX" sz="2000" dirty="0" smtClean="0">
              <a:solidFill>
                <a:srgbClr val="002060"/>
              </a:solidFill>
              <a:latin typeface="Calibri (cuerpo)"/>
            </a:endParaRPr>
          </a:p>
          <a:p>
            <a:pPr algn="just"/>
            <a:endParaRPr lang="es-MX" sz="2000" dirty="0" smtClean="0">
              <a:solidFill>
                <a:srgbClr val="002060"/>
              </a:solidFill>
              <a:latin typeface="Calibri (cuerpo)"/>
            </a:endParaRPr>
          </a:p>
          <a:p>
            <a:pPr algn="just"/>
            <a:endParaRPr lang="es-MX" sz="2000" dirty="0">
              <a:solidFill>
                <a:srgbClr val="002060"/>
              </a:solidFill>
              <a:latin typeface="Calibri (cuerpo)"/>
            </a:endParaRPr>
          </a:p>
        </p:txBody>
      </p:sp>
      <p:sp>
        <p:nvSpPr>
          <p:cNvPr id="13" name="4 Rectángulo"/>
          <p:cNvSpPr/>
          <p:nvPr/>
        </p:nvSpPr>
        <p:spPr>
          <a:xfrm>
            <a:off x="363070" y="727807"/>
            <a:ext cx="8518991" cy="707886"/>
          </a:xfrm>
          <a:prstGeom prst="rect">
            <a:avLst/>
          </a:prstGeom>
        </p:spPr>
        <p:txBody>
          <a:bodyPr wrap="square">
            <a:spAutoFit/>
          </a:bodyPr>
          <a:lstStyle/>
          <a:p>
            <a:pPr algn="ctr"/>
            <a:r>
              <a:rPr lang="es-MX" sz="2000" b="1" cap="all" dirty="0" smtClean="0">
                <a:solidFill>
                  <a:schemeClr val="accent6"/>
                </a:solidFill>
                <a:latin typeface="Arial" pitchFamily="34" charset="0"/>
                <a:cs typeface="Arial" pitchFamily="34" charset="0"/>
              </a:rPr>
              <a:t>¿Cuáles </a:t>
            </a:r>
            <a:r>
              <a:rPr lang="es-MX" sz="2000" b="1" cap="all" dirty="0">
                <a:solidFill>
                  <a:schemeClr val="accent6"/>
                </a:solidFill>
                <a:latin typeface="Arial" pitchFamily="34" charset="0"/>
                <a:cs typeface="Arial" pitchFamily="34" charset="0"/>
              </a:rPr>
              <a:t>son las </a:t>
            </a:r>
            <a:r>
              <a:rPr lang="es-MX" sz="2000" b="1" cap="all" dirty="0" smtClean="0">
                <a:solidFill>
                  <a:schemeClr val="accent6"/>
                </a:solidFill>
                <a:latin typeface="Arial" pitchFamily="34" charset="0"/>
                <a:cs typeface="Arial" pitchFamily="34" charset="0"/>
              </a:rPr>
              <a:t>requisitos del </a:t>
            </a:r>
            <a:r>
              <a:rPr lang="es-MX" sz="2000" b="1" cap="all" dirty="0">
                <a:solidFill>
                  <a:schemeClr val="accent6"/>
                </a:solidFill>
                <a:latin typeface="Arial" pitchFamily="34" charset="0"/>
                <a:cs typeface="Arial" pitchFamily="34" charset="0"/>
              </a:rPr>
              <a:t>aviso de </a:t>
            </a:r>
            <a:r>
              <a:rPr lang="es-MX" sz="2000" b="1" cap="all" dirty="0" smtClean="0">
                <a:solidFill>
                  <a:schemeClr val="accent6"/>
                </a:solidFill>
                <a:latin typeface="Arial" pitchFamily="34" charset="0"/>
                <a:cs typeface="Arial" pitchFamily="34" charset="0"/>
              </a:rPr>
              <a:t>privacidad integral?</a:t>
            </a:r>
            <a:endParaRPr lang="es-MX" sz="2000" dirty="0" smtClean="0">
              <a:solidFill>
                <a:srgbClr val="002060"/>
              </a:solidFill>
              <a:latin typeface="Calibri (cuerpo)"/>
            </a:endParaRPr>
          </a:p>
        </p:txBody>
      </p:sp>
      <p:sp>
        <p:nvSpPr>
          <p:cNvPr id="15" name="4 Rectángulo"/>
          <p:cNvSpPr/>
          <p:nvPr/>
        </p:nvSpPr>
        <p:spPr>
          <a:xfrm>
            <a:off x="1143000" y="5847780"/>
            <a:ext cx="7845177" cy="707886"/>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ARTÍCULO 28 </a:t>
            </a:r>
            <a:r>
              <a:rPr lang="es-MX" sz="2000" b="1" cap="all" dirty="0">
                <a:solidFill>
                  <a:schemeClr val="accent6"/>
                </a:solidFill>
                <a:latin typeface="Arial" pitchFamily="34" charset="0"/>
                <a:cs typeface="Arial" pitchFamily="34" charset="0"/>
              </a:rPr>
              <a:t>Ley General de Protección de Datos Personales en Posesión de Sujetos </a:t>
            </a:r>
            <a:r>
              <a:rPr lang="es-MX" sz="2000" b="1" cap="all" dirty="0" smtClean="0">
                <a:solidFill>
                  <a:schemeClr val="accent6"/>
                </a:solidFill>
                <a:latin typeface="Arial" pitchFamily="34" charset="0"/>
                <a:cs typeface="Arial" pitchFamily="34" charset="0"/>
              </a:rPr>
              <a:t>Obligados</a:t>
            </a:r>
            <a:endParaRPr lang="es-MX" sz="2000" dirty="0" smtClean="0">
              <a:solidFill>
                <a:srgbClr val="002060"/>
              </a:solidFill>
              <a:latin typeface="Calibri (cuerpo)"/>
            </a:endParaRPr>
          </a:p>
        </p:txBody>
      </p:sp>
      <p:sp>
        <p:nvSpPr>
          <p:cNvPr id="16" name="4 Rectángulo"/>
          <p:cNvSpPr/>
          <p:nvPr/>
        </p:nvSpPr>
        <p:spPr>
          <a:xfrm>
            <a:off x="378771" y="2772936"/>
            <a:ext cx="8518991" cy="400110"/>
          </a:xfrm>
          <a:prstGeom prst="rect">
            <a:avLst/>
          </a:prstGeom>
        </p:spPr>
        <p:txBody>
          <a:bodyPr wrap="square">
            <a:spAutoFit/>
          </a:bodyPr>
          <a:lstStyle/>
          <a:p>
            <a:pPr marL="514350" indent="-514350" algn="just">
              <a:buAutoNum type="romanUcPeriod"/>
            </a:pPr>
            <a:r>
              <a:rPr lang="es-MX" sz="2000" dirty="0" smtClean="0">
                <a:solidFill>
                  <a:srgbClr val="002060"/>
                </a:solidFill>
                <a:latin typeface="Calibri (cuerpo)"/>
              </a:rPr>
              <a:t>El </a:t>
            </a:r>
            <a:r>
              <a:rPr lang="es-MX" sz="2000" dirty="0">
                <a:solidFill>
                  <a:srgbClr val="002060"/>
                </a:solidFill>
                <a:latin typeface="Calibri (cuerpo)"/>
              </a:rPr>
              <a:t>domicilio del responsable</a:t>
            </a:r>
            <a:r>
              <a:rPr lang="es-MX" sz="2000" dirty="0" smtClean="0">
                <a:solidFill>
                  <a:srgbClr val="002060"/>
                </a:solidFill>
                <a:latin typeface="Calibri (cuerpo)"/>
              </a:rPr>
              <a:t>;</a:t>
            </a:r>
            <a:endParaRPr lang="es-MX" sz="2000" dirty="0">
              <a:solidFill>
                <a:srgbClr val="002060"/>
              </a:solidFill>
              <a:latin typeface="Calibri (cuerpo)"/>
            </a:endParaRPr>
          </a:p>
        </p:txBody>
      </p:sp>
      <p:sp>
        <p:nvSpPr>
          <p:cNvPr id="17" name="4 Rectángulo"/>
          <p:cNvSpPr/>
          <p:nvPr/>
        </p:nvSpPr>
        <p:spPr>
          <a:xfrm>
            <a:off x="382788" y="3337772"/>
            <a:ext cx="8518991" cy="707886"/>
          </a:xfrm>
          <a:prstGeom prst="rect">
            <a:avLst/>
          </a:prstGeom>
        </p:spPr>
        <p:txBody>
          <a:bodyPr wrap="square">
            <a:spAutoFit/>
          </a:bodyPr>
          <a:lstStyle/>
          <a:p>
            <a:pPr algn="just"/>
            <a:r>
              <a:rPr lang="es-MX" sz="2000" dirty="0" smtClean="0">
                <a:solidFill>
                  <a:srgbClr val="002060"/>
                </a:solidFill>
                <a:latin typeface="Calibri (cuerpo)"/>
              </a:rPr>
              <a:t>II</a:t>
            </a:r>
            <a:r>
              <a:rPr lang="es-MX" sz="2000" dirty="0">
                <a:solidFill>
                  <a:srgbClr val="002060"/>
                </a:solidFill>
                <a:latin typeface="Calibri (cuerpo)"/>
              </a:rPr>
              <a:t>. Los datos personales que serán sometidos a tratamiento, identificando aquéllos que son sensibles</a:t>
            </a:r>
            <a:r>
              <a:rPr lang="es-MX" sz="2000" dirty="0" smtClean="0">
                <a:solidFill>
                  <a:srgbClr val="002060"/>
                </a:solidFill>
                <a:latin typeface="Calibri (cuerpo)"/>
              </a:rPr>
              <a:t>;</a:t>
            </a:r>
            <a:endParaRPr lang="es-MX" sz="2000" dirty="0">
              <a:solidFill>
                <a:srgbClr val="002060"/>
              </a:solidFill>
              <a:latin typeface="Calibri (cuerpo)"/>
            </a:endParaRPr>
          </a:p>
        </p:txBody>
      </p:sp>
      <p:sp>
        <p:nvSpPr>
          <p:cNvPr id="18" name="4 Rectángulo"/>
          <p:cNvSpPr/>
          <p:nvPr/>
        </p:nvSpPr>
        <p:spPr>
          <a:xfrm>
            <a:off x="378771" y="4136676"/>
            <a:ext cx="8518991" cy="1015663"/>
          </a:xfrm>
          <a:prstGeom prst="rect">
            <a:avLst/>
          </a:prstGeom>
        </p:spPr>
        <p:txBody>
          <a:bodyPr wrap="square">
            <a:spAutoFit/>
          </a:bodyPr>
          <a:lstStyle/>
          <a:p>
            <a:pPr algn="just"/>
            <a:endParaRPr lang="es-MX" sz="2000" dirty="0">
              <a:solidFill>
                <a:srgbClr val="002060"/>
              </a:solidFill>
              <a:latin typeface="Calibri (cuerpo)"/>
            </a:endParaRPr>
          </a:p>
          <a:p>
            <a:pPr algn="just"/>
            <a:r>
              <a:rPr lang="es-MX" sz="2000" dirty="0">
                <a:solidFill>
                  <a:srgbClr val="002060"/>
                </a:solidFill>
                <a:latin typeface="Calibri (cuerpo)"/>
              </a:rPr>
              <a:t>III. El fundamento legal que faculta al responsable para llevar a cabo el tratamiento</a:t>
            </a:r>
            <a:r>
              <a:rPr lang="es-MX" sz="2000" dirty="0" smtClean="0">
                <a:solidFill>
                  <a:srgbClr val="002060"/>
                </a:solidFill>
                <a:latin typeface="Calibri (cuerpo)"/>
              </a:rPr>
              <a:t>;</a:t>
            </a:r>
            <a:endParaRPr lang="es-MX" sz="2000" dirty="0">
              <a:solidFill>
                <a:srgbClr val="002060"/>
              </a:solidFill>
              <a:latin typeface="Calibri (cuerpo)"/>
            </a:endParaRPr>
          </a:p>
        </p:txBody>
      </p:sp>
    </p:spTree>
    <p:extLst>
      <p:ext uri="{BB962C8B-B14F-4D97-AF65-F5344CB8AC3E}">
        <p14:creationId xmlns:p14="http://schemas.microsoft.com/office/powerpoint/2010/main" val="9631701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circle(in)">
                                      <p:cBhvr>
                                        <p:cTn id="24" dur="2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20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5" grpId="0"/>
      <p:bldP spid="16" grpId="0"/>
      <p:bldP spid="17" grpId="0"/>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aviso integra, simplificado y corto"/>
          <p:cNvPicPr>
            <a:picLocks noChangeAspect="1" noChangeArrowheads="1"/>
          </p:cNvPicPr>
          <p:nvPr/>
        </p:nvPicPr>
        <p:blipFill>
          <a:blip r:embed="rId2">
            <a:lum bright="70000" contrast="-70000"/>
            <a:extLst>
              <a:ext uri="{BEBA8EAE-BF5A-486C-A8C5-ECC9F3942E4B}">
                <a14:imgProps xmlns:a14="http://schemas.microsoft.com/office/drawing/2010/main">
                  <a14:imgLayer r:embed="rId3">
                    <a14:imgEffect>
                      <a14:colorTemperature colorTemp="6495"/>
                    </a14:imgEffect>
                    <a14:imgEffect>
                      <a14:saturation sat="90000"/>
                    </a14:imgEffect>
                  </a14:imgLayer>
                </a14:imgProps>
              </a:ext>
              <a:ext uri="{28A0092B-C50C-407E-A947-70E740481C1C}">
                <a14:useLocalDpi xmlns:a14="http://schemas.microsoft.com/office/drawing/2010/main" val="0"/>
              </a:ext>
            </a:extLst>
          </a:blip>
          <a:srcRect/>
          <a:stretch>
            <a:fillRect/>
          </a:stretch>
        </p:blipFill>
        <p:spPr bwMode="auto">
          <a:xfrm>
            <a:off x="2107080" y="894376"/>
            <a:ext cx="4862680" cy="4862680"/>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42</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302978" y="1467298"/>
            <a:ext cx="8518991" cy="1015663"/>
          </a:xfrm>
          <a:prstGeom prst="rect">
            <a:avLst/>
          </a:prstGeom>
        </p:spPr>
        <p:txBody>
          <a:bodyPr wrap="square">
            <a:spAutoFit/>
          </a:bodyPr>
          <a:lstStyle/>
          <a:p>
            <a:pPr algn="just"/>
            <a:r>
              <a:rPr lang="es-MX" sz="2000" dirty="0">
                <a:solidFill>
                  <a:srgbClr val="002060"/>
                </a:solidFill>
                <a:latin typeface="Calibri (cuerpo)"/>
              </a:rPr>
              <a:t>IV. Las finalidades del tratamiento para las cuales se obtienen los datos personales, distinguiendo aquéllas que requieren el consentimiento</a:t>
            </a:r>
          </a:p>
          <a:p>
            <a:pPr algn="just"/>
            <a:r>
              <a:rPr lang="es-MX" sz="2000" dirty="0">
                <a:solidFill>
                  <a:srgbClr val="002060"/>
                </a:solidFill>
                <a:latin typeface="Calibri (cuerpo)"/>
              </a:rPr>
              <a:t>del titular</a:t>
            </a:r>
            <a:r>
              <a:rPr lang="es-MX" sz="2000" dirty="0" smtClean="0">
                <a:solidFill>
                  <a:srgbClr val="002060"/>
                </a:solidFill>
                <a:latin typeface="Calibri (cuerpo)"/>
              </a:rPr>
              <a:t>;</a:t>
            </a:r>
            <a:endParaRPr lang="es-MX" sz="2000" dirty="0">
              <a:solidFill>
                <a:srgbClr val="002060"/>
              </a:solidFill>
              <a:latin typeface="Calibri (cuerpo)"/>
            </a:endParaRPr>
          </a:p>
        </p:txBody>
      </p:sp>
      <p:sp>
        <p:nvSpPr>
          <p:cNvPr id="13" name="4 Rectángulo"/>
          <p:cNvSpPr/>
          <p:nvPr/>
        </p:nvSpPr>
        <p:spPr>
          <a:xfrm>
            <a:off x="363070" y="727807"/>
            <a:ext cx="8518991" cy="400110"/>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¿Cuáles </a:t>
            </a:r>
            <a:r>
              <a:rPr lang="es-MX" sz="2000" b="1" cap="all" dirty="0">
                <a:solidFill>
                  <a:schemeClr val="accent6"/>
                </a:solidFill>
                <a:latin typeface="Arial" pitchFamily="34" charset="0"/>
                <a:cs typeface="Arial" pitchFamily="34" charset="0"/>
              </a:rPr>
              <a:t>son las modalidades del aviso de </a:t>
            </a:r>
            <a:r>
              <a:rPr lang="es-MX" sz="2000" b="1" cap="all" dirty="0" smtClean="0">
                <a:solidFill>
                  <a:schemeClr val="accent6"/>
                </a:solidFill>
                <a:latin typeface="Arial" pitchFamily="34" charset="0"/>
                <a:cs typeface="Arial" pitchFamily="34" charset="0"/>
              </a:rPr>
              <a:t>privacidad?</a:t>
            </a:r>
            <a:endParaRPr lang="es-MX" sz="2000" dirty="0" smtClean="0">
              <a:solidFill>
                <a:srgbClr val="002060"/>
              </a:solidFill>
              <a:latin typeface="Calibri (cuerpo)"/>
            </a:endParaRPr>
          </a:p>
        </p:txBody>
      </p:sp>
      <p:sp>
        <p:nvSpPr>
          <p:cNvPr id="15" name="4 Rectángulo"/>
          <p:cNvSpPr/>
          <p:nvPr/>
        </p:nvSpPr>
        <p:spPr>
          <a:xfrm>
            <a:off x="1143000" y="5847780"/>
            <a:ext cx="7845177" cy="707886"/>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ARTÍCULO 28 </a:t>
            </a:r>
            <a:r>
              <a:rPr lang="es-MX" sz="2000" b="1" cap="all" dirty="0">
                <a:solidFill>
                  <a:schemeClr val="accent6"/>
                </a:solidFill>
                <a:latin typeface="Arial" pitchFamily="34" charset="0"/>
                <a:cs typeface="Arial" pitchFamily="34" charset="0"/>
              </a:rPr>
              <a:t>Ley General de Protección de Datos Personales en Posesión de Sujetos </a:t>
            </a:r>
            <a:r>
              <a:rPr lang="es-MX" sz="2000" b="1" cap="all" dirty="0" smtClean="0">
                <a:solidFill>
                  <a:schemeClr val="accent6"/>
                </a:solidFill>
                <a:latin typeface="Arial" pitchFamily="34" charset="0"/>
                <a:cs typeface="Arial" pitchFamily="34" charset="0"/>
              </a:rPr>
              <a:t>Obligados</a:t>
            </a:r>
            <a:endParaRPr lang="es-MX" sz="2000" dirty="0" smtClean="0">
              <a:solidFill>
                <a:srgbClr val="002060"/>
              </a:solidFill>
              <a:latin typeface="Calibri (cuerpo)"/>
            </a:endParaRPr>
          </a:p>
        </p:txBody>
      </p:sp>
      <p:sp>
        <p:nvSpPr>
          <p:cNvPr id="16" name="4 Rectángulo"/>
          <p:cNvSpPr/>
          <p:nvPr/>
        </p:nvSpPr>
        <p:spPr>
          <a:xfrm>
            <a:off x="351382" y="2637485"/>
            <a:ext cx="8518991" cy="707886"/>
          </a:xfrm>
          <a:prstGeom prst="rect">
            <a:avLst/>
          </a:prstGeom>
        </p:spPr>
        <p:txBody>
          <a:bodyPr wrap="square">
            <a:spAutoFit/>
          </a:bodyPr>
          <a:lstStyle/>
          <a:p>
            <a:pPr algn="just"/>
            <a:r>
              <a:rPr lang="es-MX" sz="2000" dirty="0" smtClean="0">
                <a:solidFill>
                  <a:srgbClr val="002060"/>
                </a:solidFill>
                <a:latin typeface="Calibri (cuerpo)"/>
              </a:rPr>
              <a:t>V</a:t>
            </a:r>
            <a:r>
              <a:rPr lang="es-MX" sz="2000" dirty="0">
                <a:solidFill>
                  <a:srgbClr val="002060"/>
                </a:solidFill>
                <a:latin typeface="Calibri (cuerpo)"/>
              </a:rPr>
              <a:t>. Los mecanismos, medios y procedimientos disponibles para ejercer los derechos ARCO</a:t>
            </a:r>
            <a:r>
              <a:rPr lang="es-MX" sz="2000" dirty="0" smtClean="0">
                <a:solidFill>
                  <a:srgbClr val="002060"/>
                </a:solidFill>
                <a:latin typeface="Calibri (cuerpo)"/>
              </a:rPr>
              <a:t>;</a:t>
            </a:r>
            <a:endParaRPr lang="es-MX" sz="2000" dirty="0">
              <a:solidFill>
                <a:srgbClr val="002060"/>
              </a:solidFill>
              <a:latin typeface="Calibri (cuerpo)"/>
            </a:endParaRPr>
          </a:p>
        </p:txBody>
      </p:sp>
      <p:sp>
        <p:nvSpPr>
          <p:cNvPr id="17" name="4 Rectángulo"/>
          <p:cNvSpPr/>
          <p:nvPr/>
        </p:nvSpPr>
        <p:spPr>
          <a:xfrm>
            <a:off x="363069" y="3663061"/>
            <a:ext cx="8518991" cy="400110"/>
          </a:xfrm>
          <a:prstGeom prst="rect">
            <a:avLst/>
          </a:prstGeom>
        </p:spPr>
        <p:txBody>
          <a:bodyPr wrap="square">
            <a:spAutoFit/>
          </a:bodyPr>
          <a:lstStyle/>
          <a:p>
            <a:pPr algn="just"/>
            <a:r>
              <a:rPr lang="es-MX" sz="2000" dirty="0" smtClean="0">
                <a:solidFill>
                  <a:srgbClr val="002060"/>
                </a:solidFill>
                <a:latin typeface="Calibri (cuerpo)"/>
              </a:rPr>
              <a:t>VI</a:t>
            </a:r>
            <a:r>
              <a:rPr lang="es-MX" sz="2000" dirty="0">
                <a:solidFill>
                  <a:srgbClr val="002060"/>
                </a:solidFill>
                <a:latin typeface="Calibri (cuerpo)"/>
              </a:rPr>
              <a:t>. El domicilio de la Unidad de Transparencia, </a:t>
            </a:r>
            <a:r>
              <a:rPr lang="es-MX" sz="2000" dirty="0" smtClean="0">
                <a:solidFill>
                  <a:srgbClr val="002060"/>
                </a:solidFill>
                <a:latin typeface="Calibri (cuerpo)"/>
              </a:rPr>
              <a:t>y</a:t>
            </a:r>
            <a:endParaRPr lang="es-MX" sz="2000" dirty="0">
              <a:solidFill>
                <a:srgbClr val="002060"/>
              </a:solidFill>
              <a:latin typeface="Calibri (cuerpo)"/>
            </a:endParaRPr>
          </a:p>
        </p:txBody>
      </p:sp>
      <p:sp>
        <p:nvSpPr>
          <p:cNvPr id="18" name="4 Rectángulo"/>
          <p:cNvSpPr/>
          <p:nvPr/>
        </p:nvSpPr>
        <p:spPr>
          <a:xfrm>
            <a:off x="363069" y="4380861"/>
            <a:ext cx="8518991" cy="1323439"/>
          </a:xfrm>
          <a:prstGeom prst="rect">
            <a:avLst/>
          </a:prstGeom>
        </p:spPr>
        <p:txBody>
          <a:bodyPr wrap="square">
            <a:spAutoFit/>
          </a:bodyPr>
          <a:lstStyle/>
          <a:p>
            <a:pPr algn="just"/>
            <a:r>
              <a:rPr lang="es-MX" sz="2000" dirty="0" smtClean="0">
                <a:solidFill>
                  <a:srgbClr val="002060"/>
                </a:solidFill>
                <a:latin typeface="Calibri (cuerpo)"/>
              </a:rPr>
              <a:t>VII</a:t>
            </a:r>
            <a:r>
              <a:rPr lang="es-MX" sz="2000" dirty="0">
                <a:solidFill>
                  <a:srgbClr val="002060"/>
                </a:solidFill>
                <a:latin typeface="Calibri (cuerpo)"/>
              </a:rPr>
              <a:t>. Los medios a través de los cuales el responsable comunicará a los titulares los cambios al aviso de privacidad.</a:t>
            </a:r>
            <a:endParaRPr lang="es-MX" sz="2000" dirty="0" smtClean="0">
              <a:solidFill>
                <a:srgbClr val="002060"/>
              </a:solidFill>
              <a:latin typeface="Calibri (cuerpo)"/>
            </a:endParaRPr>
          </a:p>
          <a:p>
            <a:pPr algn="just"/>
            <a:endParaRPr lang="es-MX" sz="2000" dirty="0" smtClean="0">
              <a:solidFill>
                <a:srgbClr val="002060"/>
              </a:solidFill>
              <a:latin typeface="Calibri (cuerpo)"/>
            </a:endParaRPr>
          </a:p>
          <a:p>
            <a:pPr algn="just"/>
            <a:endParaRPr lang="es-MX" sz="2000" dirty="0">
              <a:solidFill>
                <a:srgbClr val="002060"/>
              </a:solidFill>
              <a:latin typeface="Calibri (cuerpo)"/>
            </a:endParaRPr>
          </a:p>
        </p:txBody>
      </p:sp>
    </p:spTree>
    <p:extLst>
      <p:ext uri="{BB962C8B-B14F-4D97-AF65-F5344CB8AC3E}">
        <p14:creationId xmlns:p14="http://schemas.microsoft.com/office/powerpoint/2010/main" val="39795673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circle(in)">
                                      <p:cBhvr>
                                        <p:cTn id="24" dur="2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20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5" grpId="0"/>
      <p:bldP spid="16" grpId="0"/>
      <p:bldP spid="17"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43</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355123" y="1727859"/>
            <a:ext cx="8526937" cy="477054"/>
          </a:xfrm>
          <a:prstGeom prst="rect">
            <a:avLst/>
          </a:prstGeom>
        </p:spPr>
        <p:txBody>
          <a:bodyPr wrap="square">
            <a:spAutoFit/>
          </a:bodyPr>
          <a:lstStyle/>
          <a:p>
            <a:pPr marL="342900" indent="-342900" algn="just">
              <a:buFontTx/>
              <a:buChar char="-"/>
            </a:pPr>
            <a:r>
              <a:rPr lang="es-MX" sz="2500" dirty="0" smtClean="0">
                <a:solidFill>
                  <a:srgbClr val="002060"/>
                </a:solidFill>
                <a:latin typeface="Calibri (cuerpo)"/>
              </a:rPr>
              <a:t>Formato impreso</a:t>
            </a:r>
            <a:endParaRPr lang="es-MX" sz="2000" dirty="0" smtClean="0">
              <a:solidFill>
                <a:srgbClr val="002060"/>
              </a:solidFill>
              <a:latin typeface="Calibri (cuerpo)"/>
            </a:endParaRPr>
          </a:p>
        </p:txBody>
      </p:sp>
      <p:sp>
        <p:nvSpPr>
          <p:cNvPr id="13" name="4 Rectángulo"/>
          <p:cNvSpPr/>
          <p:nvPr/>
        </p:nvSpPr>
        <p:spPr>
          <a:xfrm>
            <a:off x="363069" y="850401"/>
            <a:ext cx="8518991" cy="1323439"/>
          </a:xfrm>
          <a:prstGeom prst="rect">
            <a:avLst/>
          </a:prstGeom>
        </p:spPr>
        <p:txBody>
          <a:bodyPr wrap="square">
            <a:spAutoFit/>
          </a:bodyPr>
          <a:lstStyle/>
          <a:p>
            <a:pPr algn="ctr"/>
            <a:r>
              <a:rPr lang="es-MX" sz="2000" b="1" cap="all" dirty="0">
                <a:solidFill>
                  <a:schemeClr val="accent6"/>
                </a:solidFill>
                <a:latin typeface="Arial" pitchFamily="34" charset="0"/>
                <a:cs typeface="Arial" pitchFamily="34" charset="0"/>
              </a:rPr>
              <a:t>¿Por qué medios se puede difundir el aviso de privacidad</a:t>
            </a:r>
            <a:r>
              <a:rPr lang="es-MX" sz="2000" b="1" cap="all" dirty="0" smtClean="0">
                <a:solidFill>
                  <a:schemeClr val="accent6"/>
                </a:solidFill>
                <a:latin typeface="Arial" pitchFamily="34" charset="0"/>
                <a:cs typeface="Arial" pitchFamily="34" charset="0"/>
              </a:rPr>
              <a:t>?</a:t>
            </a:r>
          </a:p>
          <a:p>
            <a:pPr algn="just"/>
            <a:endParaRPr lang="es-MX" sz="2000" b="1" cap="all" dirty="0">
              <a:solidFill>
                <a:schemeClr val="accent6"/>
              </a:solidFill>
              <a:latin typeface="Arial" pitchFamily="34" charset="0"/>
              <a:cs typeface="Arial" pitchFamily="34" charset="0"/>
            </a:endParaRPr>
          </a:p>
          <a:p>
            <a:pPr algn="just"/>
            <a:endParaRPr lang="es-MX" sz="2000" dirty="0" smtClean="0">
              <a:solidFill>
                <a:srgbClr val="002060"/>
              </a:solidFill>
              <a:latin typeface="Calibri (cuerpo)"/>
            </a:endParaRPr>
          </a:p>
        </p:txBody>
      </p:sp>
      <p:pic>
        <p:nvPicPr>
          <p:cNvPr id="2" name="Imagen 1"/>
          <p:cNvPicPr>
            <a:picLocks noChangeAspect="1"/>
          </p:cNvPicPr>
          <p:nvPr/>
        </p:nvPicPr>
        <p:blipFill>
          <a:blip r:embed="rId2"/>
          <a:stretch>
            <a:fillRect/>
          </a:stretch>
        </p:blipFill>
        <p:spPr>
          <a:xfrm>
            <a:off x="467084" y="3857466"/>
            <a:ext cx="2365533" cy="2365533"/>
          </a:xfrm>
          <a:prstGeom prst="rect">
            <a:avLst/>
          </a:prstGeom>
        </p:spPr>
      </p:pic>
      <p:pic>
        <p:nvPicPr>
          <p:cNvPr id="3" name="Imagen 2"/>
          <p:cNvPicPr>
            <a:picLocks noChangeAspect="1"/>
          </p:cNvPicPr>
          <p:nvPr/>
        </p:nvPicPr>
        <p:blipFill rotWithShape="1">
          <a:blip r:embed="rId3"/>
          <a:srcRect l="26709" b="4035"/>
          <a:stretch/>
        </p:blipFill>
        <p:spPr>
          <a:xfrm>
            <a:off x="3284403" y="4105238"/>
            <a:ext cx="2141037" cy="2138003"/>
          </a:xfrm>
          <a:prstGeom prst="rect">
            <a:avLst/>
          </a:prstGeom>
        </p:spPr>
      </p:pic>
      <p:pic>
        <p:nvPicPr>
          <p:cNvPr id="4" name="Imagen 3"/>
          <p:cNvPicPr>
            <a:picLocks noChangeAspect="1"/>
          </p:cNvPicPr>
          <p:nvPr/>
        </p:nvPicPr>
        <p:blipFill>
          <a:blip r:embed="rId4"/>
          <a:stretch>
            <a:fillRect/>
          </a:stretch>
        </p:blipFill>
        <p:spPr>
          <a:xfrm>
            <a:off x="6376819" y="4105239"/>
            <a:ext cx="2015128" cy="2138002"/>
          </a:xfrm>
          <a:prstGeom prst="rect">
            <a:avLst/>
          </a:prstGeom>
        </p:spPr>
      </p:pic>
      <p:sp>
        <p:nvSpPr>
          <p:cNvPr id="16" name="4 Rectángulo"/>
          <p:cNvSpPr/>
          <p:nvPr/>
        </p:nvSpPr>
        <p:spPr>
          <a:xfrm>
            <a:off x="348637" y="2143881"/>
            <a:ext cx="8526937" cy="477054"/>
          </a:xfrm>
          <a:prstGeom prst="rect">
            <a:avLst/>
          </a:prstGeom>
        </p:spPr>
        <p:txBody>
          <a:bodyPr wrap="square">
            <a:spAutoFit/>
          </a:bodyPr>
          <a:lstStyle/>
          <a:p>
            <a:pPr marL="342900" indent="-342900" algn="just">
              <a:buFontTx/>
              <a:buChar char="-"/>
            </a:pPr>
            <a:r>
              <a:rPr lang="es-MX" sz="2500" dirty="0" smtClean="0">
                <a:solidFill>
                  <a:srgbClr val="002060"/>
                </a:solidFill>
                <a:latin typeface="Calibri (cuerpo)"/>
              </a:rPr>
              <a:t>Electrónico o digital (pagina de internet)</a:t>
            </a:r>
            <a:endParaRPr lang="es-MX" sz="2000" dirty="0" smtClean="0">
              <a:solidFill>
                <a:srgbClr val="002060"/>
              </a:solidFill>
              <a:latin typeface="Calibri (cuerpo)"/>
            </a:endParaRPr>
          </a:p>
        </p:txBody>
      </p:sp>
      <p:sp>
        <p:nvSpPr>
          <p:cNvPr id="17" name="4 Rectángulo"/>
          <p:cNvSpPr/>
          <p:nvPr/>
        </p:nvSpPr>
        <p:spPr>
          <a:xfrm>
            <a:off x="342151" y="2587722"/>
            <a:ext cx="8526937" cy="861774"/>
          </a:xfrm>
          <a:prstGeom prst="rect">
            <a:avLst/>
          </a:prstGeom>
        </p:spPr>
        <p:txBody>
          <a:bodyPr wrap="square">
            <a:spAutoFit/>
          </a:bodyPr>
          <a:lstStyle/>
          <a:p>
            <a:pPr marL="342900" indent="-342900" algn="just">
              <a:buFontTx/>
              <a:buChar char="-"/>
            </a:pPr>
            <a:r>
              <a:rPr lang="es-MX" sz="2500" dirty="0" smtClean="0">
                <a:solidFill>
                  <a:srgbClr val="002060"/>
                </a:solidFill>
                <a:latin typeface="Calibri (cuerpo)"/>
              </a:rPr>
              <a:t>Óptico o visual (proyección en pantallas o difusión de carteles)</a:t>
            </a:r>
            <a:endParaRPr lang="es-MX" sz="2000" dirty="0" smtClean="0">
              <a:solidFill>
                <a:srgbClr val="002060"/>
              </a:solidFill>
              <a:latin typeface="Calibri (cuerpo)"/>
            </a:endParaRPr>
          </a:p>
        </p:txBody>
      </p:sp>
      <p:sp>
        <p:nvSpPr>
          <p:cNvPr id="18" name="4 Rectángulo"/>
          <p:cNvSpPr/>
          <p:nvPr/>
        </p:nvSpPr>
        <p:spPr>
          <a:xfrm>
            <a:off x="348636" y="3339353"/>
            <a:ext cx="8526937" cy="784830"/>
          </a:xfrm>
          <a:prstGeom prst="rect">
            <a:avLst/>
          </a:prstGeom>
        </p:spPr>
        <p:txBody>
          <a:bodyPr wrap="square">
            <a:spAutoFit/>
          </a:bodyPr>
          <a:lstStyle/>
          <a:p>
            <a:pPr marL="342900" indent="-342900" algn="just">
              <a:buFontTx/>
              <a:buChar char="-"/>
            </a:pPr>
            <a:r>
              <a:rPr lang="es-MX" sz="2500" dirty="0" smtClean="0">
                <a:solidFill>
                  <a:srgbClr val="002060"/>
                </a:solidFill>
                <a:latin typeface="Calibri (cuerpo)"/>
              </a:rPr>
              <a:t>Sonoro (vía telefónica)</a:t>
            </a:r>
            <a:endParaRPr lang="es-MX" sz="2500" dirty="0">
              <a:solidFill>
                <a:srgbClr val="002060"/>
              </a:solidFill>
              <a:latin typeface="Calibri (cuerpo)"/>
            </a:endParaRPr>
          </a:p>
          <a:p>
            <a:pPr algn="just"/>
            <a:endParaRPr lang="es-MX" sz="2000" dirty="0" smtClean="0">
              <a:solidFill>
                <a:srgbClr val="002060"/>
              </a:solidFill>
              <a:latin typeface="Calibri (cuerpo)"/>
            </a:endParaRPr>
          </a:p>
        </p:txBody>
      </p:sp>
    </p:spTree>
    <p:extLst>
      <p:ext uri="{BB962C8B-B14F-4D97-AF65-F5344CB8AC3E}">
        <p14:creationId xmlns:p14="http://schemas.microsoft.com/office/powerpoint/2010/main" val="21557280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2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circle(in)">
                                      <p:cBhvr>
                                        <p:cTn id="28"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6" grpId="0"/>
      <p:bldP spid="17"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44</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462700" y="1659509"/>
            <a:ext cx="8419360" cy="1400383"/>
          </a:xfrm>
          <a:prstGeom prst="rect">
            <a:avLst/>
          </a:prstGeom>
        </p:spPr>
        <p:txBody>
          <a:bodyPr wrap="square">
            <a:spAutoFit/>
          </a:bodyPr>
          <a:lstStyle/>
          <a:p>
            <a:pPr algn="just"/>
            <a:r>
              <a:rPr lang="es-MX" sz="2500" dirty="0" smtClean="0">
                <a:solidFill>
                  <a:srgbClr val="002060"/>
                </a:solidFill>
                <a:latin typeface="Calibri (cuerpo)"/>
              </a:rPr>
              <a:t> </a:t>
            </a:r>
          </a:p>
          <a:p>
            <a:pPr algn="just"/>
            <a:r>
              <a:rPr lang="es-MX" sz="2000" dirty="0">
                <a:solidFill>
                  <a:srgbClr val="002060"/>
                </a:solidFill>
                <a:latin typeface="Calibri (cuerpo)"/>
              </a:rPr>
              <a:t>Para que el aviso de privacidad cumpla de manera eficiente con su función de informar, deberá estar redactado y estructurado </a:t>
            </a:r>
            <a:r>
              <a:rPr lang="es-MX" sz="2000" dirty="0" smtClean="0">
                <a:solidFill>
                  <a:srgbClr val="002060"/>
                </a:solidFill>
                <a:latin typeface="Calibri (cuerpo)"/>
              </a:rPr>
              <a:t>de manera </a:t>
            </a:r>
            <a:r>
              <a:rPr lang="es-MX" sz="2000" dirty="0">
                <a:solidFill>
                  <a:srgbClr val="002060"/>
                </a:solidFill>
                <a:latin typeface="Calibri (cuerpo)"/>
              </a:rPr>
              <a:t>clara, sencilla y </a:t>
            </a:r>
            <a:r>
              <a:rPr lang="es-MX" sz="2000" dirty="0" smtClean="0">
                <a:solidFill>
                  <a:srgbClr val="002060"/>
                </a:solidFill>
                <a:latin typeface="Calibri (cuerpo)"/>
              </a:rPr>
              <a:t>comprensible, esto implica lo siguiente:</a:t>
            </a:r>
          </a:p>
        </p:txBody>
      </p:sp>
      <p:sp>
        <p:nvSpPr>
          <p:cNvPr id="13" name="4 Rectángulo"/>
          <p:cNvSpPr/>
          <p:nvPr/>
        </p:nvSpPr>
        <p:spPr>
          <a:xfrm>
            <a:off x="363069" y="850401"/>
            <a:ext cx="8518991" cy="1015663"/>
          </a:xfrm>
          <a:prstGeom prst="rect">
            <a:avLst/>
          </a:prstGeom>
        </p:spPr>
        <p:txBody>
          <a:bodyPr wrap="square">
            <a:spAutoFit/>
          </a:bodyPr>
          <a:lstStyle/>
          <a:p>
            <a:pPr algn="just"/>
            <a:r>
              <a:rPr lang="es-MX" sz="2000" b="1" cap="all" dirty="0">
                <a:solidFill>
                  <a:schemeClr val="accent6"/>
                </a:solidFill>
                <a:latin typeface="Arial" pitchFamily="34" charset="0"/>
                <a:cs typeface="Arial" pitchFamily="34" charset="0"/>
              </a:rPr>
              <a:t>¿Cuáles son las características generales que deberá cumplir el aviso de privacidad en cuanto a su diseño y</a:t>
            </a:r>
          </a:p>
          <a:p>
            <a:pPr algn="just"/>
            <a:r>
              <a:rPr lang="es-MX" sz="2000" b="1" cap="all" dirty="0">
                <a:solidFill>
                  <a:schemeClr val="accent6"/>
                </a:solidFill>
                <a:latin typeface="Arial" pitchFamily="34" charset="0"/>
                <a:cs typeface="Arial" pitchFamily="34" charset="0"/>
              </a:rPr>
              <a:t>presentación</a:t>
            </a:r>
            <a:r>
              <a:rPr lang="es-MX" sz="2000" b="1" cap="all" dirty="0" smtClean="0">
                <a:solidFill>
                  <a:schemeClr val="accent6"/>
                </a:solidFill>
                <a:latin typeface="Arial" pitchFamily="34" charset="0"/>
                <a:cs typeface="Arial" pitchFamily="34" charset="0"/>
              </a:rPr>
              <a:t>?</a:t>
            </a:r>
            <a:endParaRPr lang="es-MX" sz="2000" dirty="0" smtClean="0">
              <a:solidFill>
                <a:srgbClr val="002060"/>
              </a:solidFill>
              <a:latin typeface="Calibri (cuerpo)"/>
            </a:endParaRPr>
          </a:p>
        </p:txBody>
      </p:sp>
      <p:sp>
        <p:nvSpPr>
          <p:cNvPr id="16" name="4 Rectángulo"/>
          <p:cNvSpPr/>
          <p:nvPr/>
        </p:nvSpPr>
        <p:spPr>
          <a:xfrm>
            <a:off x="7047088" y="6028425"/>
            <a:ext cx="1984200" cy="400110"/>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ARTÍCULO 20</a:t>
            </a:r>
            <a:endParaRPr lang="es-MX" sz="2000" dirty="0" smtClean="0">
              <a:solidFill>
                <a:srgbClr val="002060"/>
              </a:solidFill>
              <a:latin typeface="Calibri (cuerpo)"/>
            </a:endParaRPr>
          </a:p>
        </p:txBody>
      </p:sp>
      <p:pic>
        <p:nvPicPr>
          <p:cNvPr id="7" name="Imagen 6"/>
          <p:cNvPicPr>
            <a:picLocks noChangeAspect="1"/>
          </p:cNvPicPr>
          <p:nvPr/>
        </p:nvPicPr>
        <p:blipFill>
          <a:blip r:embed="rId2"/>
          <a:stretch>
            <a:fillRect/>
          </a:stretch>
        </p:blipFill>
        <p:spPr>
          <a:xfrm>
            <a:off x="3227904" y="4219308"/>
            <a:ext cx="2353260" cy="2353260"/>
          </a:xfrm>
          <a:prstGeom prst="rect">
            <a:avLst/>
          </a:prstGeom>
        </p:spPr>
      </p:pic>
      <p:sp>
        <p:nvSpPr>
          <p:cNvPr id="15" name="4 Rectángulo"/>
          <p:cNvSpPr/>
          <p:nvPr/>
        </p:nvSpPr>
        <p:spPr>
          <a:xfrm>
            <a:off x="562331" y="2845659"/>
            <a:ext cx="8419360" cy="1400383"/>
          </a:xfrm>
          <a:prstGeom prst="rect">
            <a:avLst/>
          </a:prstGeom>
        </p:spPr>
        <p:txBody>
          <a:bodyPr wrap="square">
            <a:spAutoFit/>
          </a:bodyPr>
          <a:lstStyle/>
          <a:p>
            <a:pPr algn="just"/>
            <a:r>
              <a:rPr lang="es-MX" sz="2500" dirty="0" smtClean="0">
                <a:solidFill>
                  <a:srgbClr val="002060"/>
                </a:solidFill>
                <a:latin typeface="Calibri (cuerpo)"/>
              </a:rPr>
              <a:t> </a:t>
            </a:r>
          </a:p>
          <a:p>
            <a:pPr marL="342900" indent="-342900" algn="just">
              <a:buFont typeface="Wingdings" panose="05000000000000000000" pitchFamily="2" charset="2"/>
              <a:buChar char="q"/>
            </a:pPr>
            <a:r>
              <a:rPr lang="es-MX" sz="2000" dirty="0" smtClean="0">
                <a:solidFill>
                  <a:srgbClr val="002060"/>
                </a:solidFill>
                <a:latin typeface="Calibri (cuerpo)"/>
              </a:rPr>
              <a:t>No usar frases inexactas, ambiguas o vagas, como “entre otros”, “como por ejemplo” o “de manera enunciativa más no limitativa”.</a:t>
            </a:r>
          </a:p>
          <a:p>
            <a:pPr algn="just"/>
            <a:endParaRPr lang="es-MX" sz="2000" dirty="0" smtClean="0">
              <a:solidFill>
                <a:srgbClr val="002060"/>
              </a:solidFill>
              <a:latin typeface="Calibri (cuerpo)"/>
            </a:endParaRPr>
          </a:p>
        </p:txBody>
      </p:sp>
    </p:spTree>
    <p:extLst>
      <p:ext uri="{BB962C8B-B14F-4D97-AF65-F5344CB8AC3E}">
        <p14:creationId xmlns:p14="http://schemas.microsoft.com/office/powerpoint/2010/main" val="29093868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6"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45</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462700" y="1919679"/>
            <a:ext cx="8419360" cy="2323713"/>
          </a:xfrm>
          <a:prstGeom prst="rect">
            <a:avLst/>
          </a:prstGeom>
        </p:spPr>
        <p:txBody>
          <a:bodyPr wrap="square">
            <a:spAutoFit/>
          </a:bodyPr>
          <a:lstStyle/>
          <a:p>
            <a:pPr algn="just"/>
            <a:r>
              <a:rPr lang="es-MX" sz="2500" dirty="0" smtClean="0">
                <a:solidFill>
                  <a:srgbClr val="002060"/>
                </a:solidFill>
                <a:latin typeface="Calibri (cuerpo)"/>
              </a:rPr>
              <a:t> </a:t>
            </a:r>
          </a:p>
          <a:p>
            <a:pPr marL="342900" indent="-342900" algn="just">
              <a:buFont typeface="Wingdings" panose="05000000000000000000" pitchFamily="2" charset="2"/>
              <a:buChar char="q"/>
            </a:pPr>
            <a:r>
              <a:rPr lang="es-MX" sz="2000" dirty="0" smtClean="0">
                <a:solidFill>
                  <a:srgbClr val="002060"/>
                </a:solidFill>
                <a:latin typeface="Calibri (cuerpo)"/>
              </a:rPr>
              <a:t>No </a:t>
            </a:r>
            <a:r>
              <a:rPr lang="es-MX" sz="2000" dirty="0">
                <a:solidFill>
                  <a:srgbClr val="002060"/>
                </a:solidFill>
                <a:latin typeface="Calibri (cuerpo)"/>
              </a:rPr>
              <a:t>incluir textos o frases que induzcan al titular, de manera engañosa o fraudulenta, a seleccionar una opción en </a:t>
            </a:r>
            <a:r>
              <a:rPr lang="es-MX" sz="2000" dirty="0" smtClean="0">
                <a:solidFill>
                  <a:srgbClr val="002060"/>
                </a:solidFill>
                <a:latin typeface="Calibri (cuerpo)"/>
              </a:rPr>
              <a:t>específico, por </a:t>
            </a:r>
            <a:r>
              <a:rPr lang="es-MX" sz="2000" dirty="0">
                <a:solidFill>
                  <a:srgbClr val="002060"/>
                </a:solidFill>
                <a:latin typeface="Calibri (cuerpo)"/>
              </a:rPr>
              <a:t>ejemplo, “Le recomendamos que nos autorice el uso de su información personal sin restricción alguna, para ser </a:t>
            </a:r>
            <a:r>
              <a:rPr lang="es-MX" sz="2000" dirty="0" smtClean="0">
                <a:solidFill>
                  <a:srgbClr val="002060"/>
                </a:solidFill>
                <a:latin typeface="Calibri (cuerpo)"/>
              </a:rPr>
              <a:t>más eficientes </a:t>
            </a:r>
            <a:r>
              <a:rPr lang="es-MX" sz="2000" dirty="0">
                <a:solidFill>
                  <a:srgbClr val="002060"/>
                </a:solidFill>
                <a:latin typeface="Calibri (cuerpo)"/>
              </a:rPr>
              <a:t>en nuestro servicio”.</a:t>
            </a:r>
            <a:endParaRPr lang="es-MX" sz="2000" dirty="0" smtClean="0">
              <a:solidFill>
                <a:srgbClr val="002060"/>
              </a:solidFill>
              <a:latin typeface="Calibri (cuerpo)"/>
            </a:endParaRPr>
          </a:p>
          <a:p>
            <a:pPr algn="just"/>
            <a:endParaRPr lang="es-MX" sz="2000" dirty="0" smtClean="0">
              <a:solidFill>
                <a:srgbClr val="002060"/>
              </a:solidFill>
              <a:latin typeface="Calibri (cuerpo)"/>
            </a:endParaRPr>
          </a:p>
        </p:txBody>
      </p:sp>
      <p:sp>
        <p:nvSpPr>
          <p:cNvPr id="16" name="4 Rectángulo"/>
          <p:cNvSpPr/>
          <p:nvPr/>
        </p:nvSpPr>
        <p:spPr>
          <a:xfrm>
            <a:off x="7047088" y="6028425"/>
            <a:ext cx="1984200" cy="400110"/>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ARTÍCULO 20</a:t>
            </a:r>
            <a:endParaRPr lang="es-MX" sz="2000" dirty="0" smtClean="0">
              <a:solidFill>
                <a:srgbClr val="002060"/>
              </a:solidFill>
              <a:latin typeface="Calibri (cuerpo)"/>
            </a:endParaRPr>
          </a:p>
        </p:txBody>
      </p:sp>
      <p:pic>
        <p:nvPicPr>
          <p:cNvPr id="2" name="Imagen 1"/>
          <p:cNvPicPr>
            <a:picLocks noChangeAspect="1"/>
          </p:cNvPicPr>
          <p:nvPr/>
        </p:nvPicPr>
        <p:blipFill>
          <a:blip r:embed="rId2"/>
          <a:stretch>
            <a:fillRect/>
          </a:stretch>
        </p:blipFill>
        <p:spPr>
          <a:xfrm>
            <a:off x="2758463" y="3963988"/>
            <a:ext cx="3408333" cy="2259012"/>
          </a:xfrm>
          <a:prstGeom prst="rect">
            <a:avLst/>
          </a:prstGeom>
        </p:spPr>
      </p:pic>
    </p:spTree>
    <p:extLst>
      <p:ext uri="{BB962C8B-B14F-4D97-AF65-F5344CB8AC3E}">
        <p14:creationId xmlns:p14="http://schemas.microsoft.com/office/powerpoint/2010/main" val="4277919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46</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462700" y="1919679"/>
            <a:ext cx="8419360" cy="1892826"/>
          </a:xfrm>
          <a:prstGeom prst="rect">
            <a:avLst/>
          </a:prstGeom>
        </p:spPr>
        <p:txBody>
          <a:bodyPr wrap="square">
            <a:spAutoFit/>
          </a:bodyPr>
          <a:lstStyle/>
          <a:p>
            <a:pPr algn="just"/>
            <a:r>
              <a:rPr lang="es-MX" sz="2500" dirty="0" smtClean="0">
                <a:solidFill>
                  <a:srgbClr val="002060"/>
                </a:solidFill>
                <a:latin typeface="Calibri (cuerpo)"/>
              </a:rPr>
              <a:t> </a:t>
            </a:r>
          </a:p>
          <a:p>
            <a:pPr marL="342900" indent="-342900" algn="just">
              <a:buFont typeface="Wingdings" panose="05000000000000000000" pitchFamily="2" charset="2"/>
              <a:buChar char="q"/>
            </a:pPr>
            <a:r>
              <a:rPr lang="es-MX" sz="2300" dirty="0" smtClean="0">
                <a:solidFill>
                  <a:srgbClr val="002060"/>
                </a:solidFill>
                <a:latin typeface="Calibri (cuerpo)"/>
              </a:rPr>
              <a:t>No </a:t>
            </a:r>
            <a:r>
              <a:rPr lang="es-MX" sz="2300" dirty="0">
                <a:solidFill>
                  <a:srgbClr val="002060"/>
                </a:solidFill>
                <a:latin typeface="Calibri (cuerpo)"/>
              </a:rPr>
              <a:t>incluir casillas u otros mecanismos similares que estén marcados previamente, que obliguen a los titulares a </a:t>
            </a:r>
            <a:r>
              <a:rPr lang="es-MX" sz="2300" dirty="0" smtClean="0">
                <a:solidFill>
                  <a:srgbClr val="002060"/>
                </a:solidFill>
                <a:latin typeface="Calibri (cuerpo)"/>
              </a:rPr>
              <a:t>desmarcarlos para </a:t>
            </a:r>
            <a:r>
              <a:rPr lang="es-MX" sz="2300" dirty="0">
                <a:solidFill>
                  <a:srgbClr val="002060"/>
                </a:solidFill>
                <a:latin typeface="Calibri (cuerpo)"/>
              </a:rPr>
              <a:t>modificar la condición ahí establecida</a:t>
            </a:r>
            <a:r>
              <a:rPr lang="es-MX" sz="2300" dirty="0" smtClean="0">
                <a:solidFill>
                  <a:srgbClr val="002060"/>
                </a:solidFill>
                <a:latin typeface="Calibri (cuerpo)"/>
              </a:rPr>
              <a:t>.</a:t>
            </a:r>
          </a:p>
          <a:p>
            <a:pPr algn="just"/>
            <a:endParaRPr lang="es-MX" sz="2300" dirty="0" smtClean="0">
              <a:solidFill>
                <a:srgbClr val="002060"/>
              </a:solidFill>
              <a:latin typeface="Calibri (cuerpo)"/>
            </a:endParaRPr>
          </a:p>
        </p:txBody>
      </p:sp>
      <p:sp>
        <p:nvSpPr>
          <p:cNvPr id="16" name="4 Rectángulo"/>
          <p:cNvSpPr/>
          <p:nvPr/>
        </p:nvSpPr>
        <p:spPr>
          <a:xfrm>
            <a:off x="7047088" y="6028425"/>
            <a:ext cx="1984200" cy="400110"/>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ARTÍCULO 20</a:t>
            </a:r>
            <a:endParaRPr lang="es-MX" sz="2000" dirty="0" smtClean="0">
              <a:solidFill>
                <a:srgbClr val="002060"/>
              </a:solidFill>
              <a:latin typeface="Calibri (cuerpo)"/>
            </a:endParaRPr>
          </a:p>
        </p:txBody>
      </p:sp>
      <p:pic>
        <p:nvPicPr>
          <p:cNvPr id="2" name="Imagen 1"/>
          <p:cNvPicPr>
            <a:picLocks noChangeAspect="1"/>
          </p:cNvPicPr>
          <p:nvPr/>
        </p:nvPicPr>
        <p:blipFill>
          <a:blip r:embed="rId2"/>
          <a:stretch>
            <a:fillRect/>
          </a:stretch>
        </p:blipFill>
        <p:spPr>
          <a:xfrm>
            <a:off x="2641601" y="3666331"/>
            <a:ext cx="3448054" cy="2436349"/>
          </a:xfrm>
          <a:prstGeom prst="rect">
            <a:avLst/>
          </a:prstGeom>
        </p:spPr>
      </p:pic>
    </p:spTree>
    <p:extLst>
      <p:ext uri="{BB962C8B-B14F-4D97-AF65-F5344CB8AC3E}">
        <p14:creationId xmlns:p14="http://schemas.microsoft.com/office/powerpoint/2010/main" val="42508497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47</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462700" y="1919679"/>
            <a:ext cx="8419360" cy="2246769"/>
          </a:xfrm>
          <a:prstGeom prst="rect">
            <a:avLst/>
          </a:prstGeom>
        </p:spPr>
        <p:txBody>
          <a:bodyPr wrap="square">
            <a:spAutoFit/>
          </a:bodyPr>
          <a:lstStyle/>
          <a:p>
            <a:pPr algn="just"/>
            <a:r>
              <a:rPr lang="es-MX" sz="2500" dirty="0" smtClean="0">
                <a:solidFill>
                  <a:srgbClr val="002060"/>
                </a:solidFill>
                <a:latin typeface="Calibri (cuerpo)"/>
              </a:rPr>
              <a:t> </a:t>
            </a:r>
          </a:p>
          <a:p>
            <a:pPr marL="342900" indent="-342900" algn="just">
              <a:buFont typeface="Wingdings" panose="05000000000000000000" pitchFamily="2" charset="2"/>
              <a:buChar char="q"/>
            </a:pPr>
            <a:r>
              <a:rPr lang="es-MX" sz="2300" dirty="0" smtClean="0">
                <a:solidFill>
                  <a:srgbClr val="002060"/>
                </a:solidFill>
                <a:latin typeface="Calibri (cuerpo)"/>
              </a:rPr>
              <a:t>No </a:t>
            </a:r>
            <a:r>
              <a:rPr lang="es-MX" sz="2300" dirty="0">
                <a:solidFill>
                  <a:srgbClr val="002060"/>
                </a:solidFill>
                <a:latin typeface="Calibri (cuerpo)"/>
              </a:rPr>
              <a:t>remitir al titular a textos o documentos que no estén disponibles, por ejemplo, a hipervínculos deshabilitados o que no </a:t>
            </a:r>
            <a:r>
              <a:rPr lang="es-MX" sz="2300" dirty="0" smtClean="0">
                <a:solidFill>
                  <a:srgbClr val="002060"/>
                </a:solidFill>
                <a:latin typeface="Calibri (cuerpo)"/>
              </a:rPr>
              <a:t>contengan la </a:t>
            </a:r>
            <a:r>
              <a:rPr lang="es-MX" sz="2300" dirty="0">
                <a:solidFill>
                  <a:srgbClr val="002060"/>
                </a:solidFill>
                <a:latin typeface="Calibri (cuerpo)"/>
              </a:rPr>
              <a:t>información señalada</a:t>
            </a:r>
            <a:r>
              <a:rPr lang="es-MX" sz="2300" dirty="0" smtClean="0">
                <a:solidFill>
                  <a:srgbClr val="002060"/>
                </a:solidFill>
                <a:latin typeface="Calibri (cuerpo)"/>
              </a:rPr>
              <a:t>.</a:t>
            </a:r>
          </a:p>
          <a:p>
            <a:pPr algn="just"/>
            <a:endParaRPr lang="es-MX" sz="2300" dirty="0" smtClean="0">
              <a:solidFill>
                <a:srgbClr val="002060"/>
              </a:solidFill>
              <a:latin typeface="Calibri (cuerpo)"/>
            </a:endParaRPr>
          </a:p>
          <a:p>
            <a:pPr marL="342900" indent="-342900" algn="just">
              <a:buFont typeface="Wingdings" panose="05000000000000000000" pitchFamily="2" charset="2"/>
              <a:buChar char="q"/>
            </a:pPr>
            <a:r>
              <a:rPr lang="es-MX" sz="2300" dirty="0" smtClean="0">
                <a:solidFill>
                  <a:srgbClr val="002060"/>
                </a:solidFill>
                <a:latin typeface="Calibri (cuerpo)"/>
              </a:rPr>
              <a:t>Deberá ser legible y visible.</a:t>
            </a:r>
          </a:p>
        </p:txBody>
      </p:sp>
      <p:sp>
        <p:nvSpPr>
          <p:cNvPr id="16" name="4 Rectángulo"/>
          <p:cNvSpPr/>
          <p:nvPr/>
        </p:nvSpPr>
        <p:spPr>
          <a:xfrm>
            <a:off x="7047088" y="6028425"/>
            <a:ext cx="1984200" cy="400110"/>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ARTÍCULO 20</a:t>
            </a:r>
            <a:endParaRPr lang="es-MX" sz="2000" dirty="0" smtClean="0">
              <a:solidFill>
                <a:srgbClr val="002060"/>
              </a:solidFill>
              <a:latin typeface="Calibri (cuerpo)"/>
            </a:endParaRPr>
          </a:p>
        </p:txBody>
      </p:sp>
      <p:pic>
        <p:nvPicPr>
          <p:cNvPr id="2" name="Imagen 1"/>
          <p:cNvPicPr>
            <a:picLocks noChangeAspect="1"/>
          </p:cNvPicPr>
          <p:nvPr/>
        </p:nvPicPr>
        <p:blipFill>
          <a:blip r:embed="rId2"/>
          <a:stretch>
            <a:fillRect/>
          </a:stretch>
        </p:blipFill>
        <p:spPr>
          <a:xfrm>
            <a:off x="3438082" y="4166448"/>
            <a:ext cx="1414395" cy="2456901"/>
          </a:xfrm>
          <a:prstGeom prst="rect">
            <a:avLst/>
          </a:prstGeom>
        </p:spPr>
      </p:pic>
    </p:spTree>
    <p:extLst>
      <p:ext uri="{BB962C8B-B14F-4D97-AF65-F5344CB8AC3E}">
        <p14:creationId xmlns:p14="http://schemas.microsoft.com/office/powerpoint/2010/main" val="1804340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03</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1875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4" name="3 Marcador de contenido"/>
          <p:cNvSpPr>
            <a:spLocks noGrp="1"/>
          </p:cNvSpPr>
          <p:nvPr>
            <p:ph sz="half" idx="1"/>
          </p:nvPr>
        </p:nvSpPr>
        <p:spPr>
          <a:xfrm>
            <a:off x="502183" y="1858775"/>
            <a:ext cx="8379879" cy="855055"/>
          </a:xfrm>
        </p:spPr>
        <p:txBody>
          <a:bodyPr/>
          <a:lstStyle/>
          <a:p>
            <a:pPr marL="0" indent="0" algn="r">
              <a:buNone/>
            </a:pPr>
            <a:endParaRPr lang="es-MX" dirty="0">
              <a:solidFill>
                <a:srgbClr val="E43A93"/>
              </a:solidFill>
            </a:endParaRPr>
          </a:p>
          <a:p>
            <a:pPr marL="0" indent="0" algn="r">
              <a:buNone/>
            </a:pPr>
            <a:endParaRPr lang="es-MX" dirty="0">
              <a:solidFill>
                <a:srgbClr val="E43A93"/>
              </a:solidFill>
            </a:endParaRPr>
          </a:p>
          <a:p>
            <a:pPr marL="0" indent="0" algn="r">
              <a:buNone/>
            </a:pPr>
            <a:endParaRPr lang="es-MX" dirty="0">
              <a:solidFill>
                <a:srgbClr val="E43A93"/>
              </a:solidFill>
            </a:endParaRPr>
          </a:p>
          <a:p>
            <a:pPr marL="0" indent="0" algn="r">
              <a:buNone/>
            </a:pPr>
            <a:endParaRPr lang="es-MX" dirty="0">
              <a:solidFill>
                <a:srgbClr val="E43A93"/>
              </a:solidFill>
            </a:endParaRPr>
          </a:p>
        </p:txBody>
      </p:sp>
      <p:sp>
        <p:nvSpPr>
          <p:cNvPr id="8" name="7 Rectángulo"/>
          <p:cNvSpPr/>
          <p:nvPr/>
        </p:nvSpPr>
        <p:spPr>
          <a:xfrm>
            <a:off x="893671" y="1558204"/>
            <a:ext cx="7337605" cy="369332"/>
          </a:xfrm>
          <a:prstGeom prst="rect">
            <a:avLst/>
          </a:prstGeom>
        </p:spPr>
        <p:txBody>
          <a:bodyPr wrap="square">
            <a:spAutoFit/>
          </a:bodyPr>
          <a:lstStyle/>
          <a:p>
            <a:pPr algn="just"/>
            <a:r>
              <a:rPr lang="es-MX" b="1" dirty="0" smtClean="0">
                <a:solidFill>
                  <a:srgbClr val="002060"/>
                </a:solidFill>
                <a:latin typeface="Calibri (cuerpo)"/>
              </a:rPr>
              <a:t>Titular</a:t>
            </a:r>
            <a:r>
              <a:rPr lang="es-MX" dirty="0">
                <a:solidFill>
                  <a:srgbClr val="002060"/>
                </a:solidFill>
                <a:latin typeface="Calibri (cuerpo)"/>
              </a:rPr>
              <a:t>: La persona física a quien corresponden los </a:t>
            </a:r>
            <a:r>
              <a:rPr lang="es-MX" dirty="0" smtClean="0">
                <a:solidFill>
                  <a:srgbClr val="002060"/>
                </a:solidFill>
                <a:latin typeface="Calibri (cuerpo)"/>
              </a:rPr>
              <a:t>datos</a:t>
            </a:r>
          </a:p>
        </p:txBody>
      </p:sp>
      <p:sp>
        <p:nvSpPr>
          <p:cNvPr id="21" name="7 Rectángulo"/>
          <p:cNvSpPr/>
          <p:nvPr/>
        </p:nvSpPr>
        <p:spPr>
          <a:xfrm>
            <a:off x="2983800" y="4638821"/>
            <a:ext cx="6047488" cy="2092881"/>
          </a:xfrm>
          <a:prstGeom prst="rect">
            <a:avLst/>
          </a:prstGeom>
        </p:spPr>
        <p:txBody>
          <a:bodyPr wrap="square">
            <a:spAutoFit/>
          </a:bodyPr>
          <a:lstStyle/>
          <a:p>
            <a:pPr algn="just"/>
            <a:endParaRPr lang="es-MX" dirty="0">
              <a:solidFill>
                <a:srgbClr val="002060"/>
              </a:solidFill>
              <a:latin typeface="Calibri (cuerpo)"/>
            </a:endParaRPr>
          </a:p>
          <a:p>
            <a:pPr algn="just"/>
            <a:endParaRPr lang="es-MX" dirty="0" smtClean="0">
              <a:solidFill>
                <a:srgbClr val="002060"/>
              </a:solidFill>
              <a:latin typeface="Calibri (cuerpo)"/>
            </a:endParaRPr>
          </a:p>
          <a:p>
            <a:pPr algn="r"/>
            <a:endParaRPr lang="es-MX" sz="2800" dirty="0" smtClean="0">
              <a:solidFill>
                <a:srgbClr val="F703D4"/>
              </a:solidFill>
              <a:latin typeface="Calibri (cuerpo)"/>
            </a:endParaRPr>
          </a:p>
          <a:p>
            <a:pPr algn="r"/>
            <a:endParaRPr lang="es-MX" sz="2800" dirty="0">
              <a:solidFill>
                <a:srgbClr val="F703D4"/>
              </a:solidFill>
              <a:latin typeface="Calibri (cuerpo)"/>
            </a:endParaRPr>
          </a:p>
          <a:p>
            <a:pPr algn="r"/>
            <a:r>
              <a:rPr lang="es-MX" sz="2000" b="1" dirty="0" smtClean="0">
                <a:solidFill>
                  <a:schemeClr val="accent6"/>
                </a:solidFill>
                <a:latin typeface="Calibri (cuerpo)"/>
              </a:rPr>
              <a:t>ARTÍCULO 3o</a:t>
            </a:r>
            <a:endParaRPr lang="es-MX" sz="2000" b="1" dirty="0">
              <a:solidFill>
                <a:schemeClr val="accent6"/>
              </a:solidFill>
              <a:latin typeface="Calibri (cuerpo)"/>
            </a:endParaRPr>
          </a:p>
          <a:p>
            <a:endParaRPr lang="es-MX" dirty="0" smtClean="0"/>
          </a:p>
        </p:txBody>
      </p:sp>
      <p:pic>
        <p:nvPicPr>
          <p:cNvPr id="16" name="Picture 14" descr="Imagen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1993" y="2645337"/>
            <a:ext cx="2184557" cy="33215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Resultado de imagen para titular de los datos person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054" y="2903025"/>
            <a:ext cx="2429683" cy="19776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sultado de imagen para titular de los datos persona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5063" y="2961677"/>
            <a:ext cx="2647950" cy="172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547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48</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15" name="4 Rectángulo"/>
          <p:cNvSpPr/>
          <p:nvPr/>
        </p:nvSpPr>
        <p:spPr>
          <a:xfrm>
            <a:off x="1225549" y="727807"/>
            <a:ext cx="7207006" cy="400110"/>
          </a:xfrm>
          <a:prstGeom prst="rect">
            <a:avLst/>
          </a:prstGeom>
        </p:spPr>
        <p:txBody>
          <a:bodyPr wrap="square">
            <a:spAutoFit/>
          </a:bodyPr>
          <a:lstStyle/>
          <a:p>
            <a:pPr algn="ctr"/>
            <a:r>
              <a:rPr lang="es-MX" sz="2000" b="1" cap="all" dirty="0" smtClean="0">
                <a:solidFill>
                  <a:schemeClr val="accent6"/>
                </a:solidFill>
                <a:latin typeface="Arial" pitchFamily="34" charset="0"/>
                <a:cs typeface="Arial" pitchFamily="34" charset="0"/>
              </a:rPr>
              <a:t>EJEMPLO de aviso de privacidad</a:t>
            </a:r>
            <a:endParaRPr lang="es-MX" sz="2000" dirty="0" smtClean="0">
              <a:solidFill>
                <a:srgbClr val="002060"/>
              </a:solidFill>
              <a:latin typeface="Calibri (cuerpo)"/>
            </a:endParaRPr>
          </a:p>
        </p:txBody>
      </p:sp>
      <p:pic>
        <p:nvPicPr>
          <p:cNvPr id="7" name="Imagen 6"/>
          <p:cNvPicPr>
            <a:picLocks noChangeAspect="1"/>
          </p:cNvPicPr>
          <p:nvPr/>
        </p:nvPicPr>
        <p:blipFill>
          <a:blip r:embed="rId2"/>
          <a:stretch>
            <a:fillRect/>
          </a:stretch>
        </p:blipFill>
        <p:spPr>
          <a:xfrm>
            <a:off x="1554252" y="1169809"/>
            <a:ext cx="6317901" cy="5083792"/>
          </a:xfrm>
          <a:prstGeom prst="rect">
            <a:avLst/>
          </a:prstGeom>
        </p:spPr>
      </p:pic>
      <p:sp>
        <p:nvSpPr>
          <p:cNvPr id="16" name="4 Rectángulo"/>
          <p:cNvSpPr/>
          <p:nvPr/>
        </p:nvSpPr>
        <p:spPr>
          <a:xfrm>
            <a:off x="7047088" y="6070640"/>
            <a:ext cx="1984200" cy="400110"/>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ARTÍCULO 21</a:t>
            </a:r>
            <a:endParaRPr lang="es-MX" sz="2000" dirty="0" smtClean="0">
              <a:solidFill>
                <a:srgbClr val="002060"/>
              </a:solidFill>
              <a:latin typeface="Calibri (cuerpo)"/>
            </a:endParaRPr>
          </a:p>
        </p:txBody>
      </p:sp>
    </p:spTree>
    <p:extLst>
      <p:ext uri="{BB962C8B-B14F-4D97-AF65-F5344CB8AC3E}">
        <p14:creationId xmlns:p14="http://schemas.microsoft.com/office/powerpoint/2010/main" val="26398355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49</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pic>
        <p:nvPicPr>
          <p:cNvPr id="14" name="Imagen 13"/>
          <p:cNvPicPr/>
          <p:nvPr/>
        </p:nvPicPr>
        <p:blipFill rotWithShape="1">
          <a:blip r:embed="rId2"/>
          <a:srcRect l="27226" t="18781" r="30164" b="12453"/>
          <a:stretch/>
        </p:blipFill>
        <p:spPr bwMode="auto">
          <a:xfrm>
            <a:off x="1631950" y="796786"/>
            <a:ext cx="6098886" cy="5406689"/>
          </a:xfrm>
          <a:prstGeom prst="rect">
            <a:avLst/>
          </a:prstGeom>
          <a:ln>
            <a:noFill/>
          </a:ln>
          <a:extLst>
            <a:ext uri="{53640926-AAD7-44D8-BBD7-CCE9431645EC}">
              <a14:shadowObscured xmlns:a14="http://schemas.microsoft.com/office/drawing/2010/main"/>
            </a:ext>
          </a:extLst>
        </p:spPr>
      </p:pic>
      <p:sp>
        <p:nvSpPr>
          <p:cNvPr id="16" name="4 Rectángulo"/>
          <p:cNvSpPr/>
          <p:nvPr/>
        </p:nvSpPr>
        <p:spPr>
          <a:xfrm>
            <a:off x="7047088" y="6070640"/>
            <a:ext cx="1984200" cy="400110"/>
          </a:xfrm>
          <a:prstGeom prst="rect">
            <a:avLst/>
          </a:prstGeom>
        </p:spPr>
        <p:txBody>
          <a:bodyPr wrap="square">
            <a:spAutoFit/>
          </a:bodyPr>
          <a:lstStyle/>
          <a:p>
            <a:pPr algn="just"/>
            <a:r>
              <a:rPr lang="es-MX" sz="2000" b="1" cap="all" dirty="0" smtClean="0">
                <a:solidFill>
                  <a:schemeClr val="accent6"/>
                </a:solidFill>
                <a:latin typeface="Arial" pitchFamily="34" charset="0"/>
                <a:cs typeface="Arial" pitchFamily="34" charset="0"/>
              </a:rPr>
              <a:t>ARTÍCULO 21</a:t>
            </a:r>
            <a:endParaRPr lang="es-MX" sz="2000" dirty="0" smtClean="0">
              <a:solidFill>
                <a:srgbClr val="002060"/>
              </a:solidFill>
              <a:latin typeface="Calibri (cuerpo)"/>
            </a:endParaRPr>
          </a:p>
        </p:txBody>
      </p:sp>
    </p:spTree>
    <p:extLst>
      <p:ext uri="{BB962C8B-B14F-4D97-AF65-F5344CB8AC3E}">
        <p14:creationId xmlns:p14="http://schemas.microsoft.com/office/powerpoint/2010/main" val="38082463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50</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5" name="4 Rectángulo"/>
          <p:cNvSpPr/>
          <p:nvPr/>
        </p:nvSpPr>
        <p:spPr>
          <a:xfrm>
            <a:off x="462700" y="1919679"/>
            <a:ext cx="8419360" cy="3662541"/>
          </a:xfrm>
          <a:prstGeom prst="rect">
            <a:avLst/>
          </a:prstGeom>
        </p:spPr>
        <p:txBody>
          <a:bodyPr wrap="square">
            <a:spAutoFit/>
          </a:bodyPr>
          <a:lstStyle/>
          <a:p>
            <a:pPr algn="just"/>
            <a:r>
              <a:rPr lang="es-MX" sz="2500" dirty="0" smtClean="0">
                <a:solidFill>
                  <a:srgbClr val="002060"/>
                </a:solidFill>
                <a:latin typeface="Calibri (cuerpo)"/>
              </a:rPr>
              <a:t> </a:t>
            </a:r>
          </a:p>
          <a:p>
            <a:pPr marL="342900" indent="-342900" algn="just">
              <a:buFont typeface="Wingdings" panose="05000000000000000000" pitchFamily="2" charset="2"/>
              <a:buChar char="q"/>
            </a:pPr>
            <a:r>
              <a:rPr lang="es-MX" sz="2300" b="1" dirty="0" smtClean="0">
                <a:solidFill>
                  <a:srgbClr val="002060"/>
                </a:solidFill>
                <a:latin typeface="Calibri (cuerpo)"/>
              </a:rPr>
              <a:t>Nota: </a:t>
            </a:r>
            <a:r>
              <a:rPr lang="es-MX" sz="2300" dirty="0" smtClean="0">
                <a:solidFill>
                  <a:srgbClr val="002060"/>
                </a:solidFill>
                <a:latin typeface="Calibri (cuerpo)"/>
              </a:rPr>
              <a:t>si bien la Ley de Protección de Datos Personales en Posesión de Sujetos Obligados de la Ciudad de México, no </a:t>
            </a:r>
            <a:r>
              <a:rPr lang="es-MX" sz="2300" dirty="0">
                <a:solidFill>
                  <a:srgbClr val="002060"/>
                </a:solidFill>
                <a:latin typeface="Calibri (cuerpo)"/>
              </a:rPr>
              <a:t>contempla en el contenido del aviso de </a:t>
            </a:r>
            <a:r>
              <a:rPr lang="es-MX" sz="2300" dirty="0" smtClean="0">
                <a:solidFill>
                  <a:srgbClr val="002060"/>
                </a:solidFill>
                <a:latin typeface="Calibri (cuerpo)"/>
              </a:rPr>
              <a:t>privacidad (artículo 21), un apartado sobre Transferencias y Remisiones de datos personales, en los avisos de privacidad de esta Secretaría se incluyó dicho apartado con la finalidad de complementarlo, ya que la Ley General de Protección de Datos Personales en Posesión de Sujetos Obligados si lo contempla(artículo 27).</a:t>
            </a:r>
          </a:p>
        </p:txBody>
      </p:sp>
    </p:spTree>
    <p:extLst>
      <p:ext uri="{BB962C8B-B14F-4D97-AF65-F5344CB8AC3E}">
        <p14:creationId xmlns:p14="http://schemas.microsoft.com/office/powerpoint/2010/main" val="40625004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3027" b="69141" l="21016" r="60391">
                        <a14:backgroundMark x1="39688" y1="53906" x2="39688" y2="68555"/>
                        <a14:backgroundMark x1="42500" y1="54297" x2="42578" y2="68066"/>
                        <a14:backgroundMark x1="39453" y1="54004" x2="42578" y2="54102"/>
                        <a14:backgroundMark x1="40078" y1="68164" x2="42578" y2="68262"/>
                      </a14:backgroundRemoval>
                    </a14:imgEffect>
                  </a14:imgLayer>
                </a14:imgProps>
              </a:ext>
              <a:ext uri="{28A0092B-C50C-407E-A947-70E740481C1C}">
                <a14:useLocalDpi xmlns:a14="http://schemas.microsoft.com/office/drawing/2010/main" val="0"/>
              </a:ext>
            </a:extLst>
          </a:blip>
          <a:srcRect l="25660" t="52482" r="61693" b="30514"/>
          <a:stretch/>
        </p:blipFill>
        <p:spPr bwMode="auto">
          <a:xfrm rot="1593928">
            <a:off x="289456" y="2510980"/>
            <a:ext cx="1541930" cy="165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872300" y="2393975"/>
            <a:ext cx="5378824" cy="646331"/>
          </a:xfrm>
          <a:prstGeom prst="rect">
            <a:avLst/>
          </a:prstGeom>
          <a:noFill/>
        </p:spPr>
        <p:txBody>
          <a:bodyPr wrap="square" rtlCol="0">
            <a:spAutoFit/>
          </a:bodyPr>
          <a:lstStyle/>
          <a:p>
            <a:pPr algn="ctr"/>
            <a:r>
              <a:rPr lang="es-MX" b="1" dirty="0">
                <a:solidFill>
                  <a:srgbClr val="00B050"/>
                </a:solidFill>
              </a:rPr>
              <a:t>DIRECCIÓN EJECUTIVA DE </a:t>
            </a:r>
            <a:r>
              <a:rPr lang="es-MX" b="1" dirty="0" smtClean="0">
                <a:solidFill>
                  <a:srgbClr val="00B050"/>
                </a:solidFill>
              </a:rPr>
              <a:t>LA UNIDAD DE TRANSPARENCIA </a:t>
            </a:r>
            <a:endParaRPr lang="es-MX" b="1" dirty="0">
              <a:solidFill>
                <a:srgbClr val="00B050"/>
              </a:solidFill>
            </a:endParaRPr>
          </a:p>
        </p:txBody>
      </p:sp>
      <p:sp>
        <p:nvSpPr>
          <p:cNvPr id="3" name="2 CuadroTexto"/>
          <p:cNvSpPr txBox="1"/>
          <p:nvPr/>
        </p:nvSpPr>
        <p:spPr>
          <a:xfrm>
            <a:off x="1965856" y="4749518"/>
            <a:ext cx="5707932" cy="369332"/>
          </a:xfrm>
          <a:prstGeom prst="rect">
            <a:avLst/>
          </a:prstGeom>
          <a:noFill/>
        </p:spPr>
        <p:txBody>
          <a:bodyPr wrap="square" rtlCol="0">
            <a:spAutoFit/>
          </a:bodyPr>
          <a:lstStyle/>
          <a:p>
            <a:r>
              <a:rPr lang="es-MX" dirty="0">
                <a:solidFill>
                  <a:schemeClr val="accent1">
                    <a:lumMod val="50000"/>
                  </a:schemeClr>
                </a:solidFill>
              </a:rPr>
              <a:t> </a:t>
            </a:r>
            <a:r>
              <a:rPr lang="es-MX" u="sng" dirty="0" smtClean="0">
                <a:solidFill>
                  <a:schemeClr val="accent1">
                    <a:lumMod val="75000"/>
                  </a:schemeClr>
                </a:solidFill>
              </a:rPr>
              <a:t>imacdonald@ssp.cdmx.gob.mx</a:t>
            </a:r>
            <a:endParaRPr lang="es-MX" u="sng" dirty="0">
              <a:solidFill>
                <a:schemeClr val="accent1">
                  <a:lumMod val="75000"/>
                </a:schemeClr>
              </a:solidFill>
            </a:endParaRPr>
          </a:p>
        </p:txBody>
      </p:sp>
      <p:sp>
        <p:nvSpPr>
          <p:cNvPr id="6" name="5 CuadroTexto"/>
          <p:cNvSpPr txBox="1"/>
          <p:nvPr/>
        </p:nvSpPr>
        <p:spPr>
          <a:xfrm>
            <a:off x="3477359" y="4110721"/>
            <a:ext cx="2330823" cy="369332"/>
          </a:xfrm>
          <a:prstGeom prst="rect">
            <a:avLst/>
          </a:prstGeom>
          <a:noFill/>
        </p:spPr>
        <p:txBody>
          <a:bodyPr wrap="square" rtlCol="0">
            <a:spAutoFit/>
          </a:bodyPr>
          <a:lstStyle/>
          <a:p>
            <a:r>
              <a:rPr lang="es-MX" dirty="0"/>
              <a:t>Ext. 7112 y 7250</a:t>
            </a:r>
          </a:p>
        </p:txBody>
      </p:sp>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9638" y="4066384"/>
            <a:ext cx="427721" cy="4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2177" y="4749518"/>
            <a:ext cx="735882" cy="441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2424952" y="3167586"/>
            <a:ext cx="4312023" cy="923330"/>
          </a:xfrm>
          <a:prstGeom prst="rect">
            <a:avLst/>
          </a:prstGeom>
          <a:noFill/>
        </p:spPr>
        <p:txBody>
          <a:bodyPr wrap="square" rtlCol="0">
            <a:spAutoFit/>
          </a:bodyPr>
          <a:lstStyle/>
          <a:p>
            <a:pPr algn="ctr"/>
            <a:r>
              <a:rPr lang="es-MX" dirty="0"/>
              <a:t>Lic. Ismael Mac Donald  </a:t>
            </a:r>
            <a:r>
              <a:rPr lang="es-MX" dirty="0" smtClean="0"/>
              <a:t>Argonza</a:t>
            </a:r>
          </a:p>
          <a:p>
            <a:pPr algn="ctr"/>
            <a:r>
              <a:rPr lang="es-MX" dirty="0" smtClean="0"/>
              <a:t>Subdirector de Transparencia </a:t>
            </a:r>
            <a:endParaRPr lang="es-MX" dirty="0"/>
          </a:p>
          <a:p>
            <a:pPr algn="ctr"/>
            <a:endParaRPr lang="es-MX" dirty="0"/>
          </a:p>
        </p:txBody>
      </p:sp>
      <p:pic>
        <p:nvPicPr>
          <p:cNvPr id="10" name="0 Imagen"/>
          <p:cNvPicPr/>
          <p:nvPr/>
        </p:nvPicPr>
        <p:blipFill>
          <a:blip r:embed="rId6" cstate="print">
            <a:extLst>
              <a:ext uri="{28A0092B-C50C-407E-A947-70E740481C1C}">
                <a14:useLocalDpi xmlns:a14="http://schemas.microsoft.com/office/drawing/2010/main" val="0"/>
              </a:ext>
            </a:extLst>
          </a:blip>
          <a:stretch>
            <a:fillRect/>
          </a:stretch>
        </p:blipFill>
        <p:spPr>
          <a:xfrm>
            <a:off x="503125" y="234351"/>
            <a:ext cx="8117174" cy="1928346"/>
          </a:xfrm>
          <a:prstGeom prst="rect">
            <a:avLst/>
          </a:prstGeom>
        </p:spPr>
      </p:pic>
    </p:spTree>
    <p:extLst>
      <p:ext uri="{BB962C8B-B14F-4D97-AF65-F5344CB8AC3E}">
        <p14:creationId xmlns:p14="http://schemas.microsoft.com/office/powerpoint/2010/main" val="832389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wipe(down)">
                                      <p:cBhvr>
                                        <p:cTn id="25" dur="580">
                                          <p:stCondLst>
                                            <p:cond delay="0"/>
                                          </p:stCondLst>
                                        </p:cTn>
                                        <p:tgtEl>
                                          <p:spTgt spid="4">
                                            <p:txEl>
                                              <p:pRg st="0" end="0"/>
                                            </p:txEl>
                                          </p:spTgt>
                                        </p:tgtEl>
                                      </p:cBhvr>
                                    </p:animEffect>
                                    <p:anim calcmode="lin" valueType="num">
                                      <p:cBhvr>
                                        <p:cTn id="26"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0" end="0"/>
                                            </p:txEl>
                                          </p:spTgt>
                                        </p:tgtEl>
                                      </p:cBhvr>
                                      <p:to x="100000" y="60000"/>
                                    </p:animScale>
                                    <p:animScale>
                                      <p:cBhvr>
                                        <p:cTn id="32" dur="166" decel="50000">
                                          <p:stCondLst>
                                            <p:cond delay="676"/>
                                          </p:stCondLst>
                                        </p:cTn>
                                        <p:tgtEl>
                                          <p:spTgt spid="4">
                                            <p:txEl>
                                              <p:pRg st="0" end="0"/>
                                            </p:txEl>
                                          </p:spTgt>
                                        </p:tgtEl>
                                      </p:cBhvr>
                                      <p:to x="100000" y="100000"/>
                                    </p:animScale>
                                    <p:animScale>
                                      <p:cBhvr>
                                        <p:cTn id="33" dur="26">
                                          <p:stCondLst>
                                            <p:cond delay="1312"/>
                                          </p:stCondLst>
                                        </p:cTn>
                                        <p:tgtEl>
                                          <p:spTgt spid="4">
                                            <p:txEl>
                                              <p:pRg st="0" end="0"/>
                                            </p:txEl>
                                          </p:spTgt>
                                        </p:tgtEl>
                                      </p:cBhvr>
                                      <p:to x="100000" y="80000"/>
                                    </p:animScale>
                                    <p:animScale>
                                      <p:cBhvr>
                                        <p:cTn id="34" dur="166" decel="50000">
                                          <p:stCondLst>
                                            <p:cond delay="1338"/>
                                          </p:stCondLst>
                                        </p:cTn>
                                        <p:tgtEl>
                                          <p:spTgt spid="4">
                                            <p:txEl>
                                              <p:pRg st="0" end="0"/>
                                            </p:txEl>
                                          </p:spTgt>
                                        </p:tgtEl>
                                      </p:cBhvr>
                                      <p:to x="100000" y="100000"/>
                                    </p:animScale>
                                    <p:animScale>
                                      <p:cBhvr>
                                        <p:cTn id="35" dur="26">
                                          <p:stCondLst>
                                            <p:cond delay="1642"/>
                                          </p:stCondLst>
                                        </p:cTn>
                                        <p:tgtEl>
                                          <p:spTgt spid="4">
                                            <p:txEl>
                                              <p:pRg st="0" end="0"/>
                                            </p:txEl>
                                          </p:spTgt>
                                        </p:tgtEl>
                                      </p:cBhvr>
                                      <p:to x="100000" y="90000"/>
                                    </p:animScale>
                                    <p:animScale>
                                      <p:cBhvr>
                                        <p:cTn id="36" dur="166" decel="50000">
                                          <p:stCondLst>
                                            <p:cond delay="1668"/>
                                          </p:stCondLst>
                                        </p:cTn>
                                        <p:tgtEl>
                                          <p:spTgt spid="4">
                                            <p:txEl>
                                              <p:pRg st="0" end="0"/>
                                            </p:txEl>
                                          </p:spTgt>
                                        </p:tgtEl>
                                      </p:cBhvr>
                                      <p:to x="100000" y="100000"/>
                                    </p:animScale>
                                    <p:animScale>
                                      <p:cBhvr>
                                        <p:cTn id="37" dur="26">
                                          <p:stCondLst>
                                            <p:cond delay="1808"/>
                                          </p:stCondLst>
                                        </p:cTn>
                                        <p:tgtEl>
                                          <p:spTgt spid="4">
                                            <p:txEl>
                                              <p:pRg st="0" end="0"/>
                                            </p:txEl>
                                          </p:spTgt>
                                        </p:tgtEl>
                                      </p:cBhvr>
                                      <p:to x="100000" y="95000"/>
                                    </p:animScale>
                                    <p:animScale>
                                      <p:cBhvr>
                                        <p:cTn id="38" dur="166" decel="50000">
                                          <p:stCondLst>
                                            <p:cond delay="1834"/>
                                          </p:stCondLst>
                                        </p:cTn>
                                        <p:tgtEl>
                                          <p:spTgt spid="4">
                                            <p:txEl>
                                              <p:pRg st="0" end="0"/>
                                            </p:txEl>
                                          </p:spTgt>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Effect transition="in" filter="wipe(down)">
                                      <p:cBhvr>
                                        <p:cTn id="41" dur="580">
                                          <p:stCondLst>
                                            <p:cond delay="0"/>
                                          </p:stCondLst>
                                        </p:cTn>
                                        <p:tgtEl>
                                          <p:spTgt spid="4">
                                            <p:txEl>
                                              <p:pRg st="1" end="1"/>
                                            </p:txEl>
                                          </p:spTgt>
                                        </p:tgtEl>
                                      </p:cBhvr>
                                    </p:animEffect>
                                    <p:anim calcmode="lin" valueType="num">
                                      <p:cBhvr>
                                        <p:cTn id="42"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4">
                                            <p:txEl>
                                              <p:pRg st="1" end="1"/>
                                            </p:txEl>
                                          </p:spTgt>
                                        </p:tgtEl>
                                      </p:cBhvr>
                                      <p:to x="100000" y="60000"/>
                                    </p:animScale>
                                    <p:animScale>
                                      <p:cBhvr>
                                        <p:cTn id="48" dur="166" decel="50000">
                                          <p:stCondLst>
                                            <p:cond delay="676"/>
                                          </p:stCondLst>
                                        </p:cTn>
                                        <p:tgtEl>
                                          <p:spTgt spid="4">
                                            <p:txEl>
                                              <p:pRg st="1" end="1"/>
                                            </p:txEl>
                                          </p:spTgt>
                                        </p:tgtEl>
                                      </p:cBhvr>
                                      <p:to x="100000" y="100000"/>
                                    </p:animScale>
                                    <p:animScale>
                                      <p:cBhvr>
                                        <p:cTn id="49" dur="26">
                                          <p:stCondLst>
                                            <p:cond delay="1312"/>
                                          </p:stCondLst>
                                        </p:cTn>
                                        <p:tgtEl>
                                          <p:spTgt spid="4">
                                            <p:txEl>
                                              <p:pRg st="1" end="1"/>
                                            </p:txEl>
                                          </p:spTgt>
                                        </p:tgtEl>
                                      </p:cBhvr>
                                      <p:to x="100000" y="80000"/>
                                    </p:animScale>
                                    <p:animScale>
                                      <p:cBhvr>
                                        <p:cTn id="50" dur="166" decel="50000">
                                          <p:stCondLst>
                                            <p:cond delay="1338"/>
                                          </p:stCondLst>
                                        </p:cTn>
                                        <p:tgtEl>
                                          <p:spTgt spid="4">
                                            <p:txEl>
                                              <p:pRg st="1" end="1"/>
                                            </p:txEl>
                                          </p:spTgt>
                                        </p:tgtEl>
                                      </p:cBhvr>
                                      <p:to x="100000" y="100000"/>
                                    </p:animScale>
                                    <p:animScale>
                                      <p:cBhvr>
                                        <p:cTn id="51" dur="26">
                                          <p:stCondLst>
                                            <p:cond delay="1642"/>
                                          </p:stCondLst>
                                        </p:cTn>
                                        <p:tgtEl>
                                          <p:spTgt spid="4">
                                            <p:txEl>
                                              <p:pRg st="1" end="1"/>
                                            </p:txEl>
                                          </p:spTgt>
                                        </p:tgtEl>
                                      </p:cBhvr>
                                      <p:to x="100000" y="90000"/>
                                    </p:animScale>
                                    <p:animScale>
                                      <p:cBhvr>
                                        <p:cTn id="52" dur="166" decel="50000">
                                          <p:stCondLst>
                                            <p:cond delay="1668"/>
                                          </p:stCondLst>
                                        </p:cTn>
                                        <p:tgtEl>
                                          <p:spTgt spid="4">
                                            <p:txEl>
                                              <p:pRg st="1" end="1"/>
                                            </p:txEl>
                                          </p:spTgt>
                                        </p:tgtEl>
                                      </p:cBhvr>
                                      <p:to x="100000" y="100000"/>
                                    </p:animScale>
                                    <p:animScale>
                                      <p:cBhvr>
                                        <p:cTn id="53" dur="26">
                                          <p:stCondLst>
                                            <p:cond delay="1808"/>
                                          </p:stCondLst>
                                        </p:cTn>
                                        <p:tgtEl>
                                          <p:spTgt spid="4">
                                            <p:txEl>
                                              <p:pRg st="1" end="1"/>
                                            </p:txEl>
                                          </p:spTgt>
                                        </p:tgtEl>
                                      </p:cBhvr>
                                      <p:to x="100000" y="95000"/>
                                    </p:animScale>
                                    <p:animScale>
                                      <p:cBhvr>
                                        <p:cTn id="54" dur="166" decel="50000">
                                          <p:stCondLst>
                                            <p:cond delay="1834"/>
                                          </p:stCondLst>
                                        </p:cTn>
                                        <p:tgtEl>
                                          <p:spTgt spid="4">
                                            <p:txEl>
                                              <p:pRg st="1" end="1"/>
                                            </p:tx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6">
                                            <p:txEl>
                                              <p:pRg st="0" end="0"/>
                                            </p:txEl>
                                          </p:spTgt>
                                        </p:tgtEl>
                                        <p:attrNameLst>
                                          <p:attrName>style.visibility</p:attrName>
                                        </p:attrNameLst>
                                      </p:cBhvr>
                                      <p:to>
                                        <p:strVal val="visible"/>
                                      </p:to>
                                    </p:set>
                                    <p:animEffect transition="in" filter="wipe(down)">
                                      <p:cBhvr>
                                        <p:cTn id="59" dur="580">
                                          <p:stCondLst>
                                            <p:cond delay="0"/>
                                          </p:stCondLst>
                                        </p:cTn>
                                        <p:tgtEl>
                                          <p:spTgt spid="6">
                                            <p:txEl>
                                              <p:pRg st="0" end="0"/>
                                            </p:txEl>
                                          </p:spTgt>
                                        </p:tgtEl>
                                      </p:cBhvr>
                                    </p:animEffect>
                                    <p:anim calcmode="lin" valueType="num">
                                      <p:cBhvr>
                                        <p:cTn id="60"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6">
                                            <p:txEl>
                                              <p:pRg st="0" end="0"/>
                                            </p:txEl>
                                          </p:spTgt>
                                        </p:tgtEl>
                                      </p:cBhvr>
                                      <p:to x="100000" y="60000"/>
                                    </p:animScale>
                                    <p:animScale>
                                      <p:cBhvr>
                                        <p:cTn id="66" dur="166" decel="50000">
                                          <p:stCondLst>
                                            <p:cond delay="676"/>
                                          </p:stCondLst>
                                        </p:cTn>
                                        <p:tgtEl>
                                          <p:spTgt spid="6">
                                            <p:txEl>
                                              <p:pRg st="0" end="0"/>
                                            </p:txEl>
                                          </p:spTgt>
                                        </p:tgtEl>
                                      </p:cBhvr>
                                      <p:to x="100000" y="100000"/>
                                    </p:animScale>
                                    <p:animScale>
                                      <p:cBhvr>
                                        <p:cTn id="67" dur="26">
                                          <p:stCondLst>
                                            <p:cond delay="1312"/>
                                          </p:stCondLst>
                                        </p:cTn>
                                        <p:tgtEl>
                                          <p:spTgt spid="6">
                                            <p:txEl>
                                              <p:pRg st="0" end="0"/>
                                            </p:txEl>
                                          </p:spTgt>
                                        </p:tgtEl>
                                      </p:cBhvr>
                                      <p:to x="100000" y="80000"/>
                                    </p:animScale>
                                    <p:animScale>
                                      <p:cBhvr>
                                        <p:cTn id="68" dur="166" decel="50000">
                                          <p:stCondLst>
                                            <p:cond delay="1338"/>
                                          </p:stCondLst>
                                        </p:cTn>
                                        <p:tgtEl>
                                          <p:spTgt spid="6">
                                            <p:txEl>
                                              <p:pRg st="0" end="0"/>
                                            </p:txEl>
                                          </p:spTgt>
                                        </p:tgtEl>
                                      </p:cBhvr>
                                      <p:to x="100000" y="100000"/>
                                    </p:animScale>
                                    <p:animScale>
                                      <p:cBhvr>
                                        <p:cTn id="69" dur="26">
                                          <p:stCondLst>
                                            <p:cond delay="1642"/>
                                          </p:stCondLst>
                                        </p:cTn>
                                        <p:tgtEl>
                                          <p:spTgt spid="6">
                                            <p:txEl>
                                              <p:pRg st="0" end="0"/>
                                            </p:txEl>
                                          </p:spTgt>
                                        </p:tgtEl>
                                      </p:cBhvr>
                                      <p:to x="100000" y="90000"/>
                                    </p:animScale>
                                    <p:animScale>
                                      <p:cBhvr>
                                        <p:cTn id="70" dur="166" decel="50000">
                                          <p:stCondLst>
                                            <p:cond delay="1668"/>
                                          </p:stCondLst>
                                        </p:cTn>
                                        <p:tgtEl>
                                          <p:spTgt spid="6">
                                            <p:txEl>
                                              <p:pRg st="0" end="0"/>
                                            </p:txEl>
                                          </p:spTgt>
                                        </p:tgtEl>
                                      </p:cBhvr>
                                      <p:to x="100000" y="100000"/>
                                    </p:animScale>
                                    <p:animScale>
                                      <p:cBhvr>
                                        <p:cTn id="71" dur="26">
                                          <p:stCondLst>
                                            <p:cond delay="1808"/>
                                          </p:stCondLst>
                                        </p:cTn>
                                        <p:tgtEl>
                                          <p:spTgt spid="6">
                                            <p:txEl>
                                              <p:pRg st="0" end="0"/>
                                            </p:txEl>
                                          </p:spTgt>
                                        </p:tgtEl>
                                      </p:cBhvr>
                                      <p:to x="100000" y="95000"/>
                                    </p:animScale>
                                    <p:animScale>
                                      <p:cBhvr>
                                        <p:cTn id="72" dur="166" decel="50000">
                                          <p:stCondLst>
                                            <p:cond delay="1834"/>
                                          </p:stCondLst>
                                        </p:cTn>
                                        <p:tgtEl>
                                          <p:spTgt spid="6">
                                            <p:txEl>
                                              <p:pRg st="0" end="0"/>
                                            </p:txEl>
                                          </p:spTgt>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3">
                                            <p:txEl>
                                              <p:pRg st="0" end="0"/>
                                            </p:txEl>
                                          </p:spTgt>
                                        </p:tgtEl>
                                        <p:attrNameLst>
                                          <p:attrName>style.visibility</p:attrName>
                                        </p:attrNameLst>
                                      </p:cBhvr>
                                      <p:to>
                                        <p:strVal val="visible"/>
                                      </p:to>
                                    </p:set>
                                    <p:animEffect transition="in" filter="wipe(down)">
                                      <p:cBhvr>
                                        <p:cTn id="77" dur="580">
                                          <p:stCondLst>
                                            <p:cond delay="0"/>
                                          </p:stCondLst>
                                        </p:cTn>
                                        <p:tgtEl>
                                          <p:spTgt spid="3">
                                            <p:txEl>
                                              <p:pRg st="0" end="0"/>
                                            </p:txEl>
                                          </p:spTgt>
                                        </p:tgtEl>
                                      </p:cBhvr>
                                    </p:animEffect>
                                    <p:anim calcmode="lin" valueType="num">
                                      <p:cBhvr>
                                        <p:cTn id="7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83" dur="26">
                                          <p:stCondLst>
                                            <p:cond delay="650"/>
                                          </p:stCondLst>
                                        </p:cTn>
                                        <p:tgtEl>
                                          <p:spTgt spid="3">
                                            <p:txEl>
                                              <p:pRg st="0" end="0"/>
                                            </p:txEl>
                                          </p:spTgt>
                                        </p:tgtEl>
                                      </p:cBhvr>
                                      <p:to x="100000" y="60000"/>
                                    </p:animScale>
                                    <p:animScale>
                                      <p:cBhvr>
                                        <p:cTn id="84" dur="166" decel="50000">
                                          <p:stCondLst>
                                            <p:cond delay="676"/>
                                          </p:stCondLst>
                                        </p:cTn>
                                        <p:tgtEl>
                                          <p:spTgt spid="3">
                                            <p:txEl>
                                              <p:pRg st="0" end="0"/>
                                            </p:txEl>
                                          </p:spTgt>
                                        </p:tgtEl>
                                      </p:cBhvr>
                                      <p:to x="100000" y="100000"/>
                                    </p:animScale>
                                    <p:animScale>
                                      <p:cBhvr>
                                        <p:cTn id="85" dur="26">
                                          <p:stCondLst>
                                            <p:cond delay="1312"/>
                                          </p:stCondLst>
                                        </p:cTn>
                                        <p:tgtEl>
                                          <p:spTgt spid="3">
                                            <p:txEl>
                                              <p:pRg st="0" end="0"/>
                                            </p:txEl>
                                          </p:spTgt>
                                        </p:tgtEl>
                                      </p:cBhvr>
                                      <p:to x="100000" y="80000"/>
                                    </p:animScale>
                                    <p:animScale>
                                      <p:cBhvr>
                                        <p:cTn id="86" dur="166" decel="50000">
                                          <p:stCondLst>
                                            <p:cond delay="1338"/>
                                          </p:stCondLst>
                                        </p:cTn>
                                        <p:tgtEl>
                                          <p:spTgt spid="3">
                                            <p:txEl>
                                              <p:pRg st="0" end="0"/>
                                            </p:txEl>
                                          </p:spTgt>
                                        </p:tgtEl>
                                      </p:cBhvr>
                                      <p:to x="100000" y="100000"/>
                                    </p:animScale>
                                    <p:animScale>
                                      <p:cBhvr>
                                        <p:cTn id="87" dur="26">
                                          <p:stCondLst>
                                            <p:cond delay="1642"/>
                                          </p:stCondLst>
                                        </p:cTn>
                                        <p:tgtEl>
                                          <p:spTgt spid="3">
                                            <p:txEl>
                                              <p:pRg st="0" end="0"/>
                                            </p:txEl>
                                          </p:spTgt>
                                        </p:tgtEl>
                                      </p:cBhvr>
                                      <p:to x="100000" y="90000"/>
                                    </p:animScale>
                                    <p:animScale>
                                      <p:cBhvr>
                                        <p:cTn id="88" dur="166" decel="50000">
                                          <p:stCondLst>
                                            <p:cond delay="1668"/>
                                          </p:stCondLst>
                                        </p:cTn>
                                        <p:tgtEl>
                                          <p:spTgt spid="3">
                                            <p:txEl>
                                              <p:pRg st="0" end="0"/>
                                            </p:txEl>
                                          </p:spTgt>
                                        </p:tgtEl>
                                      </p:cBhvr>
                                      <p:to x="100000" y="100000"/>
                                    </p:animScale>
                                    <p:animScale>
                                      <p:cBhvr>
                                        <p:cTn id="89" dur="26">
                                          <p:stCondLst>
                                            <p:cond delay="1808"/>
                                          </p:stCondLst>
                                        </p:cTn>
                                        <p:tgtEl>
                                          <p:spTgt spid="3">
                                            <p:txEl>
                                              <p:pRg st="0" end="0"/>
                                            </p:txEl>
                                          </p:spTgt>
                                        </p:tgtEl>
                                      </p:cBhvr>
                                      <p:to x="100000" y="95000"/>
                                    </p:animScale>
                                    <p:animScale>
                                      <p:cBhvr>
                                        <p:cTn id="9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u="sng" dirty="0" smtClean="0">
                <a:solidFill>
                  <a:schemeClr val="accent6"/>
                </a:solidFill>
                <a:latin typeface="+mn-lt"/>
              </a:rPr>
              <a:t>TALLER DE AVISO DE PRIVACIDAD </a:t>
            </a:r>
            <a:endParaRPr lang="es-MX" u="sng" dirty="0">
              <a:solidFill>
                <a:schemeClr val="accent6"/>
              </a:solidFill>
              <a:latin typeface="+mn-lt"/>
            </a:endParaRPr>
          </a:p>
        </p:txBody>
      </p:sp>
    </p:spTree>
    <p:extLst>
      <p:ext uri="{BB962C8B-B14F-4D97-AF65-F5344CB8AC3E}">
        <p14:creationId xmlns:p14="http://schemas.microsoft.com/office/powerpoint/2010/main" val="11494024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04</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1875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4" name="3 Marcador de contenido"/>
          <p:cNvSpPr>
            <a:spLocks noGrp="1"/>
          </p:cNvSpPr>
          <p:nvPr>
            <p:ph sz="half" idx="1"/>
          </p:nvPr>
        </p:nvSpPr>
        <p:spPr>
          <a:xfrm>
            <a:off x="502183" y="1858775"/>
            <a:ext cx="8379879" cy="855055"/>
          </a:xfrm>
        </p:spPr>
        <p:txBody>
          <a:bodyPr/>
          <a:lstStyle/>
          <a:p>
            <a:pPr marL="0" indent="0" algn="r">
              <a:buNone/>
            </a:pPr>
            <a:endParaRPr lang="es-MX" dirty="0">
              <a:solidFill>
                <a:srgbClr val="E43A93"/>
              </a:solidFill>
            </a:endParaRPr>
          </a:p>
          <a:p>
            <a:pPr marL="0" indent="0" algn="r">
              <a:buNone/>
            </a:pPr>
            <a:endParaRPr lang="es-MX" dirty="0">
              <a:solidFill>
                <a:srgbClr val="E43A93"/>
              </a:solidFill>
            </a:endParaRPr>
          </a:p>
          <a:p>
            <a:pPr marL="0" indent="0" algn="r">
              <a:buNone/>
            </a:pPr>
            <a:endParaRPr lang="es-MX" dirty="0">
              <a:solidFill>
                <a:srgbClr val="E43A93"/>
              </a:solidFill>
            </a:endParaRPr>
          </a:p>
          <a:p>
            <a:pPr marL="0" indent="0" algn="r">
              <a:buNone/>
            </a:pPr>
            <a:endParaRPr lang="es-MX" dirty="0">
              <a:solidFill>
                <a:srgbClr val="E43A93"/>
              </a:solidFill>
            </a:endParaRPr>
          </a:p>
        </p:txBody>
      </p:sp>
      <p:sp>
        <p:nvSpPr>
          <p:cNvPr id="8" name="7 Rectángulo"/>
          <p:cNvSpPr/>
          <p:nvPr/>
        </p:nvSpPr>
        <p:spPr>
          <a:xfrm>
            <a:off x="893671" y="1558204"/>
            <a:ext cx="7337605" cy="923330"/>
          </a:xfrm>
          <a:prstGeom prst="rect">
            <a:avLst/>
          </a:prstGeom>
        </p:spPr>
        <p:txBody>
          <a:bodyPr wrap="square">
            <a:spAutoFit/>
          </a:bodyPr>
          <a:lstStyle/>
          <a:p>
            <a:pPr algn="just"/>
            <a:r>
              <a:rPr lang="es-MX" b="1" dirty="0" smtClean="0">
                <a:solidFill>
                  <a:srgbClr val="002060"/>
                </a:solidFill>
                <a:latin typeface="Calibri (cuerpo)"/>
              </a:rPr>
              <a:t>Encargado</a:t>
            </a:r>
            <a:r>
              <a:rPr lang="es-MX" dirty="0" smtClean="0">
                <a:solidFill>
                  <a:srgbClr val="002060"/>
                </a:solidFill>
                <a:latin typeface="Calibri (cuerpo)"/>
              </a:rPr>
              <a:t>: </a:t>
            </a:r>
            <a:r>
              <a:rPr lang="es-MX" dirty="0">
                <a:solidFill>
                  <a:srgbClr val="002060"/>
                </a:solidFill>
                <a:latin typeface="Calibri (cuerpo)"/>
              </a:rPr>
              <a:t>La persona física o jurídica, pública o privada, ajena a la organización del responsable, que sola o </a:t>
            </a:r>
            <a:r>
              <a:rPr lang="es-MX" dirty="0" smtClean="0">
                <a:solidFill>
                  <a:srgbClr val="002060"/>
                </a:solidFill>
                <a:latin typeface="Calibri (cuerpo)"/>
              </a:rPr>
              <a:t>conjuntamente con </a:t>
            </a:r>
            <a:r>
              <a:rPr lang="es-MX" dirty="0">
                <a:solidFill>
                  <a:srgbClr val="002060"/>
                </a:solidFill>
                <a:latin typeface="Calibri (cuerpo)"/>
              </a:rPr>
              <a:t>otras trate datos personales a nombre y por cuenta del responsable;</a:t>
            </a:r>
            <a:endParaRPr lang="es-MX" dirty="0" smtClean="0">
              <a:solidFill>
                <a:srgbClr val="002060"/>
              </a:solidFill>
              <a:latin typeface="Calibri (cuerpo)"/>
            </a:endParaRPr>
          </a:p>
        </p:txBody>
      </p:sp>
      <p:sp>
        <p:nvSpPr>
          <p:cNvPr id="21" name="7 Rectángulo"/>
          <p:cNvSpPr/>
          <p:nvPr/>
        </p:nvSpPr>
        <p:spPr>
          <a:xfrm>
            <a:off x="2983800" y="4638821"/>
            <a:ext cx="6047488" cy="2092881"/>
          </a:xfrm>
          <a:prstGeom prst="rect">
            <a:avLst/>
          </a:prstGeom>
        </p:spPr>
        <p:txBody>
          <a:bodyPr wrap="square">
            <a:spAutoFit/>
          </a:bodyPr>
          <a:lstStyle/>
          <a:p>
            <a:pPr algn="just"/>
            <a:endParaRPr lang="es-MX" dirty="0">
              <a:solidFill>
                <a:srgbClr val="002060"/>
              </a:solidFill>
              <a:latin typeface="Calibri (cuerpo)"/>
            </a:endParaRPr>
          </a:p>
          <a:p>
            <a:pPr algn="just"/>
            <a:endParaRPr lang="es-MX" dirty="0" smtClean="0">
              <a:solidFill>
                <a:srgbClr val="002060"/>
              </a:solidFill>
              <a:latin typeface="Calibri (cuerpo)"/>
            </a:endParaRPr>
          </a:p>
          <a:p>
            <a:pPr algn="r"/>
            <a:endParaRPr lang="es-MX" sz="2800" dirty="0" smtClean="0">
              <a:solidFill>
                <a:srgbClr val="F703D4"/>
              </a:solidFill>
              <a:latin typeface="Calibri (cuerpo)"/>
            </a:endParaRPr>
          </a:p>
          <a:p>
            <a:pPr algn="r"/>
            <a:endParaRPr lang="es-MX" sz="2800" dirty="0">
              <a:solidFill>
                <a:srgbClr val="F703D4"/>
              </a:solidFill>
              <a:latin typeface="Calibri (cuerpo)"/>
            </a:endParaRPr>
          </a:p>
          <a:p>
            <a:pPr algn="r"/>
            <a:r>
              <a:rPr lang="es-MX" sz="2000" b="1" dirty="0" smtClean="0">
                <a:solidFill>
                  <a:schemeClr val="accent6"/>
                </a:solidFill>
                <a:latin typeface="Calibri (cuerpo)"/>
              </a:rPr>
              <a:t>ARTÍCULO 3o</a:t>
            </a:r>
            <a:endParaRPr lang="es-MX" sz="2000" b="1" dirty="0">
              <a:solidFill>
                <a:schemeClr val="accent6"/>
              </a:solidFill>
              <a:latin typeface="Calibri (cuerpo)"/>
            </a:endParaRPr>
          </a:p>
          <a:p>
            <a:endParaRPr lang="es-MX" dirty="0" smtClean="0"/>
          </a:p>
        </p:txBody>
      </p:sp>
      <p:pic>
        <p:nvPicPr>
          <p:cNvPr id="2" name="Imagen 1"/>
          <p:cNvPicPr>
            <a:picLocks noChangeAspect="1"/>
          </p:cNvPicPr>
          <p:nvPr/>
        </p:nvPicPr>
        <p:blipFill>
          <a:blip r:embed="rId2"/>
          <a:stretch>
            <a:fillRect/>
          </a:stretch>
        </p:blipFill>
        <p:spPr>
          <a:xfrm>
            <a:off x="991984" y="3292076"/>
            <a:ext cx="2992642" cy="2620700"/>
          </a:xfrm>
          <a:prstGeom prst="rect">
            <a:avLst/>
          </a:prstGeom>
        </p:spPr>
      </p:pic>
      <p:pic>
        <p:nvPicPr>
          <p:cNvPr id="3" name="Imagen 2"/>
          <p:cNvPicPr>
            <a:picLocks noChangeAspect="1"/>
          </p:cNvPicPr>
          <p:nvPr/>
        </p:nvPicPr>
        <p:blipFill>
          <a:blip r:embed="rId3"/>
          <a:stretch>
            <a:fillRect/>
          </a:stretch>
        </p:blipFill>
        <p:spPr>
          <a:xfrm>
            <a:off x="4221421" y="3444424"/>
            <a:ext cx="3343162" cy="2278922"/>
          </a:xfrm>
          <a:prstGeom prst="rect">
            <a:avLst/>
          </a:prstGeom>
        </p:spPr>
      </p:pic>
    </p:spTree>
    <p:extLst>
      <p:ext uri="{BB962C8B-B14F-4D97-AF65-F5344CB8AC3E}">
        <p14:creationId xmlns:p14="http://schemas.microsoft.com/office/powerpoint/2010/main" val="1879801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05</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1875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4" name="3 Marcador de contenido"/>
          <p:cNvSpPr>
            <a:spLocks noGrp="1"/>
          </p:cNvSpPr>
          <p:nvPr>
            <p:ph sz="half" idx="1"/>
          </p:nvPr>
        </p:nvSpPr>
        <p:spPr>
          <a:xfrm>
            <a:off x="502183" y="1858775"/>
            <a:ext cx="8379879" cy="855055"/>
          </a:xfrm>
        </p:spPr>
        <p:txBody>
          <a:bodyPr/>
          <a:lstStyle/>
          <a:p>
            <a:pPr marL="0" indent="0" algn="r">
              <a:buNone/>
            </a:pPr>
            <a:endParaRPr lang="es-MX" dirty="0">
              <a:solidFill>
                <a:srgbClr val="E43A93"/>
              </a:solidFill>
            </a:endParaRPr>
          </a:p>
          <a:p>
            <a:pPr marL="0" indent="0" algn="r">
              <a:buNone/>
            </a:pPr>
            <a:endParaRPr lang="es-MX" dirty="0">
              <a:solidFill>
                <a:srgbClr val="E43A93"/>
              </a:solidFill>
            </a:endParaRPr>
          </a:p>
          <a:p>
            <a:pPr marL="0" indent="0" algn="r">
              <a:buNone/>
            </a:pPr>
            <a:endParaRPr lang="es-MX" dirty="0">
              <a:solidFill>
                <a:srgbClr val="E43A93"/>
              </a:solidFill>
            </a:endParaRPr>
          </a:p>
          <a:p>
            <a:pPr marL="0" indent="0" algn="r">
              <a:buNone/>
            </a:pPr>
            <a:endParaRPr lang="es-MX" dirty="0">
              <a:solidFill>
                <a:srgbClr val="E43A93"/>
              </a:solidFill>
            </a:endParaRPr>
          </a:p>
        </p:txBody>
      </p:sp>
      <p:sp>
        <p:nvSpPr>
          <p:cNvPr id="8" name="7 Rectángulo"/>
          <p:cNvSpPr/>
          <p:nvPr/>
        </p:nvSpPr>
        <p:spPr>
          <a:xfrm>
            <a:off x="893671" y="1558204"/>
            <a:ext cx="7337605" cy="923330"/>
          </a:xfrm>
          <a:prstGeom prst="rect">
            <a:avLst/>
          </a:prstGeom>
        </p:spPr>
        <p:txBody>
          <a:bodyPr wrap="square">
            <a:spAutoFit/>
          </a:bodyPr>
          <a:lstStyle/>
          <a:p>
            <a:pPr algn="just"/>
            <a:r>
              <a:rPr lang="es-MX" b="1" dirty="0" smtClean="0">
                <a:solidFill>
                  <a:srgbClr val="002060"/>
                </a:solidFill>
                <a:latin typeface="Calibri (cuerpo)"/>
              </a:rPr>
              <a:t>Usuario</a:t>
            </a:r>
            <a:r>
              <a:rPr lang="es-MX" b="1" dirty="0">
                <a:solidFill>
                  <a:srgbClr val="002060"/>
                </a:solidFill>
                <a:latin typeface="Calibri (cuerpo)"/>
              </a:rPr>
              <a:t>:</a:t>
            </a:r>
            <a:r>
              <a:rPr lang="es-MX" dirty="0">
                <a:solidFill>
                  <a:srgbClr val="002060"/>
                </a:solidFill>
                <a:latin typeface="Calibri (cuerpo)"/>
              </a:rPr>
              <a:t> Persona autorizada por el responsable, y parte de la organización del sujeto obligado, que dé tratamiento </a:t>
            </a:r>
            <a:r>
              <a:rPr lang="es-MX" dirty="0" smtClean="0">
                <a:solidFill>
                  <a:srgbClr val="002060"/>
                </a:solidFill>
                <a:latin typeface="Calibri (cuerpo)"/>
              </a:rPr>
              <a:t>y/o tenga </a:t>
            </a:r>
            <a:r>
              <a:rPr lang="es-MX" dirty="0">
                <a:solidFill>
                  <a:srgbClr val="002060"/>
                </a:solidFill>
                <a:latin typeface="Calibri (cuerpo)"/>
              </a:rPr>
              <a:t>acceso a los datos y/o a los sistemas de datos personales. </a:t>
            </a:r>
            <a:endParaRPr lang="es-MX" dirty="0" smtClean="0">
              <a:solidFill>
                <a:srgbClr val="002060"/>
              </a:solidFill>
              <a:latin typeface="Calibri (cuerpo)"/>
            </a:endParaRPr>
          </a:p>
        </p:txBody>
      </p:sp>
      <p:sp>
        <p:nvSpPr>
          <p:cNvPr id="21" name="7 Rectángulo"/>
          <p:cNvSpPr/>
          <p:nvPr/>
        </p:nvSpPr>
        <p:spPr>
          <a:xfrm>
            <a:off x="2983800" y="4638821"/>
            <a:ext cx="6047488" cy="2092881"/>
          </a:xfrm>
          <a:prstGeom prst="rect">
            <a:avLst/>
          </a:prstGeom>
        </p:spPr>
        <p:txBody>
          <a:bodyPr wrap="square">
            <a:spAutoFit/>
          </a:bodyPr>
          <a:lstStyle/>
          <a:p>
            <a:pPr algn="just"/>
            <a:endParaRPr lang="es-MX" dirty="0">
              <a:solidFill>
                <a:srgbClr val="002060"/>
              </a:solidFill>
              <a:latin typeface="Calibri (cuerpo)"/>
            </a:endParaRPr>
          </a:p>
          <a:p>
            <a:pPr algn="just"/>
            <a:endParaRPr lang="es-MX" dirty="0" smtClean="0">
              <a:solidFill>
                <a:srgbClr val="002060"/>
              </a:solidFill>
              <a:latin typeface="Calibri (cuerpo)"/>
            </a:endParaRPr>
          </a:p>
          <a:p>
            <a:pPr algn="r"/>
            <a:endParaRPr lang="es-MX" sz="2800" dirty="0" smtClean="0">
              <a:solidFill>
                <a:srgbClr val="F703D4"/>
              </a:solidFill>
              <a:latin typeface="Calibri (cuerpo)"/>
            </a:endParaRPr>
          </a:p>
          <a:p>
            <a:pPr algn="r"/>
            <a:endParaRPr lang="es-MX" sz="2800" dirty="0">
              <a:solidFill>
                <a:srgbClr val="F703D4"/>
              </a:solidFill>
              <a:latin typeface="Calibri (cuerpo)"/>
            </a:endParaRPr>
          </a:p>
          <a:p>
            <a:pPr algn="r"/>
            <a:r>
              <a:rPr lang="es-MX" sz="2000" b="1" dirty="0" smtClean="0">
                <a:solidFill>
                  <a:schemeClr val="accent6"/>
                </a:solidFill>
                <a:latin typeface="Calibri (cuerpo)"/>
              </a:rPr>
              <a:t>ARTÍCULO 3o</a:t>
            </a:r>
            <a:endParaRPr lang="es-MX" sz="2000" b="1" dirty="0">
              <a:solidFill>
                <a:schemeClr val="accent6"/>
              </a:solidFill>
              <a:latin typeface="Calibri (cuerpo)"/>
            </a:endParaRPr>
          </a:p>
          <a:p>
            <a:endParaRPr lang="es-MX" dirty="0" smtClean="0"/>
          </a:p>
        </p:txBody>
      </p:sp>
      <p:pic>
        <p:nvPicPr>
          <p:cNvPr id="2" name="Imagen 1"/>
          <p:cNvPicPr>
            <a:picLocks noChangeAspect="1"/>
          </p:cNvPicPr>
          <p:nvPr/>
        </p:nvPicPr>
        <p:blipFill rotWithShape="1">
          <a:blip r:embed="rId2"/>
          <a:srcRect l="13636" t="15989" r="4653" b="5722"/>
          <a:stretch/>
        </p:blipFill>
        <p:spPr>
          <a:xfrm>
            <a:off x="2123734" y="2534788"/>
            <a:ext cx="5136776" cy="3281082"/>
          </a:xfrm>
          <a:prstGeom prst="rect">
            <a:avLst/>
          </a:prstGeom>
        </p:spPr>
      </p:pic>
    </p:spTree>
    <p:extLst>
      <p:ext uri="{BB962C8B-B14F-4D97-AF65-F5344CB8AC3E}">
        <p14:creationId xmlns:p14="http://schemas.microsoft.com/office/powerpoint/2010/main" val="2916698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06</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4" name="3 Marcador de contenido"/>
          <p:cNvSpPr>
            <a:spLocks noGrp="1"/>
          </p:cNvSpPr>
          <p:nvPr>
            <p:ph sz="half" idx="1"/>
          </p:nvPr>
        </p:nvSpPr>
        <p:spPr>
          <a:xfrm>
            <a:off x="502183" y="1858775"/>
            <a:ext cx="8379879" cy="855055"/>
          </a:xfrm>
        </p:spPr>
        <p:txBody>
          <a:bodyPr/>
          <a:lstStyle/>
          <a:p>
            <a:pPr marL="0" indent="0" algn="r">
              <a:buNone/>
            </a:pPr>
            <a:endParaRPr lang="es-MX" dirty="0">
              <a:solidFill>
                <a:srgbClr val="E43A93"/>
              </a:solidFill>
            </a:endParaRPr>
          </a:p>
          <a:p>
            <a:pPr marL="0" indent="0" algn="r">
              <a:buNone/>
            </a:pPr>
            <a:endParaRPr lang="es-MX" dirty="0">
              <a:solidFill>
                <a:srgbClr val="E43A93"/>
              </a:solidFill>
            </a:endParaRPr>
          </a:p>
          <a:p>
            <a:pPr marL="0" indent="0" algn="r">
              <a:buNone/>
            </a:pPr>
            <a:endParaRPr lang="es-MX" dirty="0">
              <a:solidFill>
                <a:srgbClr val="E43A93"/>
              </a:solidFill>
            </a:endParaRPr>
          </a:p>
          <a:p>
            <a:pPr marL="0" indent="0" algn="r">
              <a:buNone/>
            </a:pPr>
            <a:endParaRPr lang="es-MX" dirty="0">
              <a:solidFill>
                <a:srgbClr val="E43A93"/>
              </a:solidFill>
            </a:endParaRPr>
          </a:p>
        </p:txBody>
      </p:sp>
      <p:sp>
        <p:nvSpPr>
          <p:cNvPr id="8" name="7 Rectángulo"/>
          <p:cNvSpPr/>
          <p:nvPr/>
        </p:nvSpPr>
        <p:spPr>
          <a:xfrm>
            <a:off x="938348" y="1504950"/>
            <a:ext cx="7337605" cy="2308324"/>
          </a:xfrm>
          <a:prstGeom prst="rect">
            <a:avLst/>
          </a:prstGeom>
        </p:spPr>
        <p:txBody>
          <a:bodyPr wrap="square">
            <a:spAutoFit/>
          </a:bodyPr>
          <a:lstStyle/>
          <a:p>
            <a:pPr algn="just"/>
            <a:r>
              <a:rPr lang="es-MX" b="1" dirty="0" smtClean="0">
                <a:solidFill>
                  <a:srgbClr val="002060"/>
                </a:solidFill>
                <a:latin typeface="Calibri (cuerpo)"/>
              </a:rPr>
              <a:t>Tratamiento</a:t>
            </a:r>
            <a:r>
              <a:rPr lang="es-MX" dirty="0">
                <a:solidFill>
                  <a:srgbClr val="002060"/>
                </a:solidFill>
                <a:latin typeface="Calibri (cuerpo)"/>
              </a:rPr>
              <a:t>: Cualquier operación o conjunto de operaciones efectuadas sobre datos personales o conjunto de </a:t>
            </a:r>
            <a:r>
              <a:rPr lang="es-MX" dirty="0" smtClean="0">
                <a:solidFill>
                  <a:srgbClr val="002060"/>
                </a:solidFill>
                <a:latin typeface="Calibri (cuerpo)"/>
              </a:rPr>
              <a:t>datos personales</a:t>
            </a:r>
            <a:r>
              <a:rPr lang="es-MX" dirty="0">
                <a:solidFill>
                  <a:srgbClr val="002060"/>
                </a:solidFill>
                <a:latin typeface="Calibri (cuerpo)"/>
              </a:rPr>
              <a:t>, mediante procedimientos manuales o automatizados relacionadas con la obtención, uso, registro, organización</a:t>
            </a:r>
            <a:r>
              <a:rPr lang="es-MX" dirty="0" smtClean="0">
                <a:solidFill>
                  <a:srgbClr val="002060"/>
                </a:solidFill>
                <a:latin typeface="Calibri (cuerpo)"/>
              </a:rPr>
              <a:t>, estructuración</a:t>
            </a:r>
            <a:r>
              <a:rPr lang="es-MX" dirty="0">
                <a:solidFill>
                  <a:srgbClr val="002060"/>
                </a:solidFill>
                <a:latin typeface="Calibri (cuerpo)"/>
              </a:rPr>
              <a:t>, conservación, elaboración, utilización, comunicación, difusión, almacenamiento, posesión o cualquier otra forma </a:t>
            </a:r>
            <a:r>
              <a:rPr lang="es-MX" dirty="0" smtClean="0">
                <a:solidFill>
                  <a:srgbClr val="002060"/>
                </a:solidFill>
                <a:latin typeface="Calibri (cuerpo)"/>
              </a:rPr>
              <a:t>de habilitación </a:t>
            </a:r>
            <a:r>
              <a:rPr lang="es-MX" dirty="0">
                <a:solidFill>
                  <a:srgbClr val="002060"/>
                </a:solidFill>
                <a:latin typeface="Calibri (cuerpo)"/>
              </a:rPr>
              <a:t>de acceso, cotejo, interconexión, manejo, aprovechamiento, divulgación, transferencia, supresión, destrucción </a:t>
            </a:r>
            <a:r>
              <a:rPr lang="es-MX" dirty="0" smtClean="0">
                <a:solidFill>
                  <a:srgbClr val="002060"/>
                </a:solidFill>
                <a:latin typeface="Calibri (cuerpo)"/>
              </a:rPr>
              <a:t>o disposición </a:t>
            </a:r>
            <a:r>
              <a:rPr lang="es-MX" dirty="0">
                <a:solidFill>
                  <a:srgbClr val="002060"/>
                </a:solidFill>
                <a:latin typeface="Calibri (cuerpo)"/>
              </a:rPr>
              <a:t>de datos </a:t>
            </a:r>
            <a:r>
              <a:rPr lang="es-MX" dirty="0" smtClean="0">
                <a:solidFill>
                  <a:srgbClr val="002060"/>
                </a:solidFill>
                <a:latin typeface="Calibri (cuerpo)"/>
              </a:rPr>
              <a:t>personales</a:t>
            </a:r>
          </a:p>
        </p:txBody>
      </p:sp>
      <p:sp>
        <p:nvSpPr>
          <p:cNvPr id="21" name="7 Rectángulo"/>
          <p:cNvSpPr/>
          <p:nvPr/>
        </p:nvSpPr>
        <p:spPr>
          <a:xfrm>
            <a:off x="2983800" y="4638821"/>
            <a:ext cx="6047488" cy="2092881"/>
          </a:xfrm>
          <a:prstGeom prst="rect">
            <a:avLst/>
          </a:prstGeom>
        </p:spPr>
        <p:txBody>
          <a:bodyPr wrap="square">
            <a:spAutoFit/>
          </a:bodyPr>
          <a:lstStyle/>
          <a:p>
            <a:pPr algn="just"/>
            <a:endParaRPr lang="es-MX" dirty="0">
              <a:solidFill>
                <a:srgbClr val="002060"/>
              </a:solidFill>
              <a:latin typeface="Calibri (cuerpo)"/>
            </a:endParaRPr>
          </a:p>
          <a:p>
            <a:pPr algn="just"/>
            <a:endParaRPr lang="es-MX" dirty="0" smtClean="0">
              <a:solidFill>
                <a:srgbClr val="002060"/>
              </a:solidFill>
              <a:latin typeface="Calibri (cuerpo)"/>
            </a:endParaRPr>
          </a:p>
          <a:p>
            <a:pPr algn="r"/>
            <a:endParaRPr lang="es-MX" sz="2800" dirty="0" smtClean="0">
              <a:solidFill>
                <a:srgbClr val="F703D4"/>
              </a:solidFill>
              <a:latin typeface="Calibri (cuerpo)"/>
            </a:endParaRPr>
          </a:p>
          <a:p>
            <a:pPr algn="r"/>
            <a:endParaRPr lang="es-MX" sz="2800" dirty="0">
              <a:solidFill>
                <a:srgbClr val="F703D4"/>
              </a:solidFill>
              <a:latin typeface="Calibri (cuerpo)"/>
            </a:endParaRPr>
          </a:p>
          <a:p>
            <a:pPr algn="r"/>
            <a:r>
              <a:rPr lang="es-MX" sz="2000" b="1" dirty="0" smtClean="0">
                <a:solidFill>
                  <a:schemeClr val="accent6"/>
                </a:solidFill>
                <a:latin typeface="Calibri (cuerpo)"/>
              </a:rPr>
              <a:t>ARTÍCULO 3o</a:t>
            </a:r>
            <a:endParaRPr lang="es-MX" sz="2000" b="1" dirty="0">
              <a:solidFill>
                <a:schemeClr val="accent6"/>
              </a:solidFill>
              <a:latin typeface="Calibri (cuerpo)"/>
            </a:endParaRPr>
          </a:p>
          <a:p>
            <a:endParaRPr lang="es-MX" dirty="0" smtClean="0"/>
          </a:p>
        </p:txBody>
      </p:sp>
      <p:pic>
        <p:nvPicPr>
          <p:cNvPr id="2" name="Imagen 1"/>
          <p:cNvPicPr>
            <a:picLocks noChangeAspect="1"/>
          </p:cNvPicPr>
          <p:nvPr/>
        </p:nvPicPr>
        <p:blipFill>
          <a:blip r:embed="rId2"/>
          <a:stretch>
            <a:fillRect/>
          </a:stretch>
        </p:blipFill>
        <p:spPr>
          <a:xfrm>
            <a:off x="2416266" y="4382816"/>
            <a:ext cx="3801654" cy="1900827"/>
          </a:xfrm>
          <a:prstGeom prst="rect">
            <a:avLst/>
          </a:prstGeom>
        </p:spPr>
      </p:pic>
    </p:spTree>
    <p:extLst>
      <p:ext uri="{BB962C8B-B14F-4D97-AF65-F5344CB8AC3E}">
        <p14:creationId xmlns:p14="http://schemas.microsoft.com/office/powerpoint/2010/main" val="33896602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1"/>
          <p:cNvSpPr>
            <a:spLocks noChangeArrowheads="1"/>
          </p:cNvSpPr>
          <p:nvPr/>
        </p:nvSpPr>
        <p:spPr bwMode="auto">
          <a:xfrm>
            <a:off x="8275953" y="88900"/>
            <a:ext cx="755335" cy="707886"/>
          </a:xfrm>
          <a:prstGeom prst="rect">
            <a:avLst/>
          </a:prstGeom>
          <a:noFill/>
          <a:ln w="9525">
            <a:noFill/>
            <a:miter lim="800000"/>
            <a:headEnd/>
            <a:tailEnd/>
          </a:ln>
        </p:spPr>
        <p:txBody>
          <a:bodyPr wrap="none">
            <a:spAutoFit/>
          </a:bodyPr>
          <a:lstStyle/>
          <a:p>
            <a:pPr algn="r" eaLnBrk="1" hangingPunct="1"/>
            <a:r>
              <a:rPr lang="es-MX" altLang="es-ES" sz="4000" b="1" dirty="0" smtClean="0">
                <a:latin typeface="Arial" charset="0"/>
                <a:cs typeface="Arial" charset="0"/>
              </a:rPr>
              <a:t>07</a:t>
            </a:r>
            <a:endParaRPr lang="es-MX" altLang="es-ES" sz="4000" b="1" dirty="0">
              <a:latin typeface="Arial" charset="0"/>
              <a:cs typeface="Arial" charset="0"/>
            </a:endParaRPr>
          </a:p>
        </p:txBody>
      </p:sp>
      <p:cxnSp>
        <p:nvCxnSpPr>
          <p:cNvPr id="8195" name="AutoShape 5"/>
          <p:cNvCxnSpPr>
            <a:cxnSpLocks noChangeShapeType="1"/>
          </p:cNvCxnSpPr>
          <p:nvPr/>
        </p:nvCxnSpPr>
        <p:spPr bwMode="auto">
          <a:xfrm>
            <a:off x="242887" y="701849"/>
            <a:ext cx="8639175" cy="1587"/>
          </a:xfrm>
          <a:prstGeom prst="straightConnector1">
            <a:avLst/>
          </a:prstGeom>
          <a:noFill/>
          <a:ln w="19050">
            <a:solidFill>
              <a:srgbClr val="000000"/>
            </a:solidFill>
            <a:round/>
            <a:headEnd/>
            <a:tailEnd/>
          </a:ln>
        </p:spPr>
      </p:cxnSp>
      <p:sp>
        <p:nvSpPr>
          <p:cNvPr id="8196" name="Rectangle 2"/>
          <p:cNvSpPr>
            <a:spLocks noChangeArrowheads="1"/>
          </p:cNvSpPr>
          <p:nvPr/>
        </p:nvSpPr>
        <p:spPr bwMode="auto">
          <a:xfrm>
            <a:off x="1143000" y="1135063"/>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7" name="Rectangle 5"/>
          <p:cNvSpPr>
            <a:spLocks noChangeArrowheads="1"/>
          </p:cNvSpPr>
          <p:nvPr/>
        </p:nvSpPr>
        <p:spPr bwMode="auto">
          <a:xfrm>
            <a:off x="3800475" y="11064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8" name="Rectangle 6"/>
          <p:cNvSpPr>
            <a:spLocks noChangeArrowheads="1"/>
          </p:cNvSpPr>
          <p:nvPr/>
        </p:nvSpPr>
        <p:spPr bwMode="auto">
          <a:xfrm>
            <a:off x="3800475" y="3963988"/>
            <a:ext cx="184150"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199" name="Rectangle 8"/>
          <p:cNvSpPr>
            <a:spLocks noChangeArrowheads="1"/>
          </p:cNvSpPr>
          <p:nvPr/>
        </p:nvSpPr>
        <p:spPr bwMode="auto">
          <a:xfrm>
            <a:off x="-301625" y="34813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0" name="Rectangle 9"/>
          <p:cNvSpPr>
            <a:spLocks noChangeArrowheads="1"/>
          </p:cNvSpPr>
          <p:nvPr/>
        </p:nvSpPr>
        <p:spPr bwMode="auto">
          <a:xfrm>
            <a:off x="-301625" y="6681788"/>
            <a:ext cx="185737"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2" name="Rectangle 2"/>
          <p:cNvSpPr>
            <a:spLocks noChangeArrowheads="1"/>
          </p:cNvSpPr>
          <p:nvPr/>
        </p:nvSpPr>
        <p:spPr bwMode="auto">
          <a:xfrm>
            <a:off x="1631950" y="1801813"/>
            <a:ext cx="185738" cy="369887"/>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8203" name="Rectangle 6"/>
          <p:cNvSpPr>
            <a:spLocks noChangeArrowheads="1"/>
          </p:cNvSpPr>
          <p:nvPr/>
        </p:nvSpPr>
        <p:spPr bwMode="auto">
          <a:xfrm>
            <a:off x="1893888" y="6223000"/>
            <a:ext cx="185737" cy="369888"/>
          </a:xfrm>
          <a:prstGeom prst="rect">
            <a:avLst/>
          </a:prstGeom>
          <a:noFill/>
          <a:ln w="9525">
            <a:noFill/>
            <a:miter lim="800000"/>
            <a:headEnd/>
            <a:tailEnd/>
          </a:ln>
        </p:spPr>
        <p:txBody>
          <a:bodyPr wrap="none" anchor="ctr">
            <a:spAutoFit/>
          </a:bodyPr>
          <a:lstStyle/>
          <a:p>
            <a:pPr eaLnBrk="1" hangingPunct="1"/>
            <a:endParaRPr lang="es-ES" altLang="es-ES" dirty="0"/>
          </a:p>
        </p:txBody>
      </p:sp>
      <p:sp>
        <p:nvSpPr>
          <p:cNvPr id="4" name="3 Marcador de contenido"/>
          <p:cNvSpPr>
            <a:spLocks noGrp="1"/>
          </p:cNvSpPr>
          <p:nvPr>
            <p:ph sz="half" idx="1"/>
          </p:nvPr>
        </p:nvSpPr>
        <p:spPr>
          <a:xfrm>
            <a:off x="502183" y="1858775"/>
            <a:ext cx="8379879" cy="855055"/>
          </a:xfrm>
        </p:spPr>
        <p:txBody>
          <a:bodyPr/>
          <a:lstStyle/>
          <a:p>
            <a:pPr marL="0" indent="0" algn="r">
              <a:buNone/>
            </a:pPr>
            <a:endParaRPr lang="es-MX" dirty="0">
              <a:solidFill>
                <a:srgbClr val="E43A93"/>
              </a:solidFill>
            </a:endParaRPr>
          </a:p>
          <a:p>
            <a:pPr marL="0" indent="0" algn="r">
              <a:buNone/>
            </a:pPr>
            <a:endParaRPr lang="es-MX" dirty="0">
              <a:solidFill>
                <a:srgbClr val="E43A93"/>
              </a:solidFill>
            </a:endParaRPr>
          </a:p>
          <a:p>
            <a:pPr marL="0" indent="0" algn="r">
              <a:buNone/>
            </a:pPr>
            <a:endParaRPr lang="es-MX" dirty="0">
              <a:solidFill>
                <a:srgbClr val="E43A93"/>
              </a:solidFill>
            </a:endParaRPr>
          </a:p>
          <a:p>
            <a:pPr marL="0" indent="0" algn="r">
              <a:buNone/>
            </a:pPr>
            <a:endParaRPr lang="es-MX" dirty="0">
              <a:solidFill>
                <a:srgbClr val="E43A93"/>
              </a:solidFill>
            </a:endParaRPr>
          </a:p>
        </p:txBody>
      </p:sp>
      <p:sp>
        <p:nvSpPr>
          <p:cNvPr id="6" name="5 Rectángulo"/>
          <p:cNvSpPr/>
          <p:nvPr/>
        </p:nvSpPr>
        <p:spPr>
          <a:xfrm>
            <a:off x="870804" y="897909"/>
            <a:ext cx="7225047" cy="400110"/>
          </a:xfrm>
          <a:prstGeom prst="rect">
            <a:avLst/>
          </a:prstGeom>
        </p:spPr>
        <p:txBody>
          <a:bodyPr wrap="square">
            <a:spAutoFit/>
          </a:bodyPr>
          <a:lstStyle/>
          <a:p>
            <a:pPr algn="ctr"/>
            <a:r>
              <a:rPr lang="es-MX" sz="2000" b="1" dirty="0" smtClean="0">
                <a:solidFill>
                  <a:schemeClr val="accent6"/>
                </a:solidFill>
                <a:latin typeface="Arial" pitchFamily="34" charset="0"/>
                <a:cs typeface="Arial" pitchFamily="34" charset="0"/>
              </a:rPr>
              <a:t>¿QUÉ ES UN AVISO DE PRIVACIDAD?</a:t>
            </a:r>
            <a:endParaRPr lang="es-MX" sz="2000" b="1" dirty="0">
              <a:solidFill>
                <a:schemeClr val="accent6"/>
              </a:solidFill>
              <a:latin typeface="Arial" pitchFamily="34" charset="0"/>
              <a:cs typeface="Arial" pitchFamily="34" charset="0"/>
            </a:endParaRPr>
          </a:p>
        </p:txBody>
      </p:sp>
      <p:sp>
        <p:nvSpPr>
          <p:cNvPr id="8" name="7 Rectángulo"/>
          <p:cNvSpPr/>
          <p:nvPr/>
        </p:nvSpPr>
        <p:spPr>
          <a:xfrm>
            <a:off x="938348" y="1742104"/>
            <a:ext cx="7337605" cy="2031325"/>
          </a:xfrm>
          <a:prstGeom prst="rect">
            <a:avLst/>
          </a:prstGeom>
        </p:spPr>
        <p:txBody>
          <a:bodyPr wrap="square">
            <a:spAutoFit/>
          </a:bodyPr>
          <a:lstStyle/>
          <a:p>
            <a:pPr algn="just"/>
            <a:r>
              <a:rPr lang="es-MX" b="1" dirty="0" smtClean="0">
                <a:solidFill>
                  <a:srgbClr val="002060"/>
                </a:solidFill>
                <a:latin typeface="Calibri (cuerpo)"/>
              </a:rPr>
              <a:t>Documento </a:t>
            </a:r>
            <a:r>
              <a:rPr lang="es-MX" b="1" dirty="0">
                <a:solidFill>
                  <a:srgbClr val="002060"/>
                </a:solidFill>
                <a:latin typeface="Calibri (cuerpo)"/>
              </a:rPr>
              <a:t>a disposición del titular de los datos personales, generado por el responsable, de forma </a:t>
            </a:r>
            <a:r>
              <a:rPr lang="es-MX" b="1" dirty="0" smtClean="0">
                <a:solidFill>
                  <a:srgbClr val="002060"/>
                </a:solidFill>
                <a:latin typeface="Calibri (cuerpo)"/>
              </a:rPr>
              <a:t>física, electrónica </a:t>
            </a:r>
            <a:r>
              <a:rPr lang="es-MX" b="1" dirty="0">
                <a:solidFill>
                  <a:srgbClr val="002060"/>
                </a:solidFill>
                <a:latin typeface="Calibri (cuerpo)"/>
              </a:rPr>
              <a:t>o en cualquier formato, previo a la </a:t>
            </a:r>
            <a:r>
              <a:rPr lang="es-MX" b="1" dirty="0" err="1">
                <a:solidFill>
                  <a:srgbClr val="002060"/>
                </a:solidFill>
                <a:latin typeface="Calibri (cuerpo)"/>
              </a:rPr>
              <a:t>recabación</a:t>
            </a:r>
            <a:r>
              <a:rPr lang="es-MX" b="1" dirty="0">
                <a:solidFill>
                  <a:srgbClr val="002060"/>
                </a:solidFill>
                <a:latin typeface="Calibri (cuerpo)"/>
              </a:rPr>
              <a:t> y tratamiento de sus datos, con el objeto de informarle sobre la </a:t>
            </a:r>
            <a:r>
              <a:rPr lang="es-MX" b="1" dirty="0" smtClean="0">
                <a:solidFill>
                  <a:srgbClr val="002060"/>
                </a:solidFill>
                <a:latin typeface="Calibri (cuerpo)"/>
              </a:rPr>
              <a:t>finalidad del </a:t>
            </a:r>
            <a:r>
              <a:rPr lang="es-MX" b="1" dirty="0">
                <a:solidFill>
                  <a:srgbClr val="002060"/>
                </a:solidFill>
                <a:latin typeface="Calibri (cuerpo)"/>
              </a:rPr>
              <a:t>tratamiento, los datos recabados, así como la posibilidad de acceder, rectificar, oponerse o cancelar el tratamiento de </a:t>
            </a:r>
            <a:r>
              <a:rPr lang="es-MX" b="1" dirty="0" smtClean="0">
                <a:solidFill>
                  <a:srgbClr val="002060"/>
                </a:solidFill>
                <a:latin typeface="Calibri (cuerpo)"/>
              </a:rPr>
              <a:t>los mismos</a:t>
            </a:r>
          </a:p>
        </p:txBody>
      </p:sp>
      <p:sp>
        <p:nvSpPr>
          <p:cNvPr id="21" name="7 Rectángulo"/>
          <p:cNvSpPr/>
          <p:nvPr/>
        </p:nvSpPr>
        <p:spPr>
          <a:xfrm>
            <a:off x="2983800" y="4638821"/>
            <a:ext cx="6047488" cy="2092881"/>
          </a:xfrm>
          <a:prstGeom prst="rect">
            <a:avLst/>
          </a:prstGeom>
        </p:spPr>
        <p:txBody>
          <a:bodyPr wrap="square">
            <a:spAutoFit/>
          </a:bodyPr>
          <a:lstStyle/>
          <a:p>
            <a:pPr algn="just"/>
            <a:endParaRPr lang="es-MX" dirty="0">
              <a:solidFill>
                <a:srgbClr val="002060"/>
              </a:solidFill>
              <a:latin typeface="Calibri (cuerpo)"/>
            </a:endParaRPr>
          </a:p>
          <a:p>
            <a:pPr algn="just"/>
            <a:endParaRPr lang="es-MX" dirty="0" smtClean="0">
              <a:solidFill>
                <a:srgbClr val="002060"/>
              </a:solidFill>
              <a:latin typeface="Calibri (cuerpo)"/>
            </a:endParaRPr>
          </a:p>
          <a:p>
            <a:pPr algn="r"/>
            <a:endParaRPr lang="es-MX" sz="2800" dirty="0" smtClean="0">
              <a:solidFill>
                <a:srgbClr val="F703D4"/>
              </a:solidFill>
              <a:latin typeface="Calibri (cuerpo)"/>
            </a:endParaRPr>
          </a:p>
          <a:p>
            <a:pPr algn="r"/>
            <a:endParaRPr lang="es-MX" sz="2800" dirty="0">
              <a:solidFill>
                <a:srgbClr val="F703D4"/>
              </a:solidFill>
              <a:latin typeface="Calibri (cuerpo)"/>
            </a:endParaRPr>
          </a:p>
          <a:p>
            <a:pPr algn="r"/>
            <a:r>
              <a:rPr lang="es-MX" sz="2000" b="1" dirty="0" smtClean="0">
                <a:solidFill>
                  <a:schemeClr val="accent6"/>
                </a:solidFill>
                <a:latin typeface="Calibri (cuerpo)"/>
              </a:rPr>
              <a:t>ARTÍCULO 3o</a:t>
            </a:r>
            <a:endParaRPr lang="es-MX" sz="2000" b="1" dirty="0">
              <a:solidFill>
                <a:schemeClr val="accent6"/>
              </a:solidFill>
              <a:latin typeface="Calibri (cuerpo)"/>
            </a:endParaRPr>
          </a:p>
          <a:p>
            <a:endParaRPr lang="es-MX" dirty="0" smtClean="0"/>
          </a:p>
        </p:txBody>
      </p:sp>
      <p:pic>
        <p:nvPicPr>
          <p:cNvPr id="1026" name="Picture 2" descr="http://www.mge.mx/wp-content/uploads/2017/01/Aviso-de-privacidad-ico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7994" y="3851275"/>
            <a:ext cx="2749550" cy="282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2677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1" grpId="0"/>
    </p:bldLst>
  </p:timing>
</p:sld>
</file>

<file path=ppt/theme/theme1.xml><?xml version="1.0" encoding="utf-8"?>
<a:theme xmlns:a="http://schemas.openxmlformats.org/drawingml/2006/main" name="FORMATO DE PRESENTACIÓ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FORMATO DE PRESENTACIÓN</Template>
  <TotalTime>11984</TotalTime>
  <Words>3667</Words>
  <Application>Microsoft Office PowerPoint</Application>
  <PresentationFormat>Carta (216 x 279 mm)</PresentationFormat>
  <Paragraphs>319</Paragraphs>
  <Slides>54</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54</vt:i4>
      </vt:variant>
    </vt:vector>
  </HeadingPairs>
  <TitlesOfParts>
    <vt:vector size="62" baseType="lpstr">
      <vt:lpstr>Arial</vt:lpstr>
      <vt:lpstr>Calibri</vt:lpstr>
      <vt:lpstr>Calibri (cuerpo)</vt:lpstr>
      <vt:lpstr>Calibri Light</vt:lpstr>
      <vt:lpstr>Helvetica</vt:lpstr>
      <vt:lpstr>Times New Roman</vt:lpstr>
      <vt:lpstr>Wingdings</vt:lpstr>
      <vt:lpstr>FORMATO DE PRESENTACIÓN</vt:lpstr>
      <vt:lpstr>Secretaría de Seguridad Ciudadana </vt:lpstr>
      <vt:lpstr>Objetivo general: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TALLER DE AVISO DE PRIVACIDAD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Usuario</dc:creator>
  <cp:lastModifiedBy>Ismael Mac Donald Argonza</cp:lastModifiedBy>
  <cp:revision>314</cp:revision>
  <cp:lastPrinted>2019-05-23T23:09:42Z</cp:lastPrinted>
  <dcterms:created xsi:type="dcterms:W3CDTF">2015-07-22T16:11:53Z</dcterms:created>
  <dcterms:modified xsi:type="dcterms:W3CDTF">2019-05-30T17:55:55Z</dcterms:modified>
</cp:coreProperties>
</file>