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6" r:id="rId4"/>
    <p:sldId id="269" r:id="rId5"/>
    <p:sldId id="270" r:id="rId6"/>
    <p:sldId id="257" r:id="rId7"/>
    <p:sldId id="273" r:id="rId8"/>
    <p:sldId id="274" r:id="rId9"/>
    <p:sldId id="275" r:id="rId10"/>
    <p:sldId id="272" r:id="rId11"/>
    <p:sldId id="259" r:id="rId12"/>
    <p:sldId id="260" r:id="rId13"/>
    <p:sldId id="261" r:id="rId14"/>
    <p:sldId id="262" r:id="rId15"/>
    <p:sldId id="276" r:id="rId16"/>
    <p:sldId id="267" r:id="rId17"/>
    <p:sldId id="277" r:id="rId18"/>
    <p:sldId id="278" r:id="rId19"/>
    <p:sldId id="283" r:id="rId20"/>
    <p:sldId id="279" r:id="rId21"/>
    <p:sldId id="280" r:id="rId22"/>
    <p:sldId id="281" r:id="rId23"/>
    <p:sldId id="282" r:id="rId24"/>
    <p:sldId id="284" r:id="rId25"/>
    <p:sldId id="292" r:id="rId26"/>
    <p:sldId id="293" r:id="rId27"/>
    <p:sldId id="316" r:id="rId28"/>
    <p:sldId id="291" r:id="rId29"/>
    <p:sldId id="290" r:id="rId30"/>
    <p:sldId id="286" r:id="rId31"/>
    <p:sldId id="285" r:id="rId32"/>
    <p:sldId id="289" r:id="rId33"/>
    <p:sldId id="320" r:id="rId34"/>
    <p:sldId id="319" r:id="rId35"/>
    <p:sldId id="300" r:id="rId36"/>
    <p:sldId id="321" r:id="rId37"/>
    <p:sldId id="322" r:id="rId38"/>
    <p:sldId id="323" r:id="rId39"/>
    <p:sldId id="324" r:id="rId40"/>
    <p:sldId id="325" r:id="rId41"/>
    <p:sldId id="326" r:id="rId42"/>
    <p:sldId id="303" r:id="rId43"/>
    <p:sldId id="327" r:id="rId44"/>
    <p:sldId id="311" r:id="rId45"/>
    <p:sldId id="315" r:id="rId4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a:srgbClr val="256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showGuides="1">
      <p:cViewPr varScale="1">
        <p:scale>
          <a:sx n="69" d="100"/>
          <a:sy n="69" d="100"/>
        </p:scale>
        <p:origin x="1332" y="60"/>
      </p:cViewPr>
      <p:guideLst>
        <p:guide orient="horz" pos="2137"/>
        <p:guide pos="2880"/>
      </p:guideLst>
    </p:cSldViewPr>
  </p:slideViewPr>
  <p:notesTextViewPr>
    <p:cViewPr>
      <p:scale>
        <a:sx n="1" d="1"/>
        <a:sy n="1" d="1"/>
      </p:scale>
      <p:origin x="0" y="0"/>
    </p:cViewPr>
  </p:notesTextViewPr>
  <p:sorterViewPr>
    <p:cViewPr>
      <p:scale>
        <a:sx n="80" d="100"/>
        <a:sy n="80" d="100"/>
      </p:scale>
      <p:origin x="0" y="-51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9EA270-A3D8-490B-A1EB-F5122733218F}"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391061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9EA270-A3D8-490B-A1EB-F5122733218F}"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5381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9EA270-A3D8-490B-A1EB-F5122733218F}"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724446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337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62" indent="0" algn="ctr">
              <a:buNone/>
              <a:defRPr sz="1125"/>
            </a:lvl2pPr>
            <a:lvl3pPr marL="514325" indent="0" algn="ctr">
              <a:buNone/>
              <a:defRPr sz="1013"/>
            </a:lvl3pPr>
            <a:lvl4pPr marL="771486"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E982623-97E5-4F21-ADCA-A5CB4E206627}"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251317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E982623-97E5-4F21-ADCA-A5CB4E206627}"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8777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91" y="1709742"/>
            <a:ext cx="7886700" cy="2852737"/>
          </a:xfrm>
        </p:spPr>
        <p:txBody>
          <a:bodyPr anchor="b"/>
          <a:lstStyle>
            <a:lvl1pPr>
              <a:defRPr sz="337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91" y="4589467"/>
            <a:ext cx="7886700" cy="1500187"/>
          </a:xfrm>
        </p:spPr>
        <p:txBody>
          <a:bodyPr/>
          <a:lstStyle>
            <a:lvl1pPr marL="0" indent="0">
              <a:buNone/>
              <a:defRPr sz="1350">
                <a:solidFill>
                  <a:schemeClr val="tx1"/>
                </a:solidFill>
              </a:defRPr>
            </a:lvl1pPr>
            <a:lvl2pPr marL="257162" indent="0">
              <a:buNone/>
              <a:defRPr sz="1125">
                <a:solidFill>
                  <a:schemeClr val="tx1">
                    <a:tint val="75000"/>
                  </a:schemeClr>
                </a:solidFill>
              </a:defRPr>
            </a:lvl2pPr>
            <a:lvl3pPr marL="514325" indent="0">
              <a:buNone/>
              <a:defRPr sz="1013">
                <a:solidFill>
                  <a:schemeClr val="tx1">
                    <a:tint val="75000"/>
                  </a:schemeClr>
                </a:solidFill>
              </a:defRPr>
            </a:lvl3pPr>
            <a:lvl4pPr marL="771486"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E982623-97E5-4F21-ADCA-A5CB4E206627}"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773648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E982623-97E5-4F21-ADCA-A5CB4E206627}"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2842861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350" b="1"/>
            </a:lvl1pPr>
            <a:lvl2pPr marL="257162" indent="0">
              <a:buNone/>
              <a:defRPr sz="1125" b="1"/>
            </a:lvl2pPr>
            <a:lvl3pPr marL="514325" indent="0">
              <a:buNone/>
              <a:defRPr sz="1013" b="1"/>
            </a:lvl3pPr>
            <a:lvl4pPr marL="771486"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350" b="1"/>
            </a:lvl1pPr>
            <a:lvl2pPr marL="257162" indent="0">
              <a:buNone/>
              <a:defRPr sz="1125" b="1"/>
            </a:lvl2pPr>
            <a:lvl3pPr marL="514325" indent="0">
              <a:buNone/>
              <a:defRPr sz="1013" b="1"/>
            </a:lvl3pPr>
            <a:lvl4pPr marL="771486"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s-ES"/>
              <a:t>Haga clic para modificar el estilo de texto del patrón</a:t>
            </a:r>
          </a:p>
        </p:txBody>
      </p:sp>
      <p:sp>
        <p:nvSpPr>
          <p:cNvPr id="6" name="Content Placeholder 5"/>
          <p:cNvSpPr>
            <a:spLocks noGrp="1"/>
          </p:cNvSpPr>
          <p:nvPr>
            <p:ph sz="quarter" idx="4"/>
          </p:nvPr>
        </p:nvSpPr>
        <p:spPr>
          <a:xfrm>
            <a:off x="4629154"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E982623-97E5-4F21-ADCA-A5CB4E206627}" type="datetimeFigureOut">
              <a:rPr lang="es-MX" smtClean="0"/>
              <a:t>07/12/2016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379540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E982623-97E5-4F21-ADCA-A5CB4E206627}" type="datetimeFigureOut">
              <a:rPr lang="es-MX" smtClean="0"/>
              <a:t>07/12/2016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3287435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82623-97E5-4F21-ADCA-A5CB4E206627}" type="datetimeFigureOut">
              <a:rPr lang="es-MX" smtClean="0"/>
              <a:t>07/12/2016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353695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4" y="987429"/>
            <a:ext cx="4629151"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900"/>
            </a:lvl1pPr>
            <a:lvl2pPr marL="257162" indent="0">
              <a:buNone/>
              <a:defRPr sz="788"/>
            </a:lvl2pPr>
            <a:lvl3pPr marL="514325" indent="0">
              <a:buNone/>
              <a:defRPr sz="675"/>
            </a:lvl3pPr>
            <a:lvl4pPr marL="771486"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E982623-97E5-4F21-ADCA-A5CB4E206627}"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123921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9EA270-A3D8-490B-A1EB-F5122733218F}"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355296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1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4" y="987429"/>
            <a:ext cx="4629151" cy="4873625"/>
          </a:xfrm>
        </p:spPr>
        <p:txBody>
          <a:bodyPr anchor="t"/>
          <a:lstStyle>
            <a:lvl1pPr marL="0" indent="0">
              <a:buNone/>
              <a:defRPr sz="1800"/>
            </a:lvl1pPr>
            <a:lvl2pPr marL="257162" indent="0">
              <a:buNone/>
              <a:defRPr sz="1575"/>
            </a:lvl2pPr>
            <a:lvl3pPr marL="514325" indent="0">
              <a:buNone/>
              <a:defRPr sz="1350"/>
            </a:lvl3pPr>
            <a:lvl4pPr marL="771486"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900"/>
            </a:lvl1pPr>
            <a:lvl2pPr marL="257162" indent="0">
              <a:buNone/>
              <a:defRPr sz="788"/>
            </a:lvl2pPr>
            <a:lvl3pPr marL="514325" indent="0">
              <a:buNone/>
              <a:defRPr sz="675"/>
            </a:lvl3pPr>
            <a:lvl4pPr marL="771486"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E982623-97E5-4F21-ADCA-A5CB4E206627}"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1851497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E982623-97E5-4F21-ADCA-A5CB4E206627}"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1102743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E982623-97E5-4F21-ADCA-A5CB4E206627}"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DAA30AD-674E-466A-B40B-E13CE4E1AD89}" type="slidenum">
              <a:rPr lang="es-MX" smtClean="0"/>
              <a:t>‹Nº›</a:t>
            </a:fld>
            <a:endParaRPr lang="es-MX"/>
          </a:p>
        </p:txBody>
      </p:sp>
    </p:spTree>
    <p:extLst>
      <p:ext uri="{BB962C8B-B14F-4D97-AF65-F5344CB8AC3E}">
        <p14:creationId xmlns:p14="http://schemas.microsoft.com/office/powerpoint/2010/main" val="3607896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2A63376-320B-4E0B-8771-135119AE158E}"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2224441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A63376-320B-4E0B-8771-135119AE158E}"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71447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2A63376-320B-4E0B-8771-135119AE158E}"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2144770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2A63376-320B-4E0B-8771-135119AE158E}"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2186299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2A63376-320B-4E0B-8771-135119AE158E}" type="datetimeFigureOut">
              <a:rPr lang="es-MX" smtClean="0"/>
              <a:t>07/12/2016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2674569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A63376-320B-4E0B-8771-135119AE158E}" type="datetimeFigureOut">
              <a:rPr lang="es-MX" smtClean="0"/>
              <a:t>07/12/2016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3339515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63376-320B-4E0B-8771-135119AE158E}" type="datetimeFigureOut">
              <a:rPr lang="es-MX" smtClean="0"/>
              <a:t>07/12/2016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198832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9EA270-A3D8-490B-A1EB-F5122733218F}"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273629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2A63376-320B-4E0B-8771-135119AE158E}"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2569146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2A63376-320B-4E0B-8771-135119AE158E}"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3076551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A63376-320B-4E0B-8771-135119AE158E}"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3184805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A63376-320B-4E0B-8771-135119AE158E}" type="datetimeFigureOut">
              <a:rPr lang="es-MX" smtClean="0"/>
              <a:t>07/12/2016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2EA63DE-369B-4B03-B6FB-F5252C9D18D6}" type="slidenum">
              <a:rPr lang="es-MX" smtClean="0"/>
              <a:t>‹Nº›</a:t>
            </a:fld>
            <a:endParaRPr lang="es-MX"/>
          </a:p>
        </p:txBody>
      </p:sp>
    </p:spTree>
    <p:extLst>
      <p:ext uri="{BB962C8B-B14F-4D97-AF65-F5344CB8AC3E}">
        <p14:creationId xmlns:p14="http://schemas.microsoft.com/office/powerpoint/2010/main" val="301353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9EA270-A3D8-490B-A1EB-F5122733218F}"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261571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9EA270-A3D8-490B-A1EB-F5122733218F}" type="datetimeFigureOut">
              <a:rPr lang="es-MX" smtClean="0"/>
              <a:t>07/12/2016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195930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9EA270-A3D8-490B-A1EB-F5122733218F}" type="datetimeFigureOut">
              <a:rPr lang="es-MX" smtClean="0"/>
              <a:t>07/12/2016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102943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EA270-A3D8-490B-A1EB-F5122733218F}" type="datetimeFigureOut">
              <a:rPr lang="es-MX" smtClean="0"/>
              <a:t>07/12/2016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30271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9EA270-A3D8-490B-A1EB-F5122733218F}"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150507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9EA270-A3D8-490B-A1EB-F5122733218F}" type="datetimeFigureOut">
              <a:rPr lang="es-MX" smtClean="0"/>
              <a:t>07/12/2016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924209B-1971-4DEF-BE98-AB23882C92EA}" type="slidenum">
              <a:rPr lang="es-MX" smtClean="0"/>
              <a:t>‹Nº›</a:t>
            </a:fld>
            <a:endParaRPr lang="es-MX"/>
          </a:p>
        </p:txBody>
      </p:sp>
    </p:spTree>
    <p:extLst>
      <p:ext uri="{BB962C8B-B14F-4D97-AF65-F5344CB8AC3E}">
        <p14:creationId xmlns:p14="http://schemas.microsoft.com/office/powerpoint/2010/main" val="250481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EA270-A3D8-490B-A1EB-F5122733218F}" type="datetimeFigureOut">
              <a:rPr lang="es-MX" smtClean="0"/>
              <a:t>07/12/2016</a:t>
            </a:fld>
            <a:endParaRPr lang="es-MX"/>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4209B-1971-4DEF-BE98-AB23882C92EA}" type="slidenum">
              <a:rPr lang="es-MX" smtClean="0"/>
              <a:t>‹Nº›</a:t>
            </a:fld>
            <a:endParaRPr lang="es-MX"/>
          </a:p>
        </p:txBody>
      </p:sp>
    </p:spTree>
    <p:extLst>
      <p:ext uri="{BB962C8B-B14F-4D97-AF65-F5344CB8AC3E}">
        <p14:creationId xmlns:p14="http://schemas.microsoft.com/office/powerpoint/2010/main" val="254500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1" y="6356354"/>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FE982623-97E5-4F21-ADCA-A5CB4E206627}" type="datetimeFigureOut">
              <a:rPr lang="es-MX" smtClean="0"/>
              <a:t>07/12/2016</a:t>
            </a:fld>
            <a:endParaRPr lang="es-MX"/>
          </a:p>
        </p:txBody>
      </p:sp>
      <p:sp>
        <p:nvSpPr>
          <p:cNvPr id="5" name="Footer Placeholder 4"/>
          <p:cNvSpPr>
            <a:spLocks noGrp="1"/>
          </p:cNvSpPr>
          <p:nvPr>
            <p:ph type="ftr" sz="quarter" idx="3"/>
          </p:nvPr>
        </p:nvSpPr>
        <p:spPr>
          <a:xfrm>
            <a:off x="3028951" y="6356354"/>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DAA30AD-674E-466A-B40B-E13CE4E1AD89}" type="slidenum">
              <a:rPr lang="es-MX" smtClean="0"/>
              <a:t>‹Nº›</a:t>
            </a:fld>
            <a:endParaRPr lang="es-MX"/>
          </a:p>
        </p:txBody>
      </p:sp>
    </p:spTree>
    <p:extLst>
      <p:ext uri="{BB962C8B-B14F-4D97-AF65-F5344CB8AC3E}">
        <p14:creationId xmlns:p14="http://schemas.microsoft.com/office/powerpoint/2010/main" val="17170835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25"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5"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4" indent="-128582" algn="l" defTabSz="514325"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05" indent="-128582" algn="l" defTabSz="514325"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68"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31"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79"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6"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3"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63376-320B-4E0B-8771-135119AE158E}" type="datetimeFigureOut">
              <a:rPr lang="es-MX" smtClean="0"/>
              <a:t>07/12/2016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A63DE-369B-4B03-B6FB-F5252C9D18D6}" type="slidenum">
              <a:rPr lang="es-MX" smtClean="0"/>
              <a:t>‹Nº›</a:t>
            </a:fld>
            <a:endParaRPr lang="es-MX"/>
          </a:p>
        </p:txBody>
      </p:sp>
    </p:spTree>
    <p:extLst>
      <p:ext uri="{BB962C8B-B14F-4D97-AF65-F5344CB8AC3E}">
        <p14:creationId xmlns:p14="http://schemas.microsoft.com/office/powerpoint/2010/main" val="4114185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70161" y="1179594"/>
            <a:ext cx="8624457" cy="4524315"/>
          </a:xfrm>
          <a:prstGeom prst="rect">
            <a:avLst/>
          </a:prstGeom>
          <a:noFill/>
        </p:spPr>
        <p:txBody>
          <a:bodyPr wrap="square" rtlCol="0">
            <a:spAutoFit/>
          </a:bodyPr>
          <a:lstStyle/>
          <a:p>
            <a:pPr algn="ctr"/>
            <a:r>
              <a:rPr lang="es-MX" sz="9600" b="1" spc="6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Sistema Institucional de Archivos</a:t>
            </a:r>
          </a:p>
        </p:txBody>
      </p:sp>
      <p:sp>
        <p:nvSpPr>
          <p:cNvPr id="2" name="CuadroTexto 1"/>
          <p:cNvSpPr txBox="1"/>
          <p:nvPr/>
        </p:nvSpPr>
        <p:spPr>
          <a:xfrm>
            <a:off x="5306290" y="6499410"/>
            <a:ext cx="3588327" cy="261610"/>
          </a:xfrm>
          <a:prstGeom prst="rect">
            <a:avLst/>
          </a:prstGeom>
          <a:noFill/>
          <a:ln>
            <a:solidFill>
              <a:schemeClr val="bg2">
                <a:lumMod val="50000"/>
              </a:schemeClr>
            </a:solidFill>
          </a:ln>
        </p:spPr>
        <p:txBody>
          <a:bodyPr wrap="square" rtlCol="0">
            <a:spAutoFit/>
          </a:bodyPr>
          <a:lstStyle/>
          <a:p>
            <a:pPr algn="r"/>
            <a:r>
              <a:rPr lang="es-MX" sz="1100" b="1" dirty="0">
                <a:solidFill>
                  <a:schemeClr val="accent5">
                    <a:lumMod val="50000"/>
                  </a:schemeClr>
                </a:solidFill>
                <a:effectLst>
                  <a:outerShdw blurRad="38100" dist="38100" dir="2700000" algn="tl">
                    <a:srgbClr val="000000">
                      <a:alpha val="43137"/>
                    </a:srgbClr>
                  </a:outerShdw>
                </a:effectLst>
              </a:rPr>
              <a:t>Elaboró: Unidad Departamental de Desarrollo Archivístico</a:t>
            </a:r>
          </a:p>
        </p:txBody>
      </p:sp>
    </p:spTree>
    <p:extLst>
      <p:ext uri="{BB962C8B-B14F-4D97-AF65-F5344CB8AC3E}">
        <p14:creationId xmlns:p14="http://schemas.microsoft.com/office/powerpoint/2010/main" val="3742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Rectángulo: esquinas redondeadas 4"/>
          <p:cNvSpPr/>
          <p:nvPr/>
        </p:nvSpPr>
        <p:spPr>
          <a:xfrm>
            <a:off x="153564" y="1294050"/>
            <a:ext cx="1836000"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6">
                    <a:lumMod val="75000"/>
                  </a:schemeClr>
                </a:solidFill>
                <a:effectLst>
                  <a:outerShdw blurRad="38100" dist="38100" dir="2700000" algn="tl">
                    <a:srgbClr val="000000">
                      <a:alpha val="43137"/>
                    </a:srgbClr>
                  </a:outerShdw>
                </a:effectLst>
              </a:rPr>
              <a:t>FASE</a:t>
            </a:r>
          </a:p>
          <a:p>
            <a:pPr algn="ctr"/>
            <a:r>
              <a:rPr lang="es-MX" sz="2400" b="1" dirty="0">
                <a:solidFill>
                  <a:schemeClr val="accent6">
                    <a:lumMod val="75000"/>
                  </a:schemeClr>
                </a:solidFill>
                <a:effectLst>
                  <a:outerShdw blurRad="38100" dist="38100" dir="2700000" algn="tl">
                    <a:srgbClr val="000000">
                      <a:alpha val="43137"/>
                    </a:srgbClr>
                  </a:outerShdw>
                </a:effectLst>
              </a:rPr>
              <a:t>ACTIVA</a:t>
            </a:r>
          </a:p>
        </p:txBody>
      </p:sp>
      <p:sp>
        <p:nvSpPr>
          <p:cNvPr id="7" name="Rectángulo: esquinas redondeadas 6"/>
          <p:cNvSpPr/>
          <p:nvPr/>
        </p:nvSpPr>
        <p:spPr>
          <a:xfrm>
            <a:off x="1836168" y="5240286"/>
            <a:ext cx="1907155"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2">
                    <a:lumMod val="75000"/>
                  </a:schemeClr>
                </a:solidFill>
                <a:effectLst>
                  <a:outerShdw blurRad="38100" dist="38100" dir="2700000" algn="tl">
                    <a:srgbClr val="000000">
                      <a:alpha val="43137"/>
                    </a:srgbClr>
                  </a:outerShdw>
                </a:effectLst>
              </a:rPr>
              <a:t>VALORES PRIMARIOS</a:t>
            </a:r>
          </a:p>
        </p:txBody>
      </p:sp>
      <p:sp>
        <p:nvSpPr>
          <p:cNvPr id="9" name="Rectángulo: esquinas redondeadas 8"/>
          <p:cNvSpPr/>
          <p:nvPr/>
        </p:nvSpPr>
        <p:spPr>
          <a:xfrm>
            <a:off x="5461515" y="2232055"/>
            <a:ext cx="1445343"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accent2">
                    <a:lumMod val="75000"/>
                  </a:schemeClr>
                </a:solidFill>
                <a:effectLst>
                  <a:outerShdw blurRad="38100" dist="38100" dir="2700000" algn="tl">
                    <a:srgbClr val="000000">
                      <a:alpha val="43137"/>
                    </a:srgbClr>
                  </a:outerShdw>
                </a:effectLst>
              </a:rPr>
              <a:t>VALORACIÓN SECUNDARIA</a:t>
            </a:r>
          </a:p>
        </p:txBody>
      </p:sp>
      <p:sp>
        <p:nvSpPr>
          <p:cNvPr id="10" name="Rectángulo: esquinas redondeadas 9"/>
          <p:cNvSpPr/>
          <p:nvPr/>
        </p:nvSpPr>
        <p:spPr>
          <a:xfrm>
            <a:off x="265471" y="2699906"/>
            <a:ext cx="1612187" cy="69507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effectLst>
                  <a:outerShdw blurRad="38100" dist="38100" dir="2700000" algn="tl">
                    <a:srgbClr val="000000">
                      <a:alpha val="43137"/>
                    </a:srgbClr>
                  </a:outerShdw>
                </a:effectLst>
              </a:rPr>
              <a:t>ARCHIVO DE TRÁMITE</a:t>
            </a:r>
          </a:p>
        </p:txBody>
      </p:sp>
      <p:sp>
        <p:nvSpPr>
          <p:cNvPr id="11" name="Rectángulo: esquinas redondeadas 10"/>
          <p:cNvSpPr/>
          <p:nvPr/>
        </p:nvSpPr>
        <p:spPr>
          <a:xfrm>
            <a:off x="7433187" y="4099394"/>
            <a:ext cx="1445343" cy="69507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effectLst>
                  <a:outerShdw blurRad="38100" dist="38100" dir="2700000" algn="tl">
                    <a:srgbClr val="000000">
                      <a:alpha val="43137"/>
                    </a:srgbClr>
                  </a:outerShdw>
                </a:effectLst>
              </a:rPr>
              <a:t>BAJA </a:t>
            </a:r>
            <a:r>
              <a:rPr lang="es-MX" sz="1500" b="1" dirty="0">
                <a:solidFill>
                  <a:schemeClr val="tx1"/>
                </a:solidFill>
                <a:effectLst>
                  <a:outerShdw blurRad="38100" dist="38100" dir="2700000" algn="tl">
                    <a:srgbClr val="000000">
                      <a:alpha val="43137"/>
                    </a:srgbClr>
                  </a:outerShdw>
                </a:effectLst>
              </a:rPr>
              <a:t>DOCUMENTAL</a:t>
            </a:r>
          </a:p>
        </p:txBody>
      </p:sp>
      <p:sp>
        <p:nvSpPr>
          <p:cNvPr id="12" name="Rectángulo: esquinas redondeadas 11"/>
          <p:cNvSpPr/>
          <p:nvPr/>
        </p:nvSpPr>
        <p:spPr>
          <a:xfrm>
            <a:off x="1877658" y="2207873"/>
            <a:ext cx="1445343"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accent2">
                    <a:lumMod val="75000"/>
                  </a:schemeClr>
                </a:solidFill>
                <a:effectLst>
                  <a:outerShdw blurRad="38100" dist="38100" dir="2700000" algn="tl">
                    <a:srgbClr val="000000">
                      <a:alpha val="43137"/>
                    </a:srgbClr>
                  </a:outerShdw>
                </a:effectLst>
              </a:rPr>
              <a:t>VALORACIÓN PRIMARIA</a:t>
            </a:r>
          </a:p>
        </p:txBody>
      </p:sp>
      <p:sp>
        <p:nvSpPr>
          <p:cNvPr id="13" name="Rectángulo: esquinas redondeadas 12"/>
          <p:cNvSpPr/>
          <p:nvPr/>
        </p:nvSpPr>
        <p:spPr>
          <a:xfrm>
            <a:off x="7433187" y="2699906"/>
            <a:ext cx="1445343" cy="69507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effectLst>
                  <a:outerShdw blurRad="38100" dist="38100" dir="2700000" algn="tl">
                    <a:srgbClr val="000000">
                      <a:alpha val="43137"/>
                    </a:srgbClr>
                  </a:outerShdw>
                </a:effectLst>
              </a:rPr>
              <a:t>ARCHIVO HISTÓRICO</a:t>
            </a:r>
          </a:p>
        </p:txBody>
      </p:sp>
      <p:sp>
        <p:nvSpPr>
          <p:cNvPr id="14" name="Rectángulo: esquinas redondeadas 13"/>
          <p:cNvSpPr/>
          <p:nvPr/>
        </p:nvSpPr>
        <p:spPr>
          <a:xfrm>
            <a:off x="5262587" y="4451195"/>
            <a:ext cx="1843200"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accent1">
                    <a:lumMod val="75000"/>
                  </a:schemeClr>
                </a:solidFill>
                <a:effectLst>
                  <a:outerShdw blurRad="38100" dist="38100" dir="2700000" algn="tl">
                    <a:srgbClr val="000000">
                      <a:alpha val="43137"/>
                    </a:srgbClr>
                  </a:outerShdw>
                </a:effectLst>
              </a:rPr>
              <a:t>TRANSFERENCIA SECUNDARIA</a:t>
            </a:r>
          </a:p>
        </p:txBody>
      </p:sp>
      <p:sp>
        <p:nvSpPr>
          <p:cNvPr id="15" name="Rectángulo: esquinas redondeadas 14"/>
          <p:cNvSpPr/>
          <p:nvPr/>
        </p:nvSpPr>
        <p:spPr>
          <a:xfrm>
            <a:off x="3765600" y="2699906"/>
            <a:ext cx="1612800" cy="69507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effectLst>
                  <a:outerShdw blurRad="38100" dist="38100" dir="2700000" algn="tl">
                    <a:srgbClr val="000000">
                      <a:alpha val="43137"/>
                    </a:srgbClr>
                  </a:outerShdw>
                </a:effectLst>
              </a:rPr>
              <a:t>ARCHIVO DE </a:t>
            </a:r>
            <a:r>
              <a:rPr lang="es-MX" sz="1451" b="1" dirty="0">
                <a:solidFill>
                  <a:schemeClr val="tx1"/>
                </a:solidFill>
                <a:effectLst>
                  <a:outerShdw blurRad="38100" dist="38100" dir="2700000" algn="tl">
                    <a:srgbClr val="000000">
                      <a:alpha val="43137"/>
                    </a:srgbClr>
                  </a:outerShdw>
                </a:effectLst>
              </a:rPr>
              <a:t>CONCENTRACIÓN</a:t>
            </a:r>
          </a:p>
        </p:txBody>
      </p:sp>
      <p:sp>
        <p:nvSpPr>
          <p:cNvPr id="16" name="Rectángulo: esquinas redondeadas 15"/>
          <p:cNvSpPr/>
          <p:nvPr/>
        </p:nvSpPr>
        <p:spPr>
          <a:xfrm>
            <a:off x="3686775" y="1294050"/>
            <a:ext cx="1836000"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4">
                    <a:lumMod val="75000"/>
                  </a:schemeClr>
                </a:solidFill>
                <a:effectLst>
                  <a:outerShdw blurRad="38100" dist="38100" dir="2700000" algn="tl">
                    <a:srgbClr val="000000">
                      <a:alpha val="43137"/>
                    </a:srgbClr>
                  </a:outerShdw>
                </a:effectLst>
              </a:rPr>
              <a:t>FASE</a:t>
            </a:r>
          </a:p>
          <a:p>
            <a:pPr algn="ctr"/>
            <a:r>
              <a:rPr lang="es-MX" sz="2400" b="1" dirty="0">
                <a:solidFill>
                  <a:schemeClr val="accent4">
                    <a:lumMod val="75000"/>
                  </a:schemeClr>
                </a:solidFill>
                <a:effectLst>
                  <a:outerShdw blurRad="38100" dist="38100" dir="2700000" algn="tl">
                    <a:srgbClr val="000000">
                      <a:alpha val="43137"/>
                    </a:srgbClr>
                  </a:outerShdw>
                </a:effectLst>
              </a:rPr>
              <a:t>SEMIACTIVA</a:t>
            </a:r>
          </a:p>
        </p:txBody>
      </p:sp>
      <p:sp>
        <p:nvSpPr>
          <p:cNvPr id="17" name="Rectángulo: esquinas redondeadas 16"/>
          <p:cNvSpPr/>
          <p:nvPr/>
        </p:nvSpPr>
        <p:spPr>
          <a:xfrm>
            <a:off x="7237859" y="1300418"/>
            <a:ext cx="1836000"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C00000"/>
                </a:solidFill>
                <a:effectLst>
                  <a:outerShdw blurRad="38100" dist="38100" dir="2700000" algn="tl">
                    <a:srgbClr val="000000">
                      <a:alpha val="43137"/>
                    </a:srgbClr>
                  </a:outerShdw>
                </a:effectLst>
              </a:rPr>
              <a:t>FASE INACTIVA</a:t>
            </a:r>
          </a:p>
        </p:txBody>
      </p:sp>
      <p:sp>
        <p:nvSpPr>
          <p:cNvPr id="18" name="Rectángulo: esquinas redondeadas 17"/>
          <p:cNvSpPr/>
          <p:nvPr/>
        </p:nvSpPr>
        <p:spPr>
          <a:xfrm>
            <a:off x="1855531" y="4451195"/>
            <a:ext cx="1843548"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accent1">
                    <a:lumMod val="75000"/>
                  </a:schemeClr>
                </a:solidFill>
                <a:effectLst>
                  <a:outerShdw blurRad="38100" dist="38100" dir="2700000" algn="tl">
                    <a:srgbClr val="000000">
                      <a:alpha val="43137"/>
                    </a:srgbClr>
                  </a:outerShdw>
                </a:effectLst>
              </a:rPr>
              <a:t>TRANSFERENCIA PRIMARIA</a:t>
            </a:r>
          </a:p>
        </p:txBody>
      </p:sp>
      <p:sp>
        <p:nvSpPr>
          <p:cNvPr id="21" name="Rectángulo: esquinas redondeadas 20"/>
          <p:cNvSpPr/>
          <p:nvPr/>
        </p:nvSpPr>
        <p:spPr>
          <a:xfrm>
            <a:off x="5114929" y="5240286"/>
            <a:ext cx="2138516"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2">
                    <a:lumMod val="75000"/>
                  </a:schemeClr>
                </a:solidFill>
                <a:effectLst>
                  <a:outerShdw blurRad="38100" dist="38100" dir="2700000" algn="tl">
                    <a:srgbClr val="000000">
                      <a:alpha val="43137"/>
                    </a:srgbClr>
                  </a:outerShdw>
                </a:effectLst>
              </a:rPr>
              <a:t>VALORES SECUNDARIOS</a:t>
            </a:r>
          </a:p>
        </p:txBody>
      </p:sp>
      <p:sp>
        <p:nvSpPr>
          <p:cNvPr id="22" name="Rectángulo: esquinas redondeadas 21"/>
          <p:cNvSpPr/>
          <p:nvPr/>
        </p:nvSpPr>
        <p:spPr>
          <a:xfrm>
            <a:off x="1836168" y="5681837"/>
            <a:ext cx="1907155"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accent2">
                    <a:lumMod val="75000"/>
                  </a:schemeClr>
                </a:solidFill>
                <a:effectLst>
                  <a:outerShdw blurRad="38100" dist="38100" dir="2700000" algn="tl">
                    <a:srgbClr val="000000">
                      <a:alpha val="43137"/>
                    </a:srgbClr>
                  </a:outerShdw>
                </a:effectLst>
              </a:rPr>
              <a:t>ADMINISTRATIVO</a:t>
            </a:r>
          </a:p>
          <a:p>
            <a:pPr algn="ctr"/>
            <a:r>
              <a:rPr lang="es-MX" sz="1400" b="1" dirty="0">
                <a:solidFill>
                  <a:schemeClr val="accent2">
                    <a:lumMod val="75000"/>
                  </a:schemeClr>
                </a:solidFill>
                <a:effectLst>
                  <a:outerShdw blurRad="38100" dist="38100" dir="2700000" algn="tl">
                    <a:srgbClr val="000000">
                      <a:alpha val="43137"/>
                    </a:srgbClr>
                  </a:outerShdw>
                </a:effectLst>
              </a:rPr>
              <a:t>LEGAL</a:t>
            </a:r>
          </a:p>
          <a:p>
            <a:pPr algn="ctr"/>
            <a:r>
              <a:rPr lang="es-MX" sz="1400" b="1" dirty="0">
                <a:solidFill>
                  <a:schemeClr val="accent2">
                    <a:lumMod val="75000"/>
                  </a:schemeClr>
                </a:solidFill>
                <a:effectLst>
                  <a:outerShdw blurRad="38100" dist="38100" dir="2700000" algn="tl">
                    <a:srgbClr val="000000">
                      <a:alpha val="43137"/>
                    </a:srgbClr>
                  </a:outerShdw>
                </a:effectLst>
              </a:rPr>
              <a:t>FISCAL</a:t>
            </a:r>
          </a:p>
        </p:txBody>
      </p:sp>
      <p:sp>
        <p:nvSpPr>
          <p:cNvPr id="24" name="Rectángulo: esquinas redondeadas 23"/>
          <p:cNvSpPr/>
          <p:nvPr/>
        </p:nvSpPr>
        <p:spPr>
          <a:xfrm>
            <a:off x="5114929" y="5681837"/>
            <a:ext cx="2138516" cy="6950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accent2">
                    <a:lumMod val="75000"/>
                  </a:schemeClr>
                </a:solidFill>
                <a:effectLst>
                  <a:outerShdw blurRad="38100" dist="38100" dir="2700000" algn="tl">
                    <a:srgbClr val="000000">
                      <a:alpha val="43137"/>
                    </a:srgbClr>
                  </a:outerShdw>
                </a:effectLst>
              </a:rPr>
              <a:t>EVIDENCIAL</a:t>
            </a:r>
          </a:p>
          <a:p>
            <a:pPr algn="ctr"/>
            <a:r>
              <a:rPr lang="es-MX" sz="1400" b="1" dirty="0">
                <a:solidFill>
                  <a:schemeClr val="accent2">
                    <a:lumMod val="75000"/>
                  </a:schemeClr>
                </a:solidFill>
                <a:effectLst>
                  <a:outerShdw blurRad="38100" dist="38100" dir="2700000" algn="tl">
                    <a:srgbClr val="000000">
                      <a:alpha val="43137"/>
                    </a:srgbClr>
                  </a:outerShdw>
                </a:effectLst>
              </a:rPr>
              <a:t>TESTIMONIAL</a:t>
            </a:r>
          </a:p>
          <a:p>
            <a:pPr algn="ctr"/>
            <a:r>
              <a:rPr lang="es-MX" sz="1400" b="1" dirty="0">
                <a:solidFill>
                  <a:schemeClr val="accent2">
                    <a:lumMod val="75000"/>
                  </a:schemeClr>
                </a:solidFill>
                <a:effectLst>
                  <a:outerShdw blurRad="38100" dist="38100" dir="2700000" algn="tl">
                    <a:srgbClr val="000000">
                      <a:alpha val="43137"/>
                    </a:srgbClr>
                  </a:outerShdw>
                </a:effectLst>
              </a:rPr>
              <a:t>INFORMATIVO</a:t>
            </a:r>
          </a:p>
        </p:txBody>
      </p:sp>
      <p:cxnSp>
        <p:nvCxnSpPr>
          <p:cNvPr id="33" name="Conector recto de flecha 32"/>
          <p:cNvCxnSpPr/>
          <p:nvPr/>
        </p:nvCxnSpPr>
        <p:spPr>
          <a:xfrm>
            <a:off x="1958775" y="3038168"/>
            <a:ext cx="1728000" cy="0"/>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V="1">
            <a:off x="5466889" y="3038168"/>
            <a:ext cx="1875044" cy="9277"/>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Abrir llave 36"/>
          <p:cNvSpPr/>
          <p:nvPr/>
        </p:nvSpPr>
        <p:spPr>
          <a:xfrm rot="16200000">
            <a:off x="2562610" y="2290537"/>
            <a:ext cx="450604" cy="3656679"/>
          </a:xfrm>
          <a:prstGeom prst="leftBrace">
            <a:avLst/>
          </a:prstGeom>
          <a:ln w="31750" cap="rnd" cmpd="sng">
            <a:solidFill>
              <a:schemeClr val="accent2">
                <a:lumMod val="50000"/>
              </a:schemeClr>
            </a:solidFill>
            <a:roun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39" name="Conector recto de flecha 38"/>
          <p:cNvCxnSpPr/>
          <p:nvPr/>
        </p:nvCxnSpPr>
        <p:spPr>
          <a:xfrm>
            <a:off x="5476265" y="3047446"/>
            <a:ext cx="1880417" cy="1296733"/>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6143779" y="3038169"/>
            <a:ext cx="0" cy="1413027"/>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H="1">
            <a:off x="2772698" y="5043037"/>
            <a:ext cx="4607" cy="396000"/>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H="1">
            <a:off x="6184187" y="5048948"/>
            <a:ext cx="4607" cy="396000"/>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73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49384" y="843925"/>
            <a:ext cx="8645235" cy="5324535"/>
          </a:xfrm>
          <a:prstGeom prst="rect">
            <a:avLst/>
          </a:prstGeom>
          <a:noFill/>
        </p:spPr>
        <p:txBody>
          <a:bodyPr wrap="square" rtlCol="0">
            <a:spAutoFit/>
          </a:bodyPr>
          <a:lstStyle/>
          <a:p>
            <a:pPr algn="just"/>
            <a:r>
              <a:rPr lang="es-MX" sz="3200" b="1" dirty="0">
                <a:solidFill>
                  <a:schemeClr val="accent6">
                    <a:lumMod val="75000"/>
                  </a:schemeClr>
                </a:solidFill>
                <a:effectLst>
                  <a:outerShdw blurRad="38100" dist="38100" dir="2700000" algn="tl">
                    <a:srgbClr val="000000">
                      <a:alpha val="43137"/>
                    </a:srgbClr>
                  </a:outerShdw>
                </a:effectLst>
              </a:rPr>
              <a:t>Fase Activa – Archivo de Trámite o de Gestión Administrativa</a:t>
            </a:r>
          </a:p>
          <a:p>
            <a:pPr algn="just"/>
            <a:endParaRPr lang="es-MX" sz="1600" dirty="0">
              <a:solidFill>
                <a:schemeClr val="accent5">
                  <a:lumMod val="50000"/>
                </a:schemeClr>
              </a:solidFill>
              <a:effectLst>
                <a:outerShdw blurRad="38100" dist="38100" dir="2700000" algn="tl">
                  <a:srgbClr val="000000">
                    <a:alpha val="43137"/>
                  </a:srgbClr>
                </a:outerShdw>
              </a:effectLst>
            </a:endParaRPr>
          </a:p>
          <a:p>
            <a:pPr algn="just"/>
            <a:r>
              <a:rPr lang="es-MX" sz="2600" dirty="0">
                <a:solidFill>
                  <a:schemeClr val="accent1">
                    <a:lumMod val="75000"/>
                  </a:schemeClr>
                </a:solidFill>
                <a:effectLst>
                  <a:outerShdw blurRad="38100" dist="38100" dir="2700000" algn="tl">
                    <a:srgbClr val="000000">
                      <a:alpha val="43137"/>
                    </a:srgbClr>
                  </a:outerShdw>
                </a:effectLst>
              </a:rPr>
              <a:t>Inicia cuando los documentos son producidos y utilizados en el curso de alguna gestión y termina una vez que se concluye definitivamente el asunto que generó la documentación.</a:t>
            </a:r>
          </a:p>
          <a:p>
            <a:pPr algn="just"/>
            <a:endParaRPr lang="es-MX" sz="2600" dirty="0">
              <a:solidFill>
                <a:srgbClr val="2563B5"/>
              </a:solidFill>
              <a:effectLst>
                <a:outerShdw blurRad="38100" dist="38100" dir="2700000" algn="tl">
                  <a:srgbClr val="000000">
                    <a:alpha val="43137"/>
                  </a:srgbClr>
                </a:outerShdw>
              </a:effectLst>
            </a:endParaRPr>
          </a:p>
          <a:p>
            <a:pPr algn="just"/>
            <a:r>
              <a:rPr lang="es-MX" sz="2600" dirty="0">
                <a:solidFill>
                  <a:schemeClr val="accent4">
                    <a:lumMod val="50000"/>
                  </a:schemeClr>
                </a:solidFill>
                <a:effectLst>
                  <a:outerShdw blurRad="38100" dist="38100" dir="2700000" algn="tl">
                    <a:srgbClr val="000000">
                      <a:alpha val="43137"/>
                    </a:srgbClr>
                  </a:outerShdw>
                </a:effectLst>
              </a:rPr>
              <a:t>Su lugar de resguardo se encuentra en la propia área generadora que es el archivó de trámite.</a:t>
            </a:r>
          </a:p>
          <a:p>
            <a:pPr algn="just"/>
            <a:endParaRPr lang="es-MX" sz="2600" dirty="0">
              <a:solidFill>
                <a:srgbClr val="2563B5"/>
              </a:solidFill>
              <a:effectLst>
                <a:outerShdw blurRad="38100" dist="38100" dir="2700000" algn="tl">
                  <a:srgbClr val="000000">
                    <a:alpha val="43137"/>
                  </a:srgbClr>
                </a:outerShdw>
              </a:effectLst>
            </a:endParaRPr>
          </a:p>
          <a:p>
            <a:pPr algn="just"/>
            <a:r>
              <a:rPr lang="es-MX" sz="2600" dirty="0">
                <a:solidFill>
                  <a:schemeClr val="bg2">
                    <a:lumMod val="50000"/>
                  </a:schemeClr>
                </a:solidFill>
                <a:effectLst>
                  <a:outerShdw blurRad="38100" dist="38100" dir="2700000" algn="tl">
                    <a:srgbClr val="000000">
                      <a:alpha val="43137"/>
                    </a:srgbClr>
                  </a:outerShdw>
                </a:effectLst>
              </a:rPr>
              <a:t>Cuando baja la frecuencia de consulta de la documentación, ésta es trasladada al archivo de concentración, donde su uso y consulta se convierte en eventual o esporádica.</a:t>
            </a:r>
          </a:p>
        </p:txBody>
      </p:sp>
    </p:spTree>
    <p:extLst>
      <p:ext uri="{BB962C8B-B14F-4D97-AF65-F5344CB8AC3E}">
        <p14:creationId xmlns:p14="http://schemas.microsoft.com/office/powerpoint/2010/main" val="100273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49383" y="862471"/>
            <a:ext cx="8645235" cy="5539978"/>
          </a:xfrm>
          <a:prstGeom prst="rect">
            <a:avLst/>
          </a:prstGeom>
          <a:noFill/>
        </p:spPr>
        <p:txBody>
          <a:bodyPr wrap="square" rtlCol="0">
            <a:spAutoFit/>
          </a:bodyPr>
          <a:lstStyle/>
          <a:p>
            <a:pPr algn="just"/>
            <a:r>
              <a:rPr lang="es-MX" sz="3200" b="1" dirty="0">
                <a:solidFill>
                  <a:schemeClr val="accent6">
                    <a:lumMod val="75000"/>
                  </a:schemeClr>
                </a:solidFill>
                <a:effectLst>
                  <a:outerShdw blurRad="38100" dist="38100" dir="2700000" algn="tl">
                    <a:srgbClr val="000000">
                      <a:alpha val="43137"/>
                    </a:srgbClr>
                  </a:outerShdw>
                </a:effectLst>
              </a:rPr>
              <a:t>Archivo de Trámite</a:t>
            </a:r>
          </a:p>
          <a:p>
            <a:pPr algn="just"/>
            <a:endParaRPr lang="es-MX" sz="1200" dirty="0">
              <a:solidFill>
                <a:schemeClr val="accent5">
                  <a:lumMod val="50000"/>
                </a:schemeClr>
              </a:solidFill>
              <a:effectLst>
                <a:outerShdw blurRad="38100" dist="38100" dir="2700000" algn="tl">
                  <a:srgbClr val="000000">
                    <a:alpha val="43137"/>
                  </a:srgbClr>
                </a:outerShdw>
              </a:effectLst>
            </a:endParaRPr>
          </a:p>
          <a:p>
            <a:pPr algn="just"/>
            <a:r>
              <a:rPr lang="es-MX" sz="2600" dirty="0">
                <a:solidFill>
                  <a:srgbClr val="2563B5"/>
                </a:solidFill>
                <a:effectLst>
                  <a:outerShdw blurRad="38100" dist="38100" dir="2700000" algn="tl">
                    <a:srgbClr val="000000">
                      <a:alpha val="43137"/>
                    </a:srgbClr>
                  </a:outerShdw>
                </a:effectLst>
              </a:rPr>
              <a:t>Es la Unidad responsable de recibir, clasificar, abrir expedientes, glosar, catalogar, expurgar, valorar y realizar transferencias primarias de los documentos de uso cotidiano y necesario para el ejercicio de las atribuciones de una unidad administrativa y/o operativa.</a:t>
            </a:r>
          </a:p>
          <a:p>
            <a:pPr algn="just"/>
            <a:endParaRPr lang="es-MX" sz="3200" dirty="0">
              <a:solidFill>
                <a:srgbClr val="2563B5"/>
              </a:solidFill>
              <a:effectLst>
                <a:outerShdw blurRad="38100" dist="38100" dir="2700000" algn="tl">
                  <a:srgbClr val="000000">
                    <a:alpha val="43137"/>
                  </a:srgbClr>
                </a:outerShdw>
              </a:effectLst>
            </a:endParaRPr>
          </a:p>
          <a:p>
            <a:pPr algn="just"/>
            <a:r>
              <a:rPr lang="es-MX" sz="3000" b="1" i="1" dirty="0">
                <a:solidFill>
                  <a:schemeClr val="accent2">
                    <a:lumMod val="75000"/>
                  </a:schemeClr>
                </a:solidFill>
                <a:effectLst>
                  <a:outerShdw blurRad="38100" dist="38100" dir="2700000" algn="tl">
                    <a:srgbClr val="000000">
                      <a:alpha val="43137"/>
                    </a:srgbClr>
                  </a:outerShdw>
                </a:effectLst>
              </a:rPr>
              <a:t>Transferencia Primaria</a:t>
            </a:r>
          </a:p>
          <a:p>
            <a:pPr algn="just"/>
            <a:endParaRPr lang="es-MX" sz="1200" dirty="0">
              <a:solidFill>
                <a:srgbClr val="2563B5"/>
              </a:solidFill>
              <a:effectLst>
                <a:outerShdw blurRad="38100" dist="38100" dir="2700000" algn="tl">
                  <a:srgbClr val="000000">
                    <a:alpha val="43137"/>
                  </a:srgbClr>
                </a:outerShdw>
              </a:effectLst>
            </a:endParaRPr>
          </a:p>
          <a:p>
            <a:pPr algn="just"/>
            <a:r>
              <a:rPr lang="es-MX" sz="2600" dirty="0">
                <a:solidFill>
                  <a:schemeClr val="bg2">
                    <a:lumMod val="50000"/>
                  </a:schemeClr>
                </a:solidFill>
                <a:effectLst>
                  <a:outerShdw blurRad="38100" dist="38100" dir="2700000" algn="tl">
                    <a:srgbClr val="000000">
                      <a:alpha val="43137"/>
                    </a:srgbClr>
                  </a:outerShdw>
                </a:effectLst>
              </a:rPr>
              <a:t>Es el proceso de traslado controlado y sistemático de series documentales de consulta esporádica de un archivo de Trámite al Archivo de Concentración, con base en las disposiciones contenidas en el Catálogo de Disposición Documental.</a:t>
            </a:r>
          </a:p>
        </p:txBody>
      </p:sp>
    </p:spTree>
    <p:extLst>
      <p:ext uri="{BB962C8B-B14F-4D97-AF65-F5344CB8AC3E}">
        <p14:creationId xmlns:p14="http://schemas.microsoft.com/office/powerpoint/2010/main" val="86888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49383" y="862471"/>
            <a:ext cx="8645235" cy="5709255"/>
          </a:xfrm>
          <a:prstGeom prst="rect">
            <a:avLst/>
          </a:prstGeom>
          <a:noFill/>
        </p:spPr>
        <p:txBody>
          <a:bodyPr wrap="square" rtlCol="0">
            <a:spAutoFit/>
          </a:bodyPr>
          <a:lstStyle/>
          <a:p>
            <a:pPr algn="just"/>
            <a:r>
              <a:rPr lang="es-MX" sz="3000" b="1" i="1" dirty="0">
                <a:solidFill>
                  <a:schemeClr val="accent4">
                    <a:lumMod val="75000"/>
                  </a:schemeClr>
                </a:solidFill>
                <a:effectLst>
                  <a:outerShdw blurRad="38100" dist="38100" dir="2700000" algn="tl">
                    <a:srgbClr val="000000">
                      <a:alpha val="43137"/>
                    </a:srgbClr>
                  </a:outerShdw>
                </a:effectLst>
              </a:rPr>
              <a:t>Valoración Primaria</a:t>
            </a:r>
          </a:p>
          <a:p>
            <a:pPr algn="just"/>
            <a:endParaRPr lang="es-MX" sz="2600" dirty="0">
              <a:solidFill>
                <a:schemeClr val="accent5">
                  <a:lumMod val="50000"/>
                </a:schemeClr>
              </a:solidFill>
              <a:effectLst>
                <a:outerShdw blurRad="38100" dist="38100" dir="2700000" algn="tl">
                  <a:srgbClr val="000000">
                    <a:alpha val="43137"/>
                  </a:srgbClr>
                </a:outerShdw>
              </a:effectLst>
            </a:endParaRPr>
          </a:p>
          <a:p>
            <a:pPr algn="just"/>
            <a:r>
              <a:rPr lang="es-MX" sz="2600" dirty="0">
                <a:solidFill>
                  <a:srgbClr val="2563B5"/>
                </a:solidFill>
                <a:effectLst>
                  <a:outerShdw blurRad="38100" dist="38100" dir="2700000" algn="tl">
                    <a:srgbClr val="000000">
                      <a:alpha val="43137"/>
                    </a:srgbClr>
                  </a:outerShdw>
                </a:effectLst>
              </a:rPr>
              <a:t>Identificación y determinación de los plazos y modalidades de uso de los documentos por parte de las instituciones que los producen o conservan.</a:t>
            </a:r>
          </a:p>
          <a:p>
            <a:pPr algn="just"/>
            <a:endParaRPr lang="es-MX" sz="2600" dirty="0">
              <a:solidFill>
                <a:schemeClr val="accent5">
                  <a:lumMod val="50000"/>
                </a:schemeClr>
              </a:solidFill>
              <a:effectLst>
                <a:outerShdw blurRad="38100" dist="38100" dir="2700000" algn="tl">
                  <a:srgbClr val="000000">
                    <a:alpha val="43137"/>
                  </a:srgbClr>
                </a:outerShdw>
              </a:effectLst>
            </a:endParaRPr>
          </a:p>
          <a:p>
            <a:pPr algn="just"/>
            <a:r>
              <a:rPr lang="es-MX" sz="3000" b="1" i="1" dirty="0">
                <a:solidFill>
                  <a:schemeClr val="accent2">
                    <a:lumMod val="75000"/>
                  </a:schemeClr>
                </a:solidFill>
                <a:effectLst>
                  <a:outerShdw blurRad="38100" dist="38100" dir="2700000" algn="tl">
                    <a:srgbClr val="000000">
                      <a:alpha val="43137"/>
                    </a:srgbClr>
                  </a:outerShdw>
                </a:effectLst>
              </a:rPr>
              <a:t>Los valores primarios:</a:t>
            </a:r>
          </a:p>
          <a:p>
            <a:pPr algn="just"/>
            <a:endParaRPr lang="es-MX" sz="2600" b="1" dirty="0">
              <a:solidFill>
                <a:schemeClr val="accent2">
                  <a:lumMod val="50000"/>
                </a:schemeClr>
              </a:solidFill>
              <a:effectLst>
                <a:outerShdw blurRad="38100" dist="38100" dir="2700000" algn="tl">
                  <a:srgbClr val="000000">
                    <a:alpha val="43137"/>
                  </a:srgbClr>
                </a:outerShdw>
              </a:effectLst>
            </a:endParaRPr>
          </a:p>
          <a:p>
            <a:pPr marL="457189" indent="-457189" algn="just">
              <a:buFont typeface="Arial" panose="020B0604020202020204" pitchFamily="34" charset="0"/>
              <a:buChar char="•"/>
            </a:pPr>
            <a:r>
              <a:rPr lang="es-MX" sz="2500" b="1" dirty="0">
                <a:solidFill>
                  <a:schemeClr val="accent6">
                    <a:lumMod val="75000"/>
                  </a:schemeClr>
                </a:solidFill>
                <a:effectLst>
                  <a:outerShdw blurRad="38100" dist="38100" dir="2700000" algn="tl">
                    <a:srgbClr val="000000">
                      <a:alpha val="43137"/>
                    </a:srgbClr>
                  </a:outerShdw>
                </a:effectLst>
              </a:rPr>
              <a:t>Administrativo.</a:t>
            </a:r>
            <a:r>
              <a:rPr lang="es-MX" sz="2500" dirty="0">
                <a:solidFill>
                  <a:schemeClr val="accent6">
                    <a:lumMod val="75000"/>
                  </a:schemeClr>
                </a:solidFill>
                <a:effectLst>
                  <a:outerShdw blurRad="38100" dist="38100" dir="2700000" algn="tl">
                    <a:srgbClr val="000000">
                      <a:alpha val="43137"/>
                    </a:srgbClr>
                  </a:outerShdw>
                </a:effectLst>
              </a:rPr>
              <a:t> </a:t>
            </a:r>
            <a:r>
              <a:rPr lang="es-MX" dirty="0">
                <a:solidFill>
                  <a:schemeClr val="accent5">
                    <a:lumMod val="50000"/>
                  </a:schemeClr>
                </a:solidFill>
                <a:effectLst>
                  <a:outerShdw blurRad="38100" dist="38100" dir="2700000" algn="tl">
                    <a:srgbClr val="000000">
                      <a:alpha val="43137"/>
                    </a:srgbClr>
                  </a:outerShdw>
                </a:effectLst>
              </a:rPr>
              <a:t>Aquel que poseen los documentos producidos o recibidos por una Institución y sirven como testimonio de sus procedimientos y actividades.</a:t>
            </a:r>
          </a:p>
          <a:p>
            <a:pPr marL="457189" indent="-457189" algn="just">
              <a:buFont typeface="Arial" panose="020B0604020202020204" pitchFamily="34" charset="0"/>
              <a:buChar char="•"/>
            </a:pPr>
            <a:r>
              <a:rPr lang="es-MX" sz="2500" b="1" dirty="0">
                <a:solidFill>
                  <a:schemeClr val="accent6">
                    <a:lumMod val="75000"/>
                  </a:schemeClr>
                </a:solidFill>
                <a:effectLst>
                  <a:outerShdw blurRad="38100" dist="38100" dir="2700000" algn="tl">
                    <a:srgbClr val="000000">
                      <a:alpha val="43137"/>
                    </a:srgbClr>
                  </a:outerShdw>
                </a:effectLst>
              </a:rPr>
              <a:t>Legal.</a:t>
            </a:r>
            <a:r>
              <a:rPr lang="es-MX" sz="2500" dirty="0">
                <a:solidFill>
                  <a:schemeClr val="accent6">
                    <a:lumMod val="75000"/>
                  </a:schemeClr>
                </a:solidFill>
                <a:effectLst>
                  <a:outerShdw blurRad="38100" dist="38100" dir="2700000" algn="tl">
                    <a:srgbClr val="000000">
                      <a:alpha val="43137"/>
                    </a:srgbClr>
                  </a:outerShdw>
                </a:effectLst>
              </a:rPr>
              <a:t> </a:t>
            </a:r>
            <a:r>
              <a:rPr lang="es-MX" dirty="0">
                <a:solidFill>
                  <a:schemeClr val="accent5">
                    <a:lumMod val="50000"/>
                  </a:schemeClr>
                </a:solidFill>
                <a:effectLst>
                  <a:outerShdw blurRad="38100" dist="38100" dir="2700000" algn="tl">
                    <a:srgbClr val="000000">
                      <a:alpha val="43137"/>
                    </a:srgbClr>
                  </a:outerShdw>
                </a:effectLst>
              </a:rPr>
              <a:t>Es el plazo durante el cual los documentos se conservarán en la institución para su posible uso y así certificar derechos u obligaciones de la administración pública o de sus ciudadanos.</a:t>
            </a:r>
          </a:p>
          <a:p>
            <a:pPr marL="457189" indent="-457189" algn="just">
              <a:buFont typeface="Arial" panose="020B0604020202020204" pitchFamily="34" charset="0"/>
              <a:buChar char="•"/>
            </a:pPr>
            <a:r>
              <a:rPr lang="es-MX" sz="2500" b="1" dirty="0">
                <a:solidFill>
                  <a:schemeClr val="accent6">
                    <a:lumMod val="75000"/>
                  </a:schemeClr>
                </a:solidFill>
                <a:effectLst>
                  <a:outerShdw blurRad="38100" dist="38100" dir="2700000" algn="tl">
                    <a:srgbClr val="000000">
                      <a:alpha val="43137"/>
                    </a:srgbClr>
                  </a:outerShdw>
                </a:effectLst>
              </a:rPr>
              <a:t>Fiscal.</a:t>
            </a:r>
            <a:r>
              <a:rPr lang="es-MX" sz="2500" dirty="0">
                <a:solidFill>
                  <a:schemeClr val="accent6">
                    <a:lumMod val="75000"/>
                  </a:schemeClr>
                </a:solidFill>
                <a:effectLst>
                  <a:outerShdw blurRad="38100" dist="38100" dir="2700000" algn="tl">
                    <a:srgbClr val="000000">
                      <a:alpha val="43137"/>
                    </a:srgbClr>
                  </a:outerShdw>
                </a:effectLst>
              </a:rPr>
              <a:t> </a:t>
            </a:r>
            <a:r>
              <a:rPr lang="es-MX" dirty="0">
                <a:solidFill>
                  <a:schemeClr val="accent5">
                    <a:lumMod val="50000"/>
                  </a:schemeClr>
                </a:solidFill>
                <a:effectLst>
                  <a:outerShdw blurRad="38100" dist="38100" dir="2700000" algn="tl">
                    <a:srgbClr val="000000">
                      <a:alpha val="43137"/>
                    </a:srgbClr>
                  </a:outerShdw>
                </a:effectLst>
              </a:rPr>
              <a:t>Es aquel que tienen los documentos que pueden servir de testimonio del cumplimiento de obligaciones tributarias.</a:t>
            </a:r>
          </a:p>
        </p:txBody>
      </p:sp>
    </p:spTree>
    <p:extLst>
      <p:ext uri="{BB962C8B-B14F-4D97-AF65-F5344CB8AC3E}">
        <p14:creationId xmlns:p14="http://schemas.microsoft.com/office/powerpoint/2010/main" val="28447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3" y="852421"/>
            <a:ext cx="8642555" cy="5940088"/>
          </a:xfrm>
          <a:prstGeom prst="rect">
            <a:avLst/>
          </a:prstGeom>
          <a:noFill/>
        </p:spPr>
        <p:txBody>
          <a:bodyPr wrap="square" rtlCol="0">
            <a:spAutoFit/>
          </a:bodyPr>
          <a:lstStyle/>
          <a:p>
            <a:pPr algn="just"/>
            <a:r>
              <a:rPr lang="es-MX" sz="3200" b="1" dirty="0">
                <a:solidFill>
                  <a:schemeClr val="accent4">
                    <a:lumMod val="75000"/>
                  </a:schemeClr>
                </a:solidFill>
                <a:effectLst>
                  <a:outerShdw blurRad="38100" dist="38100" dir="2700000" algn="tl">
                    <a:srgbClr val="000000">
                      <a:alpha val="43137"/>
                    </a:srgbClr>
                  </a:outerShdw>
                </a:effectLst>
              </a:rPr>
              <a:t>Fase Semiactiva – Archivo de Concentración</a:t>
            </a:r>
          </a:p>
          <a:p>
            <a:pPr algn="just"/>
            <a:endParaRPr lang="es-MX" sz="1200" dirty="0">
              <a:solidFill>
                <a:schemeClr val="accent1">
                  <a:lumMod val="75000"/>
                </a:schemeClr>
              </a:solidFill>
              <a:effectLst>
                <a:outerShdw blurRad="38100" dist="38100" dir="2700000" algn="tl">
                  <a:srgbClr val="000000">
                    <a:alpha val="43137"/>
                  </a:srgbClr>
                </a:outerShdw>
              </a:effectLst>
            </a:endParaRPr>
          </a:p>
          <a:p>
            <a:pPr algn="just"/>
            <a:r>
              <a:rPr lang="es-MX" sz="2600" dirty="0">
                <a:solidFill>
                  <a:schemeClr val="accent1">
                    <a:lumMod val="75000"/>
                  </a:schemeClr>
                </a:solidFill>
                <a:effectLst>
                  <a:outerShdw blurRad="38100" dist="38100" dir="2700000" algn="tl">
                    <a:srgbClr val="000000">
                      <a:alpha val="43137"/>
                    </a:srgbClr>
                  </a:outerShdw>
                </a:effectLst>
              </a:rPr>
              <a:t>Inicia cuando la vigencia primaria otorgada por el área a los documentos, ha cumplido su periodo en trámite.</a:t>
            </a:r>
          </a:p>
          <a:p>
            <a:pPr algn="just"/>
            <a:endParaRPr lang="es-MX" sz="1200" dirty="0">
              <a:solidFill>
                <a:schemeClr val="accent1">
                  <a:lumMod val="75000"/>
                </a:schemeClr>
              </a:solidFill>
              <a:effectLst>
                <a:outerShdw blurRad="38100" dist="38100" dir="2700000" algn="tl">
                  <a:srgbClr val="000000">
                    <a:alpha val="43137"/>
                  </a:srgbClr>
                </a:outerShdw>
              </a:effectLst>
            </a:endParaRPr>
          </a:p>
          <a:p>
            <a:pPr algn="just"/>
            <a:r>
              <a:rPr lang="es-MX" sz="2600" dirty="0">
                <a:solidFill>
                  <a:schemeClr val="accent6">
                    <a:lumMod val="75000"/>
                  </a:schemeClr>
                </a:solidFill>
                <a:effectLst>
                  <a:outerShdw blurRad="38100" dist="38100" dir="2700000" algn="tl">
                    <a:srgbClr val="000000">
                      <a:alpha val="43137"/>
                    </a:srgbClr>
                  </a:outerShdw>
                </a:effectLst>
              </a:rPr>
              <a:t>El periodo de conservación en archivo de concentración es denominado precaucional, el tiempo que permanecerá resguardado dependerá de los valores primarios de los documentos, que son: administrativo, legal y fiscal y del tiempo establecido de acuerdo a la legislación (Catálogo de Disposición Documental) que le competa a la documentación, conforme a los requerimientos institucionales de la misma.</a:t>
            </a:r>
          </a:p>
          <a:p>
            <a:pPr algn="just"/>
            <a:endParaRPr lang="es-MX" sz="1200" dirty="0">
              <a:solidFill>
                <a:schemeClr val="bg2">
                  <a:lumMod val="50000"/>
                </a:schemeClr>
              </a:solidFill>
              <a:effectLst>
                <a:outerShdw blurRad="38100" dist="38100" dir="2700000" algn="tl">
                  <a:srgbClr val="000000">
                    <a:alpha val="43137"/>
                  </a:srgbClr>
                </a:outerShdw>
              </a:effectLst>
            </a:endParaRPr>
          </a:p>
          <a:p>
            <a:pPr algn="just"/>
            <a:r>
              <a:rPr lang="es-MX" sz="2600" dirty="0">
                <a:solidFill>
                  <a:schemeClr val="bg2">
                    <a:lumMod val="50000"/>
                  </a:schemeClr>
                </a:solidFill>
                <a:effectLst>
                  <a:outerShdw blurRad="38100" dist="38100" dir="2700000" algn="tl">
                    <a:srgbClr val="000000">
                      <a:alpha val="43137"/>
                    </a:srgbClr>
                  </a:outerShdw>
                </a:effectLst>
              </a:rPr>
              <a:t>En esta fase se realiza una valoración secundaria para determinar su guarda permanente en el archivo histórico o su baja documental.</a:t>
            </a:r>
          </a:p>
        </p:txBody>
      </p:sp>
    </p:spTree>
    <p:extLst>
      <p:ext uri="{BB962C8B-B14F-4D97-AF65-F5344CB8AC3E}">
        <p14:creationId xmlns:p14="http://schemas.microsoft.com/office/powerpoint/2010/main" val="160264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3" y="852422"/>
            <a:ext cx="8642555" cy="5847755"/>
          </a:xfrm>
          <a:prstGeom prst="rect">
            <a:avLst/>
          </a:prstGeom>
          <a:noFill/>
        </p:spPr>
        <p:txBody>
          <a:bodyPr wrap="square" rtlCol="0">
            <a:spAutoFit/>
          </a:bodyPr>
          <a:lstStyle/>
          <a:p>
            <a:pPr algn="just"/>
            <a:r>
              <a:rPr lang="es-MX" sz="3200" b="1" dirty="0">
                <a:solidFill>
                  <a:schemeClr val="accent4">
                    <a:lumMod val="75000"/>
                  </a:schemeClr>
                </a:solidFill>
                <a:effectLst>
                  <a:outerShdw blurRad="38100" dist="38100" dir="2700000" algn="tl">
                    <a:srgbClr val="000000">
                      <a:alpha val="43137"/>
                    </a:srgbClr>
                  </a:outerShdw>
                </a:effectLst>
              </a:rPr>
              <a:t>Archivo de Concentración</a:t>
            </a:r>
          </a:p>
          <a:p>
            <a:pPr algn="just"/>
            <a:endParaRPr lang="es-MX" sz="1200" dirty="0">
              <a:solidFill>
                <a:schemeClr val="accent1">
                  <a:lumMod val="75000"/>
                </a:schemeClr>
              </a:solidFill>
              <a:effectLst>
                <a:outerShdw blurRad="38100" dist="38100" dir="2700000" algn="tl">
                  <a:srgbClr val="000000">
                    <a:alpha val="43137"/>
                  </a:srgbClr>
                </a:outerShdw>
              </a:effectLst>
            </a:endParaRPr>
          </a:p>
          <a:p>
            <a:pPr algn="just"/>
            <a:r>
              <a:rPr lang="es-MX" sz="2600" dirty="0">
                <a:solidFill>
                  <a:schemeClr val="accent1">
                    <a:lumMod val="75000"/>
                  </a:schemeClr>
                </a:solidFill>
                <a:effectLst>
                  <a:outerShdw blurRad="38100" dist="38100" dir="2700000" algn="tl">
                    <a:srgbClr val="000000">
                      <a:alpha val="43137"/>
                    </a:srgbClr>
                  </a:outerShdw>
                </a:effectLst>
              </a:rPr>
              <a:t>Es la Unidad responsable de la administración de los documentos cuya consulta es esporádica por parte de las unidades administrativas y operativas de la Secretaría, y que permanecen en él hasta que termina su vigencia y se pueda determinar su destino final (Baja o Conservación en el Archivo Histórico).</a:t>
            </a:r>
          </a:p>
          <a:p>
            <a:pPr algn="just"/>
            <a:endParaRPr lang="es-MX" sz="2600" dirty="0">
              <a:solidFill>
                <a:schemeClr val="accent1">
                  <a:lumMod val="75000"/>
                </a:schemeClr>
              </a:solidFill>
              <a:effectLst>
                <a:outerShdw blurRad="38100" dist="38100" dir="2700000" algn="tl">
                  <a:srgbClr val="000000">
                    <a:alpha val="43137"/>
                  </a:srgbClr>
                </a:outerShdw>
              </a:effectLst>
            </a:endParaRPr>
          </a:p>
          <a:p>
            <a:pPr algn="just"/>
            <a:r>
              <a:rPr lang="es-MX" sz="3000" b="1" i="1" dirty="0">
                <a:solidFill>
                  <a:schemeClr val="accent4">
                    <a:lumMod val="50000"/>
                  </a:schemeClr>
                </a:solidFill>
                <a:effectLst>
                  <a:outerShdw blurRad="38100" dist="38100" dir="2700000" algn="tl">
                    <a:srgbClr val="000000">
                      <a:alpha val="43137"/>
                    </a:srgbClr>
                  </a:outerShdw>
                </a:effectLst>
              </a:rPr>
              <a:t>Valoración Secundaria</a:t>
            </a:r>
          </a:p>
          <a:p>
            <a:pPr algn="just"/>
            <a:endParaRPr lang="es-MX" sz="1200" dirty="0">
              <a:solidFill>
                <a:schemeClr val="accent1">
                  <a:lumMod val="75000"/>
                </a:schemeClr>
              </a:solidFill>
              <a:effectLst>
                <a:outerShdw blurRad="38100" dist="38100" dir="2700000" algn="tl">
                  <a:srgbClr val="000000">
                    <a:alpha val="43137"/>
                  </a:srgbClr>
                </a:outerShdw>
              </a:effectLst>
            </a:endParaRPr>
          </a:p>
          <a:p>
            <a:pPr algn="just"/>
            <a:r>
              <a:rPr lang="es-MX" sz="2600" dirty="0">
                <a:solidFill>
                  <a:schemeClr val="bg2">
                    <a:lumMod val="50000"/>
                  </a:schemeClr>
                </a:solidFill>
                <a:effectLst>
                  <a:outerShdw blurRad="38100" dist="38100" dir="2700000" algn="tl">
                    <a:srgbClr val="000000">
                      <a:alpha val="43137"/>
                    </a:srgbClr>
                  </a:outerShdw>
                </a:effectLst>
              </a:rPr>
              <a:t>Es la identificación y aplicación de los usos que los documentos tendrán para la investigación científica y social en todos los campos, así como su utilidad como fuente de información de carácter único o permanente.</a:t>
            </a:r>
          </a:p>
        </p:txBody>
      </p:sp>
    </p:spTree>
    <p:extLst>
      <p:ext uri="{BB962C8B-B14F-4D97-AF65-F5344CB8AC3E}">
        <p14:creationId xmlns:p14="http://schemas.microsoft.com/office/powerpoint/2010/main" val="91729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3" y="852422"/>
            <a:ext cx="8642555" cy="3247043"/>
          </a:xfrm>
          <a:prstGeom prst="rect">
            <a:avLst/>
          </a:prstGeom>
          <a:noFill/>
        </p:spPr>
        <p:txBody>
          <a:bodyPr wrap="square" rtlCol="0">
            <a:spAutoFit/>
          </a:bodyPr>
          <a:lstStyle/>
          <a:p>
            <a:pPr algn="just"/>
            <a:r>
              <a:rPr lang="es-MX" sz="3000" b="1" i="1" dirty="0">
                <a:solidFill>
                  <a:schemeClr val="accent2">
                    <a:lumMod val="75000"/>
                  </a:schemeClr>
                </a:solidFill>
                <a:effectLst>
                  <a:outerShdw blurRad="38100" dist="38100" dir="2700000" algn="tl">
                    <a:srgbClr val="000000">
                      <a:alpha val="43137"/>
                    </a:srgbClr>
                  </a:outerShdw>
                </a:effectLst>
              </a:rPr>
              <a:t>Los </a:t>
            </a:r>
            <a:r>
              <a:rPr lang="es-MX" sz="3000" b="1" i="1">
                <a:solidFill>
                  <a:schemeClr val="accent2">
                    <a:lumMod val="75000"/>
                  </a:schemeClr>
                </a:solidFill>
                <a:effectLst>
                  <a:outerShdw blurRad="38100" dist="38100" dir="2700000" algn="tl">
                    <a:srgbClr val="000000">
                      <a:alpha val="43137"/>
                    </a:srgbClr>
                  </a:outerShdw>
                </a:effectLst>
              </a:rPr>
              <a:t>valores secundarios:</a:t>
            </a:r>
            <a:endParaRPr lang="es-MX" sz="3000" b="1" i="1" dirty="0">
              <a:solidFill>
                <a:schemeClr val="accent2">
                  <a:lumMod val="75000"/>
                </a:schemeClr>
              </a:solidFill>
              <a:effectLst>
                <a:outerShdw blurRad="38100" dist="38100" dir="2700000" algn="tl">
                  <a:srgbClr val="000000">
                    <a:alpha val="43137"/>
                  </a:srgbClr>
                </a:outerShdw>
              </a:effectLst>
            </a:endParaRPr>
          </a:p>
          <a:p>
            <a:pPr algn="just"/>
            <a:endParaRPr lang="es-MX" sz="2600" b="1" dirty="0">
              <a:solidFill>
                <a:schemeClr val="accent2">
                  <a:lumMod val="50000"/>
                </a:schemeClr>
              </a:solidFill>
              <a:effectLst>
                <a:outerShdw blurRad="38100" dist="38100" dir="2700000" algn="tl">
                  <a:srgbClr val="000000">
                    <a:alpha val="43137"/>
                  </a:srgbClr>
                </a:outerShdw>
              </a:effectLst>
            </a:endParaRPr>
          </a:p>
          <a:p>
            <a:pPr marL="457189" indent="-457189" algn="just">
              <a:buFont typeface="Arial" panose="020B0604020202020204" pitchFamily="34" charset="0"/>
              <a:buChar char="•"/>
            </a:pPr>
            <a:r>
              <a:rPr lang="es-MX" sz="2500" b="1" dirty="0">
                <a:solidFill>
                  <a:schemeClr val="accent6">
                    <a:lumMod val="75000"/>
                  </a:schemeClr>
                </a:solidFill>
                <a:effectLst>
                  <a:outerShdw blurRad="38100" dist="38100" dir="2700000" algn="tl">
                    <a:srgbClr val="000000">
                      <a:alpha val="43137"/>
                    </a:srgbClr>
                  </a:outerShdw>
                </a:effectLst>
              </a:rPr>
              <a:t>Evidencial.</a:t>
            </a:r>
            <a:r>
              <a:rPr lang="es-MX" sz="2500" dirty="0">
                <a:solidFill>
                  <a:schemeClr val="accent6">
                    <a:lumMod val="75000"/>
                  </a:schemeClr>
                </a:solidFill>
                <a:effectLst>
                  <a:outerShdw blurRad="38100" dist="38100" dir="2700000" algn="tl">
                    <a:srgbClr val="000000">
                      <a:alpha val="43137"/>
                    </a:srgbClr>
                  </a:outerShdw>
                </a:effectLst>
              </a:rPr>
              <a:t> </a:t>
            </a:r>
            <a:r>
              <a:rPr lang="es-MX" dirty="0">
                <a:solidFill>
                  <a:schemeClr val="accent5">
                    <a:lumMod val="50000"/>
                  </a:schemeClr>
                </a:solidFill>
                <a:effectLst>
                  <a:outerShdw blurRad="38100" dist="38100" dir="2700000" algn="tl">
                    <a:srgbClr val="000000">
                      <a:alpha val="43137"/>
                    </a:srgbClr>
                  </a:outerShdw>
                </a:effectLst>
              </a:rPr>
              <a:t>Es el valor que refleja el origen, organización y desarrollo de la institución.</a:t>
            </a:r>
          </a:p>
          <a:p>
            <a:pPr marL="457189" indent="-457189" algn="just">
              <a:buFont typeface="Arial" panose="020B0604020202020204" pitchFamily="34" charset="0"/>
              <a:buChar char="•"/>
            </a:pPr>
            <a:r>
              <a:rPr lang="es-MX" sz="2500" b="1" dirty="0">
                <a:solidFill>
                  <a:schemeClr val="accent6">
                    <a:lumMod val="75000"/>
                  </a:schemeClr>
                </a:solidFill>
                <a:effectLst>
                  <a:outerShdw blurRad="38100" dist="38100" dir="2700000" algn="tl">
                    <a:srgbClr val="000000">
                      <a:alpha val="43137"/>
                    </a:srgbClr>
                  </a:outerShdw>
                </a:effectLst>
              </a:rPr>
              <a:t>Testimonial.</a:t>
            </a:r>
            <a:r>
              <a:rPr lang="es-MX" sz="2500" dirty="0">
                <a:solidFill>
                  <a:schemeClr val="accent6">
                    <a:lumMod val="75000"/>
                  </a:schemeClr>
                </a:solidFill>
                <a:effectLst>
                  <a:outerShdw blurRad="38100" dist="38100" dir="2700000" algn="tl">
                    <a:srgbClr val="000000">
                      <a:alpha val="43137"/>
                    </a:srgbClr>
                  </a:outerShdw>
                </a:effectLst>
              </a:rPr>
              <a:t> </a:t>
            </a:r>
            <a:r>
              <a:rPr lang="es-MX" dirty="0">
                <a:solidFill>
                  <a:schemeClr val="accent5">
                    <a:lumMod val="50000"/>
                  </a:schemeClr>
                </a:solidFill>
                <a:effectLst>
                  <a:outerShdw blurRad="38100" dist="38100" dir="2700000" algn="tl">
                    <a:srgbClr val="000000">
                      <a:alpha val="43137"/>
                    </a:srgbClr>
                  </a:outerShdw>
                </a:effectLst>
              </a:rPr>
              <a:t>Refleja la evolución y los cambios más importantes desde el punto de vista legal que sufre la institución (Leyes, Reglamentos, Políticas, Procedimientos, Decretos.</a:t>
            </a:r>
          </a:p>
          <a:p>
            <a:pPr marL="457189" indent="-457189" algn="just">
              <a:buFont typeface="Arial" panose="020B0604020202020204" pitchFamily="34" charset="0"/>
              <a:buChar char="•"/>
            </a:pPr>
            <a:r>
              <a:rPr lang="es-MX" sz="2500" b="1" dirty="0">
                <a:solidFill>
                  <a:schemeClr val="accent6">
                    <a:lumMod val="75000"/>
                  </a:schemeClr>
                </a:solidFill>
                <a:effectLst>
                  <a:outerShdw blurRad="38100" dist="38100" dir="2700000" algn="tl">
                    <a:srgbClr val="000000">
                      <a:alpha val="43137"/>
                    </a:srgbClr>
                  </a:outerShdw>
                </a:effectLst>
              </a:rPr>
              <a:t>Informativo.</a:t>
            </a:r>
            <a:r>
              <a:rPr lang="es-MX" sz="2500" dirty="0">
                <a:solidFill>
                  <a:schemeClr val="accent6">
                    <a:lumMod val="75000"/>
                  </a:schemeClr>
                </a:solidFill>
                <a:effectLst>
                  <a:outerShdw blurRad="38100" dist="38100" dir="2700000" algn="tl">
                    <a:srgbClr val="000000">
                      <a:alpha val="43137"/>
                    </a:srgbClr>
                  </a:outerShdw>
                </a:effectLst>
              </a:rPr>
              <a:t> </a:t>
            </a:r>
            <a:r>
              <a:rPr lang="es-MX" dirty="0">
                <a:solidFill>
                  <a:schemeClr val="accent5">
                    <a:lumMod val="50000"/>
                  </a:schemeClr>
                </a:solidFill>
                <a:effectLst>
                  <a:outerShdw blurRad="38100" dist="38100" dir="2700000" algn="tl">
                    <a:srgbClr val="000000">
                      <a:alpha val="43137"/>
                    </a:srgbClr>
                  </a:outerShdw>
                </a:effectLst>
              </a:rPr>
              <a:t>La documentación histórica por lo regular posee </a:t>
            </a:r>
            <a:r>
              <a:rPr lang="es-MX" u="sng" dirty="0">
                <a:solidFill>
                  <a:schemeClr val="accent5">
                    <a:lumMod val="50000"/>
                  </a:schemeClr>
                </a:solidFill>
                <a:effectLst>
                  <a:outerShdw blurRad="38100" dist="38100" dir="2700000" algn="tl">
                    <a:srgbClr val="000000">
                      <a:alpha val="43137"/>
                    </a:srgbClr>
                  </a:outerShdw>
                </a:effectLst>
              </a:rPr>
              <a:t>valores informativos</a:t>
            </a:r>
            <a:r>
              <a:rPr lang="es-MX" dirty="0">
                <a:solidFill>
                  <a:schemeClr val="accent5">
                    <a:lumMod val="50000"/>
                  </a:schemeClr>
                </a:solidFill>
                <a:effectLst>
                  <a:outerShdw blurRad="38100" dist="38100" dir="2700000" algn="tl">
                    <a:srgbClr val="000000">
                      <a:alpha val="43137"/>
                    </a:srgbClr>
                  </a:outerShdw>
                </a:effectLst>
              </a:rPr>
              <a:t> en tanto revelan fenómenos particulares de las instituciones.</a:t>
            </a:r>
          </a:p>
        </p:txBody>
      </p:sp>
    </p:spTree>
    <p:extLst>
      <p:ext uri="{BB962C8B-B14F-4D97-AF65-F5344CB8AC3E}">
        <p14:creationId xmlns:p14="http://schemas.microsoft.com/office/powerpoint/2010/main" val="318519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64577" y="852421"/>
            <a:ext cx="8642555" cy="4416594"/>
          </a:xfrm>
          <a:prstGeom prst="rect">
            <a:avLst/>
          </a:prstGeom>
          <a:noFill/>
        </p:spPr>
        <p:txBody>
          <a:bodyPr wrap="square" rtlCol="0">
            <a:spAutoFit/>
          </a:bodyPr>
          <a:lstStyle/>
          <a:p>
            <a:pPr algn="just"/>
            <a:r>
              <a:rPr lang="es-MX" sz="3000" b="1" i="1" dirty="0">
                <a:solidFill>
                  <a:schemeClr val="accent2">
                    <a:lumMod val="75000"/>
                  </a:schemeClr>
                </a:solidFill>
                <a:effectLst>
                  <a:outerShdw blurRad="38100" dist="38100" dir="2700000" algn="tl">
                    <a:srgbClr val="000000">
                      <a:alpha val="43137"/>
                    </a:srgbClr>
                  </a:outerShdw>
                </a:effectLst>
              </a:rPr>
              <a:t>Préstamo de Expediente</a:t>
            </a:r>
          </a:p>
          <a:p>
            <a:pPr algn="just"/>
            <a:endParaRPr lang="es-MX" sz="24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Todas las series y los expedientes que se encuentren en el Archivo de Concentración, estarán a disposición del área que los haya generado y transferido, presentando para tal efecto la solicitud firmada, siendo la única que los podrá recibir en préstamo.</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bg2">
                    <a:lumMod val="50000"/>
                  </a:schemeClr>
                </a:solidFill>
                <a:effectLst>
                  <a:outerShdw blurRad="38100" dist="38100" dir="2700000" algn="tl">
                    <a:srgbClr val="000000">
                      <a:alpha val="43137"/>
                    </a:srgbClr>
                  </a:outerShdw>
                </a:effectLst>
              </a:rPr>
              <a:t>El periodo máximo de préstamo será de 30 días hábiles, el cual podrá ser prorrogado a solicitud expresa y debidamente justificada.</a:t>
            </a:r>
            <a:endParaRPr lang="es-MX" sz="26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6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3" y="852422"/>
            <a:ext cx="8642555" cy="5693866"/>
          </a:xfrm>
          <a:prstGeom prst="rect">
            <a:avLst/>
          </a:prstGeom>
          <a:noFill/>
        </p:spPr>
        <p:txBody>
          <a:bodyPr wrap="square" rtlCol="0">
            <a:spAutoFit/>
          </a:bodyPr>
          <a:lstStyle/>
          <a:p>
            <a:pPr algn="just"/>
            <a:r>
              <a:rPr lang="es-MX" sz="3200" b="1" dirty="0">
                <a:solidFill>
                  <a:srgbClr val="C00000"/>
                </a:solidFill>
                <a:effectLst>
                  <a:outerShdw blurRad="38100" dist="38100" dir="2700000" algn="tl">
                    <a:srgbClr val="000000">
                      <a:alpha val="43137"/>
                    </a:srgbClr>
                  </a:outerShdw>
                </a:effectLst>
              </a:rPr>
              <a:t>Fase Inactiva – Archivo Histórico</a:t>
            </a:r>
          </a:p>
          <a:p>
            <a:pPr algn="just"/>
            <a:endParaRPr lang="es-MX"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Previo a esta fase se indica cual será el destino de la documentación; estos pueden ser los siguientes:</a:t>
            </a:r>
          </a:p>
          <a:p>
            <a:pPr algn="just"/>
            <a:endParaRPr lang="es-MX" sz="1400" dirty="0">
              <a:solidFill>
                <a:schemeClr val="accent1">
                  <a:lumMod val="75000"/>
                </a:schemeClr>
              </a:solidFill>
              <a:effectLst>
                <a:outerShdw blurRad="38100" dist="38100" dir="2700000" algn="tl">
                  <a:srgbClr val="000000">
                    <a:alpha val="43137"/>
                  </a:srgbClr>
                </a:outerShdw>
              </a:effectLst>
            </a:endParaRPr>
          </a:p>
          <a:p>
            <a:pPr marL="811193" indent="-457189" algn="just">
              <a:buFont typeface="Wingdings" panose="05000000000000000000" pitchFamily="2" charset="2"/>
              <a:buChar char="q"/>
            </a:pPr>
            <a:r>
              <a:rPr lang="es-MX" sz="2500" dirty="0">
                <a:solidFill>
                  <a:schemeClr val="accent6">
                    <a:lumMod val="75000"/>
                  </a:schemeClr>
                </a:solidFill>
                <a:effectLst>
                  <a:outerShdw blurRad="38100" dist="38100" dir="2700000" algn="tl">
                    <a:srgbClr val="000000">
                      <a:alpha val="43137"/>
                    </a:srgbClr>
                  </a:outerShdw>
                </a:effectLst>
              </a:rPr>
              <a:t>Muestreo.</a:t>
            </a:r>
          </a:p>
          <a:p>
            <a:pPr marL="811193" indent="-457189" algn="just">
              <a:buFont typeface="Wingdings" panose="05000000000000000000" pitchFamily="2" charset="2"/>
              <a:buChar char="q"/>
            </a:pPr>
            <a:r>
              <a:rPr lang="es-MX" sz="2500" dirty="0">
                <a:solidFill>
                  <a:schemeClr val="accent6">
                    <a:lumMod val="75000"/>
                  </a:schemeClr>
                </a:solidFill>
                <a:effectLst>
                  <a:outerShdw blurRad="38100" dist="38100" dir="2700000" algn="tl">
                    <a:srgbClr val="000000">
                      <a:alpha val="43137"/>
                    </a:srgbClr>
                  </a:outerShdw>
                </a:effectLst>
              </a:rPr>
              <a:t>Baja documental.</a:t>
            </a:r>
          </a:p>
          <a:p>
            <a:pPr marL="811193" indent="-457189" algn="just">
              <a:buFont typeface="Wingdings" panose="05000000000000000000" pitchFamily="2" charset="2"/>
              <a:buChar char="q"/>
            </a:pPr>
            <a:r>
              <a:rPr lang="es-MX" sz="2500" dirty="0">
                <a:solidFill>
                  <a:schemeClr val="accent6">
                    <a:lumMod val="75000"/>
                  </a:schemeClr>
                </a:solidFill>
                <a:effectLst>
                  <a:outerShdw blurRad="38100" dist="38100" dir="2700000" algn="tl">
                    <a:srgbClr val="000000">
                      <a:alpha val="43137"/>
                    </a:srgbClr>
                  </a:outerShdw>
                </a:effectLst>
              </a:rPr>
              <a:t>Transferencia, y</a:t>
            </a:r>
          </a:p>
          <a:p>
            <a:pPr marL="811193" indent="-457189" algn="just">
              <a:buFont typeface="Wingdings" panose="05000000000000000000" pitchFamily="2" charset="2"/>
              <a:buChar char="q"/>
            </a:pPr>
            <a:r>
              <a:rPr lang="es-MX" sz="2500" dirty="0">
                <a:solidFill>
                  <a:schemeClr val="accent6">
                    <a:lumMod val="75000"/>
                  </a:schemeClr>
                </a:solidFill>
                <a:effectLst>
                  <a:outerShdw blurRad="38100" dist="38100" dir="2700000" algn="tl">
                    <a:srgbClr val="000000">
                      <a:alpha val="43137"/>
                    </a:srgbClr>
                  </a:outerShdw>
                </a:effectLst>
              </a:rPr>
              <a:t>Traslado al Archivo Histórico.</a:t>
            </a:r>
          </a:p>
          <a:p>
            <a:pPr algn="just"/>
            <a:endParaRPr lang="es-MX" sz="2500" dirty="0">
              <a:solidFill>
                <a:schemeClr val="bg2">
                  <a:lumMod val="50000"/>
                </a:schemeClr>
              </a:solidFill>
              <a:effectLst>
                <a:outerShdw blurRad="38100" dist="38100" dir="2700000" algn="tl">
                  <a:srgbClr val="000000">
                    <a:alpha val="43137"/>
                  </a:srgbClr>
                </a:outerShdw>
              </a:effectLst>
            </a:endParaRPr>
          </a:p>
          <a:p>
            <a:pPr algn="just"/>
            <a:r>
              <a:rPr lang="es-MX" sz="2500" dirty="0">
                <a:solidFill>
                  <a:schemeClr val="bg2">
                    <a:lumMod val="50000"/>
                  </a:schemeClr>
                </a:solidFill>
                <a:effectLst>
                  <a:outerShdw blurRad="38100" dist="38100" dir="2700000" algn="tl">
                    <a:srgbClr val="000000">
                      <a:alpha val="43137"/>
                    </a:srgbClr>
                  </a:outerShdw>
                </a:effectLst>
              </a:rPr>
              <a:t>En esta fase, la documentación deja de ser utilizada por la Dependencia o Institución y adquiere un valor de uso social en el que cualquier individuo podrá consultarlo y utilizarlo como una fuente de información de investigaciones futuras, publicaciones de artículos, entre otros.</a:t>
            </a:r>
          </a:p>
        </p:txBody>
      </p:sp>
    </p:spTree>
    <p:extLst>
      <p:ext uri="{BB962C8B-B14F-4D97-AF65-F5344CB8AC3E}">
        <p14:creationId xmlns:p14="http://schemas.microsoft.com/office/powerpoint/2010/main" val="384259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3" y="838567"/>
            <a:ext cx="8642555" cy="6055632"/>
          </a:xfrm>
          <a:prstGeom prst="rect">
            <a:avLst/>
          </a:prstGeom>
          <a:noFill/>
        </p:spPr>
        <p:txBody>
          <a:bodyPr wrap="square" rtlCol="0">
            <a:spAutoFit/>
          </a:bodyPr>
          <a:lstStyle/>
          <a:p>
            <a:pPr algn="just"/>
            <a:r>
              <a:rPr lang="es-MX" sz="3200" b="1" kern="100" dirty="0">
                <a:solidFill>
                  <a:srgbClr val="C00000"/>
                </a:solidFill>
                <a:effectLst>
                  <a:outerShdw blurRad="38100" dist="38100" dir="2700000" algn="tl">
                    <a:srgbClr val="000000">
                      <a:alpha val="43137"/>
                    </a:srgbClr>
                  </a:outerShdw>
                </a:effectLst>
              </a:rPr>
              <a:t>Archivo Histórico</a:t>
            </a:r>
          </a:p>
          <a:p>
            <a:pPr algn="just"/>
            <a:endParaRPr lang="es-MX" sz="800" kern="100" dirty="0">
              <a:solidFill>
                <a:schemeClr val="accent1">
                  <a:lumMod val="75000"/>
                </a:schemeClr>
              </a:solidFill>
              <a:effectLst>
                <a:outerShdw blurRad="38100" dist="38100" dir="2700000" algn="tl">
                  <a:srgbClr val="000000">
                    <a:alpha val="43137"/>
                  </a:srgbClr>
                </a:outerShdw>
              </a:effectLst>
            </a:endParaRPr>
          </a:p>
          <a:p>
            <a:pPr algn="just"/>
            <a:r>
              <a:rPr lang="es-MX" sz="2500" kern="100" dirty="0">
                <a:solidFill>
                  <a:schemeClr val="accent1">
                    <a:lumMod val="75000"/>
                  </a:schemeClr>
                </a:solidFill>
                <a:effectLst>
                  <a:outerShdw blurRad="38100" dist="38100" dir="2700000" algn="tl">
                    <a:srgbClr val="000000">
                      <a:alpha val="43137"/>
                    </a:srgbClr>
                  </a:outerShdw>
                </a:effectLst>
              </a:rPr>
              <a:t>Corresponde a la tercera etapa dentro del ciclo vital del documento.</a:t>
            </a:r>
          </a:p>
          <a:p>
            <a:pPr algn="just"/>
            <a:endParaRPr lang="es-MX" sz="800" kern="100" dirty="0">
              <a:solidFill>
                <a:schemeClr val="accent1">
                  <a:lumMod val="75000"/>
                </a:schemeClr>
              </a:solidFill>
              <a:effectLst>
                <a:outerShdw blurRad="38100" dist="38100" dir="2700000" algn="tl">
                  <a:srgbClr val="000000">
                    <a:alpha val="43137"/>
                  </a:srgbClr>
                </a:outerShdw>
              </a:effectLst>
            </a:endParaRPr>
          </a:p>
          <a:p>
            <a:pPr algn="just"/>
            <a:r>
              <a:rPr lang="es-MX" sz="2500" kern="100" dirty="0">
                <a:solidFill>
                  <a:schemeClr val="accent6">
                    <a:lumMod val="75000"/>
                  </a:schemeClr>
                </a:solidFill>
                <a:effectLst>
                  <a:outerShdw blurRad="38100" dist="38100" dir="2700000" algn="tl">
                    <a:srgbClr val="000000">
                      <a:alpha val="43137"/>
                    </a:srgbClr>
                  </a:outerShdw>
                </a:effectLst>
              </a:rPr>
              <a:t>Recibe las transferencias del Archivo de Concentración, cuando sus vigencias fueron cumplidas.</a:t>
            </a:r>
          </a:p>
          <a:p>
            <a:pPr algn="just"/>
            <a:endParaRPr lang="es-MX" sz="800" kern="100" dirty="0">
              <a:solidFill>
                <a:schemeClr val="accent1">
                  <a:lumMod val="75000"/>
                </a:schemeClr>
              </a:solidFill>
              <a:effectLst>
                <a:outerShdw blurRad="38100" dist="38100" dir="2700000" algn="tl">
                  <a:srgbClr val="000000">
                    <a:alpha val="43137"/>
                  </a:srgbClr>
                </a:outerShdw>
              </a:effectLst>
            </a:endParaRPr>
          </a:p>
          <a:p>
            <a:pPr algn="just"/>
            <a:r>
              <a:rPr lang="es-MX" sz="2500" kern="100" dirty="0">
                <a:solidFill>
                  <a:schemeClr val="bg2">
                    <a:lumMod val="50000"/>
                  </a:schemeClr>
                </a:solidFill>
                <a:effectLst>
                  <a:outerShdw blurRad="38100" dist="38100" dir="2700000" algn="tl">
                    <a:srgbClr val="000000">
                      <a:alpha val="43137"/>
                    </a:srgbClr>
                  </a:outerShdw>
                </a:effectLst>
              </a:rPr>
              <a:t>Esta documentación se conservará y preservará de manera permanente, si al menos tiene un valor secundario (Evidencial, Testimonial o Informativo). </a:t>
            </a:r>
          </a:p>
          <a:p>
            <a:pPr algn="just"/>
            <a:endParaRPr lang="es-MX" sz="1200" kern="100" dirty="0">
              <a:solidFill>
                <a:schemeClr val="bg2">
                  <a:lumMod val="50000"/>
                </a:schemeClr>
              </a:solidFill>
              <a:effectLst>
                <a:outerShdw blurRad="38100" dist="38100" dir="2700000" algn="tl">
                  <a:srgbClr val="000000">
                    <a:alpha val="43137"/>
                  </a:srgbClr>
                </a:outerShdw>
              </a:effectLst>
            </a:endParaRPr>
          </a:p>
          <a:p>
            <a:pPr algn="just"/>
            <a:r>
              <a:rPr lang="es-MX" sz="3000" b="1" i="1" kern="100" dirty="0">
                <a:solidFill>
                  <a:schemeClr val="accent2">
                    <a:lumMod val="75000"/>
                  </a:schemeClr>
                </a:solidFill>
                <a:effectLst>
                  <a:outerShdw blurRad="38100" dist="38100" dir="2700000" algn="tl">
                    <a:srgbClr val="000000">
                      <a:alpha val="43137"/>
                    </a:srgbClr>
                  </a:outerShdw>
                </a:effectLst>
              </a:rPr>
              <a:t>Transferencia Secundaria</a:t>
            </a:r>
          </a:p>
          <a:p>
            <a:pPr algn="just"/>
            <a:endParaRPr lang="es-MX" sz="800" kern="100" dirty="0">
              <a:solidFill>
                <a:srgbClr val="2563B5"/>
              </a:solidFill>
              <a:effectLst>
                <a:outerShdw blurRad="38100" dist="38100" dir="2700000" algn="tl">
                  <a:srgbClr val="000000">
                    <a:alpha val="43137"/>
                  </a:srgbClr>
                </a:outerShdw>
              </a:effectLst>
            </a:endParaRPr>
          </a:p>
          <a:p>
            <a:pPr algn="just"/>
            <a:r>
              <a:rPr lang="es-MX" sz="2400" kern="100" dirty="0">
                <a:solidFill>
                  <a:srgbClr val="2563B5"/>
                </a:solidFill>
                <a:effectLst>
                  <a:outerShdw blurRad="38100" dist="38100" dir="2700000" algn="tl">
                    <a:srgbClr val="000000">
                      <a:alpha val="43137"/>
                    </a:srgbClr>
                  </a:outerShdw>
                </a:effectLst>
              </a:rPr>
              <a:t>Es el traslado controlado y sistemático, con base en las disposiciones contenidas en el Catálogo de Disposición Documental de las series documentales del Archivo de Concentración al Archivo Histórico, para su conservación permanente.</a:t>
            </a:r>
            <a:endParaRPr lang="es-MX" sz="2600" kern="1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886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6" name="CuadroTexto 5"/>
          <p:cNvSpPr txBox="1"/>
          <p:nvPr/>
        </p:nvSpPr>
        <p:spPr>
          <a:xfrm>
            <a:off x="396309" y="3156451"/>
            <a:ext cx="3585423" cy="2616101"/>
          </a:xfrm>
          <a:prstGeom prst="rect">
            <a:avLst/>
          </a:prstGeom>
          <a:noFill/>
          <a:ln>
            <a:solidFill>
              <a:schemeClr val="tx1"/>
            </a:solidFill>
          </a:ln>
          <a:effectLst/>
        </p:spPr>
        <p:txBody>
          <a:bodyPr wrap="square" rtlCol="0">
            <a:spAutoFit/>
          </a:bodyPr>
          <a:lstStyle/>
          <a:p>
            <a:pPr algn="ctr"/>
            <a:r>
              <a:rPr lang="es-MX"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Ley de Archivos del Distrito Federal</a:t>
            </a:r>
          </a:p>
          <a:p>
            <a:pPr algn="ctr"/>
            <a:endParaRPr lang="es-MX" sz="2800" b="1" dirty="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s-MX" sz="1400" b="1" dirty="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Publicada en la G.O.D.F. el 08 de octubre de 2008</a:t>
            </a:r>
          </a:p>
        </p:txBody>
      </p:sp>
      <p:sp>
        <p:nvSpPr>
          <p:cNvPr id="7" name="CuadroTexto 6"/>
          <p:cNvSpPr txBox="1"/>
          <p:nvPr/>
        </p:nvSpPr>
        <p:spPr>
          <a:xfrm>
            <a:off x="5163534" y="3165756"/>
            <a:ext cx="3585423" cy="2616101"/>
          </a:xfrm>
          <a:prstGeom prst="rect">
            <a:avLst/>
          </a:prstGeom>
          <a:noFill/>
          <a:ln>
            <a:solidFill>
              <a:schemeClr val="tx1"/>
            </a:solidFill>
          </a:ln>
          <a:effectLst/>
        </p:spPr>
        <p:txBody>
          <a:bodyPr wrap="square" rtlCol="0">
            <a:spAutoFit/>
          </a:bodyPr>
          <a:lstStyle/>
          <a:p>
            <a:pPr algn="ctr"/>
            <a:r>
              <a:rPr lang="es-MX" sz="36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Circular Uno </a:t>
            </a:r>
            <a:r>
              <a:rPr lang="es-MX" sz="140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“Normatividad en Materia de Administración de Recursos para las Dependencias, Unidades Administrativas, Unidades Administrativas de Apoyo Técnico Operativo, Órganos Desconcentrados y Entidades de la Administración Pública del Distrito Federal”</a:t>
            </a:r>
          </a:p>
          <a:p>
            <a:pPr algn="ctr"/>
            <a:endParaRPr lang="es-MX" sz="1600" b="1" dirty="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r>
              <a:rPr lang="es-MX" sz="1400" b="1" dirty="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Publicada en la G.O.D.F. el 18 de septiembre de 2015</a:t>
            </a:r>
            <a:endParaRPr lang="es-MX" sz="2400" b="1" dirty="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CuadroTexto 1"/>
          <p:cNvSpPr txBox="1"/>
          <p:nvPr/>
        </p:nvSpPr>
        <p:spPr>
          <a:xfrm>
            <a:off x="969819" y="1094510"/>
            <a:ext cx="7204364" cy="1446550"/>
          </a:xfrm>
          <a:prstGeom prst="rect">
            <a:avLst/>
          </a:prstGeom>
          <a:noFill/>
        </p:spPr>
        <p:txBody>
          <a:bodyPr wrap="square" rtlCol="0">
            <a:spAutoFit/>
          </a:bodyPr>
          <a:lstStyle/>
          <a:p>
            <a:pPr algn="ctr"/>
            <a:r>
              <a:rPr lang="es-MX" sz="4400" b="1" dirty="0">
                <a:solidFill>
                  <a:schemeClr val="accent2">
                    <a:lumMod val="75000"/>
                  </a:schemeClr>
                </a:solidFill>
                <a:effectLst>
                  <a:outerShdw blurRad="38100" dist="38100" dir="2700000" algn="tl">
                    <a:srgbClr val="000000">
                      <a:alpha val="43137"/>
                    </a:srgbClr>
                  </a:outerShdw>
                </a:effectLst>
              </a:rPr>
              <a:t>Normatividad archivística aplicable</a:t>
            </a:r>
          </a:p>
        </p:txBody>
      </p:sp>
    </p:spTree>
    <p:extLst>
      <p:ext uri="{BB962C8B-B14F-4D97-AF65-F5344CB8AC3E}">
        <p14:creationId xmlns:p14="http://schemas.microsoft.com/office/powerpoint/2010/main" val="3007392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64577" y="852421"/>
            <a:ext cx="8642555" cy="5386090"/>
          </a:xfrm>
          <a:prstGeom prst="rect">
            <a:avLst/>
          </a:prstGeom>
          <a:noFill/>
        </p:spPr>
        <p:txBody>
          <a:bodyPr wrap="square" rtlCol="0">
            <a:spAutoFit/>
          </a:bodyPr>
          <a:lstStyle/>
          <a:p>
            <a:pPr algn="just"/>
            <a:r>
              <a:rPr lang="es-MX" sz="3000" b="1" i="1" dirty="0">
                <a:solidFill>
                  <a:srgbClr val="C00000"/>
                </a:solidFill>
                <a:effectLst>
                  <a:outerShdw blurRad="38100" dist="38100" dir="2700000" algn="tl">
                    <a:srgbClr val="000000">
                      <a:alpha val="43137"/>
                    </a:srgbClr>
                  </a:outerShdw>
                </a:effectLst>
              </a:rPr>
              <a:t>Baja Documental</a:t>
            </a:r>
          </a:p>
          <a:p>
            <a:pPr algn="just"/>
            <a:endParaRPr lang="es-MX" sz="12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Es el proceso de eliminación razonada y sistemática de documentación que haya perdido sus valores primarios: administrativos, legales y fiscales; y que no posea valores secundarios o históricos: evidenciales, testimoniales o informativos, de conformidad con la valoración de los documentos de archivo.</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6">
                    <a:lumMod val="75000"/>
                  </a:schemeClr>
                </a:solidFill>
                <a:effectLst>
                  <a:outerShdw blurRad="38100" dist="38100" dir="2700000" algn="tl">
                    <a:srgbClr val="000000">
                      <a:alpha val="43137"/>
                    </a:srgbClr>
                  </a:outerShdw>
                </a:effectLst>
              </a:rPr>
              <a:t>El COTECIAD a propuesta del Coordinador de Archivos y mediante la emisión del </a:t>
            </a:r>
            <a:r>
              <a:rPr lang="es-MX" sz="2500" i="1" u="sng" dirty="0">
                <a:solidFill>
                  <a:schemeClr val="accent6">
                    <a:lumMod val="75000"/>
                  </a:schemeClr>
                </a:solidFill>
                <a:effectLst>
                  <a:outerShdw blurRad="38100" dist="38100" dir="2700000" algn="tl">
                    <a:srgbClr val="000000">
                      <a:alpha val="43137"/>
                    </a:srgbClr>
                  </a:outerShdw>
                </a:effectLst>
              </a:rPr>
              <a:t>Dictamen de Inexistencia de Valores Primarios y Secundarios y el Informe de Valoración y Disposición Documental</a:t>
            </a:r>
            <a:r>
              <a:rPr lang="es-MX" sz="2500" dirty="0">
                <a:solidFill>
                  <a:schemeClr val="accent6">
                    <a:lumMod val="75000"/>
                  </a:schemeClr>
                </a:solidFill>
                <a:effectLst>
                  <a:outerShdw blurRad="38100" dist="38100" dir="2700000" algn="tl">
                    <a:srgbClr val="000000">
                      <a:alpha val="43137"/>
                    </a:srgbClr>
                  </a:outerShdw>
                </a:effectLst>
              </a:rPr>
              <a:t>, decidirá si procede o no la baja documental, así como el mecanismo aplicable al mismo.</a:t>
            </a:r>
            <a:endParaRPr lang="es-MX" sz="26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172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949407"/>
            <a:ext cx="8642555" cy="5416868"/>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Unidad de Documentación en Trámite</a:t>
            </a:r>
          </a:p>
          <a:p>
            <a:pPr algn="just"/>
            <a:endParaRPr lang="es-MX" sz="12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Es la instancia que lleva la administración del flujo documental, así como el registro de la correspondencia de entrada y salida, cuyo soporte de información sea electrónico o impreso.</a:t>
            </a:r>
          </a:p>
          <a:p>
            <a:pPr algn="just"/>
            <a:endParaRPr lang="es-MX" sz="2400" dirty="0">
              <a:solidFill>
                <a:schemeClr val="accent1">
                  <a:lumMod val="75000"/>
                </a:schemeClr>
              </a:solidFill>
              <a:effectLst>
                <a:outerShdw blurRad="38100" dist="38100" dir="2700000" algn="tl">
                  <a:srgbClr val="000000">
                    <a:alpha val="43137"/>
                  </a:srgbClr>
                </a:outerShdw>
              </a:effectLst>
            </a:endParaRPr>
          </a:p>
          <a:p>
            <a:pPr marL="363538" algn="just"/>
            <a:r>
              <a:rPr lang="es-MX" sz="2500" i="1" dirty="0">
                <a:solidFill>
                  <a:schemeClr val="bg2">
                    <a:lumMod val="50000"/>
                  </a:schemeClr>
                </a:solidFill>
                <a:effectLst>
                  <a:outerShdw blurRad="38100" dist="38100" dir="2700000" algn="tl">
                    <a:srgbClr val="000000">
                      <a:alpha val="43137"/>
                    </a:srgbClr>
                  </a:outerShdw>
                </a:effectLst>
              </a:rPr>
              <a:t>“Tiene un horario de servicio de Lunes a Viernes de 8:00 a 22:00 horas y los Sábados, Domingos y Días Festivos de 8:00 a 20:00 horas”.</a:t>
            </a:r>
          </a:p>
          <a:p>
            <a:pPr algn="just"/>
            <a:endParaRPr lang="es-MX" sz="24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6">
                    <a:lumMod val="75000"/>
                  </a:schemeClr>
                </a:solidFill>
                <a:effectLst>
                  <a:outerShdw blurRad="38100" dist="38100" dir="2700000" algn="tl">
                    <a:srgbClr val="000000">
                      <a:alpha val="43137"/>
                    </a:srgbClr>
                  </a:outerShdw>
                </a:effectLst>
              </a:rPr>
              <a:t>Así como la distribución de la documentación al Interior de la Secretaría, otras Dependencias y particulares en la Ciudad de México, con personal propio. Y al interior de la Republica Mexicana, mediante el Servicio Postal Mexicano.</a:t>
            </a:r>
          </a:p>
        </p:txBody>
      </p:sp>
    </p:spTree>
    <p:extLst>
      <p:ext uri="{BB962C8B-B14F-4D97-AF65-F5344CB8AC3E}">
        <p14:creationId xmlns:p14="http://schemas.microsoft.com/office/powerpoint/2010/main" val="254315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1032536"/>
            <a:ext cx="8642555" cy="4816703"/>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Instrumentos de Control Archivístico</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Son los que permiten la ejecución de los procesos archivísticos asociados al Ciclo Vital de los Documentos, los cuales constituyen la herramienta básica para garantizar el orden y conservación (lógica y física) de los acervos públicos.</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bg2">
                    <a:lumMod val="50000"/>
                  </a:schemeClr>
                </a:solidFill>
                <a:effectLst>
                  <a:outerShdw blurRad="38100" dist="38100" dir="2700000" algn="tl">
                    <a:srgbClr val="000000">
                      <a:alpha val="43137"/>
                    </a:srgbClr>
                  </a:outerShdw>
                </a:effectLst>
              </a:rPr>
              <a:t>La Secretaría de Seguridad Pública de la Ciudad de México, cuenta con 16 instrumentos, registrados ante la Dirección General de Recursos Materiales y Servicios Generales de la Oficialía Mayor de la Ciudad de México y  la Coordinación General de Modernización Administrativa.</a:t>
            </a:r>
          </a:p>
        </p:txBody>
      </p:sp>
    </p:spTree>
    <p:extLst>
      <p:ext uri="{BB962C8B-B14F-4D97-AF65-F5344CB8AC3E}">
        <p14:creationId xmlns:p14="http://schemas.microsoft.com/office/powerpoint/2010/main" val="293217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64577" y="1135760"/>
            <a:ext cx="8642555" cy="5416868"/>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Reglamento del Sistema Institucional de Archivos de la Secretaría de Seguridad Pública del Distrito Federal</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Se establecen las disposiciones generales para la integración, organización y funcionamiento del Sistema Institucional de Archivos de la Secretaría de Seguridad Pública del Distrito Federal, el cual es observancia obligatoria para todas las Unidades Administrativas que integran la Secretaría.</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000" b="1" i="1" dirty="0">
                <a:solidFill>
                  <a:srgbClr val="8A0000"/>
                </a:solidFill>
                <a:effectLst>
                  <a:outerShdw blurRad="38100" dist="38100" dir="2700000" algn="tl">
                    <a:srgbClr val="000000">
                      <a:alpha val="43137"/>
                    </a:srgbClr>
                  </a:outerShdw>
                </a:effectLst>
              </a:rPr>
              <a:t>Nota: </a:t>
            </a:r>
            <a:r>
              <a:rPr lang="es-MX" sz="2000" b="1" i="1" dirty="0">
                <a:solidFill>
                  <a:schemeClr val="bg2">
                    <a:lumMod val="50000"/>
                  </a:schemeClr>
                </a:solidFill>
                <a:effectLst>
                  <a:outerShdw blurRad="38100" dist="38100" dir="2700000" algn="tl">
                    <a:srgbClr val="000000">
                      <a:alpha val="43137"/>
                    </a:srgbClr>
                  </a:outerShdw>
                </a:effectLst>
              </a:rPr>
              <a:t>En la Tercera Sesión Ordinaria de 2015 del COTECIAD-SSPU celebrada el 19 de agosto de 2015, se aprobó por unanimidad.</a:t>
            </a:r>
            <a:r>
              <a:rPr lang="es-MX" sz="2500" b="1" dirty="0">
                <a:solidFill>
                  <a:srgbClr val="8A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2999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64577" y="1135760"/>
            <a:ext cx="8642555" cy="4816703"/>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Manual Específico de Operación del COTECIAD</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Establece los lineamientos para la integración y funcionamiento del Comité Técnico Interno de Administración de Documentos, para que sus integrantes conozcan y acaten las disposiciones legales aplicables en materia de administración de archivos tanto internas como externas, conformando un Órgano Interno Normativo y Consultivo que instrumenta adecuada y oportunamente, procedimientos, políticas y normas para regular el resguardo, localización, vigencia, custodia, baja y destino final del universo de documentos generados por cada una de las áreas adscritas a la Secretaría.</a:t>
            </a:r>
            <a:endParaRPr lang="es-MX" sz="25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668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64577" y="916817"/>
            <a:ext cx="8642555" cy="5801588"/>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Manual Específico de Operación Archivística de la Secretaría de Seguridad Pública del Distrito Federal</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Establecen las políticas, criterios y técnicas archivísticas homogéneas para unificar y eficientar las actividades destinadas al manejo, recepción, registro, seguimiento, organización, clasificación, localización, despacho, uso, dictaminación, transferencia, resguardo, conservación, selección y destino final de los documentos y expedientes que generen en sus archivos las Unidades Administrativas y Operativas que conforman la Secretaría, como resultado de su gestión.</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000" i="1" dirty="0">
                <a:solidFill>
                  <a:srgbClr val="8A0000"/>
                </a:solidFill>
                <a:effectLst>
                  <a:outerShdw blurRad="38100" dist="38100" dir="2700000" algn="tl">
                    <a:srgbClr val="000000">
                      <a:alpha val="43137"/>
                    </a:srgbClr>
                  </a:outerShdw>
                </a:effectLst>
              </a:rPr>
              <a:t>Nota: En proceso de actualización (Julio 2014).</a:t>
            </a:r>
          </a:p>
        </p:txBody>
      </p:sp>
    </p:spTree>
    <p:extLst>
      <p:ext uri="{BB962C8B-B14F-4D97-AF65-F5344CB8AC3E}">
        <p14:creationId xmlns:p14="http://schemas.microsoft.com/office/powerpoint/2010/main" val="1431558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1808998"/>
            <a:ext cx="8642555" cy="3277820"/>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Tabla de Determinantes de Oficina</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Instrumento auxiliar de la clasificación archivística que permite identificar plenamente, a través de códigos alfanuméricos asignados por la Dirección General de Recursos Materiales y Servicios Generales de la Oficialía Mayor de la Ciudad de México, las unidades que forman parte de la Secretaría de Seguridad Pública de la Ciudad de México.</a:t>
            </a:r>
            <a:endParaRPr lang="es-MX" sz="25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5478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2001358"/>
            <a:ext cx="8642555" cy="2893100"/>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Cuadro General de Clasificación Archivística</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Es el modelo e instrumento lógico que representa, de forma sistemática, las categorías establecidas como resultado de la clasificación archivística que refleja la estructura de los fondos con base en las estructuras orgánicas y las atribuciones y funciones de la Secretaría.</a:t>
            </a:r>
            <a:endParaRPr lang="es-MX" sz="25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3346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2001358"/>
            <a:ext cx="8642555" cy="2893100"/>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Catálogo de Disposición Documental</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Registrará de manera general y sistemática los valores primarios de la documentación, los plazos de conservación o vigencia documental en los Archivos de Trámite y Concentración, la determinación de su destino final al término de sus vigencias, que puede ser de conservación definitiva o en su caso baja.</a:t>
            </a:r>
          </a:p>
        </p:txBody>
      </p:sp>
    </p:spTree>
    <p:extLst>
      <p:ext uri="{BB962C8B-B14F-4D97-AF65-F5344CB8AC3E}">
        <p14:creationId xmlns:p14="http://schemas.microsoft.com/office/powerpoint/2010/main" val="4265189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1231916"/>
            <a:ext cx="8642555" cy="4431983"/>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Carátula Estandarizada de Expedientes</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Se deberá registrar la información que permita la plena identificación y agrupación archivística de los mismos, en concordancia con la codificación que se les ha asignado.</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bg2">
                    <a:lumMod val="50000"/>
                  </a:schemeClr>
                </a:solidFill>
                <a:effectLst>
                  <a:outerShdw blurRad="38100" dist="38100" dir="2700000" algn="tl">
                    <a:srgbClr val="000000">
                      <a:alpha val="43137"/>
                    </a:srgbClr>
                  </a:outerShdw>
                </a:effectLst>
              </a:rPr>
              <a:t>Deberán indicarse los datos que determinen, si el expediente en su totalidad o en alguna de sus partes, se ha considerado como Información de Acceso Restringido, señalándose además en su caso, la fecha de clasificación y la situación de clasificación o apertura pública del expediente o la parte restringida.</a:t>
            </a:r>
          </a:p>
        </p:txBody>
      </p:sp>
    </p:spTree>
    <p:extLst>
      <p:ext uri="{BB962C8B-B14F-4D97-AF65-F5344CB8AC3E}">
        <p14:creationId xmlns:p14="http://schemas.microsoft.com/office/powerpoint/2010/main" val="44380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6" name="CuadroTexto 5"/>
          <p:cNvSpPr txBox="1"/>
          <p:nvPr/>
        </p:nvSpPr>
        <p:spPr>
          <a:xfrm>
            <a:off x="258554" y="999296"/>
            <a:ext cx="8641724" cy="5201424"/>
          </a:xfrm>
          <a:prstGeom prst="rect">
            <a:avLst/>
          </a:prstGeom>
          <a:noFill/>
        </p:spPr>
        <p:txBody>
          <a:bodyPr wrap="square" rtlCol="0">
            <a:spAutoFit/>
          </a:bodyPr>
          <a:lstStyle/>
          <a:p>
            <a:pPr algn="just"/>
            <a:r>
              <a:rPr lang="es-MX" sz="3400" b="1" spc="500" dirty="0">
                <a:solidFill>
                  <a:schemeClr val="accent2">
                    <a:lumMod val="75000"/>
                  </a:schemeClr>
                </a:solidFill>
                <a:effectLst>
                  <a:outerShdw blurRad="38100" dist="38100" dir="2700000" algn="tl">
                    <a:srgbClr val="000000">
                      <a:alpha val="43137"/>
                    </a:srgbClr>
                  </a:outerShdw>
                </a:effectLst>
                <a:cs typeface="Calibri" panose="020F0502020204030204" pitchFamily="34" charset="0"/>
              </a:rPr>
              <a:t>Definición de S.I.A.</a:t>
            </a:r>
          </a:p>
          <a:p>
            <a:pPr algn="just"/>
            <a:endParaRPr lang="es-MX" sz="25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MX" sz="25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 una herramienta técnica que permite la correcta administración de documentos a lo largo de su ciclo vital.</a:t>
            </a:r>
          </a:p>
          <a:p>
            <a:pPr algn="just"/>
            <a:endParaRPr lang="es-MX" sz="25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MX" sz="2500"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 organizado en dos vertientes, la primera tiene que ver con el tipo de documento (Archivo de Trámite, de Concentración e Histórico) y la segunda con los entes que regulan su funcionamiento (Componente Normativo y Operativo).</a:t>
            </a:r>
          </a:p>
          <a:p>
            <a:pPr algn="just"/>
            <a:endParaRPr lang="es-MX" sz="1200" dirty="0">
              <a:solidFill>
                <a:srgbClr val="2563B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endParaRPr lang="es-MX" sz="1200" dirty="0">
              <a:solidFill>
                <a:srgbClr val="2563B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s-MX" sz="2500"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Nota: El 19 de agosto de 2015, se formalizó la Implementación del </a:t>
            </a:r>
            <a:r>
              <a:rPr lang="es-MX" sz="2500" b="1" i="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SISTEMA INSTITUCIONAL DE ARCHIVOS </a:t>
            </a:r>
            <a:r>
              <a:rPr lang="es-MX" sz="2500" i="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la Secretaría de Seguridad Pública de la Ciudad de México.</a:t>
            </a:r>
          </a:p>
        </p:txBody>
      </p:sp>
    </p:spTree>
    <p:extLst>
      <p:ext uri="{BB962C8B-B14F-4D97-AF65-F5344CB8AC3E}">
        <p14:creationId xmlns:p14="http://schemas.microsoft.com/office/powerpoint/2010/main" val="1155299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1616637"/>
            <a:ext cx="8642555" cy="3662541"/>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Control de Correspondencia de Entrada y Salida</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2">
                    <a:lumMod val="75000"/>
                  </a:schemeClr>
                </a:solidFill>
                <a:effectLst>
                  <a:outerShdw blurRad="38100" dist="38100" dir="2700000" algn="tl">
                    <a:srgbClr val="000000">
                      <a:alpha val="43137"/>
                    </a:srgbClr>
                  </a:outerShdw>
                </a:effectLst>
              </a:rPr>
              <a:t>Facturación de Correspondencia de Entrada,</a:t>
            </a:r>
            <a:r>
              <a:rPr lang="es-MX" sz="2500" dirty="0">
                <a:solidFill>
                  <a:schemeClr val="accent1">
                    <a:lumMod val="75000"/>
                  </a:schemeClr>
                </a:solidFill>
                <a:effectLst>
                  <a:outerShdw blurRad="38100" dist="38100" dir="2700000" algn="tl">
                    <a:srgbClr val="000000">
                      <a:alpha val="43137"/>
                    </a:srgbClr>
                  </a:outerShdw>
                </a:effectLst>
              </a:rPr>
              <a:t> se registrará la documentación que será enviada a las diferentes áreas internas de esta Secretaría.</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2">
                    <a:lumMod val="75000"/>
                  </a:schemeClr>
                </a:solidFill>
                <a:effectLst>
                  <a:outerShdw blurRad="38100" dist="38100" dir="2700000" algn="tl">
                    <a:srgbClr val="000000">
                      <a:alpha val="43137"/>
                    </a:srgbClr>
                  </a:outerShdw>
                </a:effectLst>
              </a:rPr>
              <a:t>Facturación de Correspondencia de Salida,</a:t>
            </a:r>
            <a:r>
              <a:rPr lang="es-MX" sz="2500" dirty="0">
                <a:solidFill>
                  <a:schemeClr val="bg2">
                    <a:lumMod val="50000"/>
                  </a:schemeClr>
                </a:solidFill>
                <a:effectLst>
                  <a:outerShdw blurRad="38100" dist="38100" dir="2700000" algn="tl">
                    <a:srgbClr val="000000">
                      <a:alpha val="43137"/>
                    </a:srgbClr>
                  </a:outerShdw>
                </a:effectLst>
              </a:rPr>
              <a:t> se anotará la documentación que será enviada a las diferentes áreas externas de la Secretaría de Seguridad Pública de la Ciudad de México.</a:t>
            </a:r>
          </a:p>
        </p:txBody>
      </p:sp>
    </p:spTree>
    <p:extLst>
      <p:ext uri="{BB962C8B-B14F-4D97-AF65-F5344CB8AC3E}">
        <p14:creationId xmlns:p14="http://schemas.microsoft.com/office/powerpoint/2010/main" val="2694267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2724633"/>
            <a:ext cx="8642555" cy="1446550"/>
          </a:xfrm>
          <a:prstGeom prst="rect">
            <a:avLst/>
          </a:prstGeom>
          <a:noFill/>
        </p:spPr>
        <p:txBody>
          <a:bodyPr wrap="square" rtlCol="0">
            <a:spAutoFit/>
          </a:bodyPr>
          <a:lstStyle/>
          <a:p>
            <a:pPr algn="ctr"/>
            <a:r>
              <a:rPr lang="es-MX" sz="4400" b="1" dirty="0">
                <a:solidFill>
                  <a:schemeClr val="accent2">
                    <a:lumMod val="75000"/>
                  </a:schemeClr>
                </a:solidFill>
                <a:effectLst>
                  <a:outerShdw blurRad="38100" dist="38100" dir="2700000" algn="tl">
                    <a:srgbClr val="000000">
                      <a:alpha val="43137"/>
                    </a:srgbClr>
                  </a:outerShdw>
                </a:effectLst>
              </a:rPr>
              <a:t>Etiqueta de Identificación para las Unidades de Instalación</a:t>
            </a:r>
          </a:p>
        </p:txBody>
      </p:sp>
    </p:spTree>
    <p:extLst>
      <p:ext uri="{BB962C8B-B14F-4D97-AF65-F5344CB8AC3E}">
        <p14:creationId xmlns:p14="http://schemas.microsoft.com/office/powerpoint/2010/main" val="4151141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821425733"/>
              </p:ext>
            </p:extLst>
          </p:nvPr>
        </p:nvGraphicFramePr>
        <p:xfrm>
          <a:off x="2261298" y="353868"/>
          <a:ext cx="4629534" cy="2425333"/>
        </p:xfrm>
        <a:graphic>
          <a:graphicData uri="http://schemas.openxmlformats.org/drawingml/2006/table">
            <a:tbl>
              <a:tblPr/>
              <a:tblGrid>
                <a:gridCol w="359343">
                  <a:extLst>
                    <a:ext uri="{9D8B030D-6E8A-4147-A177-3AD203B41FA5}">
                      <a16:colId xmlns:a16="http://schemas.microsoft.com/office/drawing/2014/main" val="20000"/>
                    </a:ext>
                  </a:extLst>
                </a:gridCol>
                <a:gridCol w="359343">
                  <a:extLst>
                    <a:ext uri="{9D8B030D-6E8A-4147-A177-3AD203B41FA5}">
                      <a16:colId xmlns:a16="http://schemas.microsoft.com/office/drawing/2014/main" val="20001"/>
                    </a:ext>
                  </a:extLst>
                </a:gridCol>
                <a:gridCol w="359343">
                  <a:extLst>
                    <a:ext uri="{9D8B030D-6E8A-4147-A177-3AD203B41FA5}">
                      <a16:colId xmlns:a16="http://schemas.microsoft.com/office/drawing/2014/main" val="20002"/>
                    </a:ext>
                  </a:extLst>
                </a:gridCol>
                <a:gridCol w="359343">
                  <a:extLst>
                    <a:ext uri="{9D8B030D-6E8A-4147-A177-3AD203B41FA5}">
                      <a16:colId xmlns:a16="http://schemas.microsoft.com/office/drawing/2014/main" val="20003"/>
                    </a:ext>
                  </a:extLst>
                </a:gridCol>
                <a:gridCol w="359343">
                  <a:extLst>
                    <a:ext uri="{9D8B030D-6E8A-4147-A177-3AD203B41FA5}">
                      <a16:colId xmlns:a16="http://schemas.microsoft.com/office/drawing/2014/main" val="20004"/>
                    </a:ext>
                  </a:extLst>
                </a:gridCol>
                <a:gridCol w="359343">
                  <a:extLst>
                    <a:ext uri="{9D8B030D-6E8A-4147-A177-3AD203B41FA5}">
                      <a16:colId xmlns:a16="http://schemas.microsoft.com/office/drawing/2014/main" val="20005"/>
                    </a:ext>
                  </a:extLst>
                </a:gridCol>
                <a:gridCol w="359343">
                  <a:extLst>
                    <a:ext uri="{9D8B030D-6E8A-4147-A177-3AD203B41FA5}">
                      <a16:colId xmlns:a16="http://schemas.microsoft.com/office/drawing/2014/main" val="20006"/>
                    </a:ext>
                  </a:extLst>
                </a:gridCol>
                <a:gridCol w="359343">
                  <a:extLst>
                    <a:ext uri="{9D8B030D-6E8A-4147-A177-3AD203B41FA5}">
                      <a16:colId xmlns:a16="http://schemas.microsoft.com/office/drawing/2014/main" val="20007"/>
                    </a:ext>
                  </a:extLst>
                </a:gridCol>
                <a:gridCol w="359343">
                  <a:extLst>
                    <a:ext uri="{9D8B030D-6E8A-4147-A177-3AD203B41FA5}">
                      <a16:colId xmlns:a16="http://schemas.microsoft.com/office/drawing/2014/main" val="20008"/>
                    </a:ext>
                  </a:extLst>
                </a:gridCol>
                <a:gridCol w="359343">
                  <a:extLst>
                    <a:ext uri="{9D8B030D-6E8A-4147-A177-3AD203B41FA5}">
                      <a16:colId xmlns:a16="http://schemas.microsoft.com/office/drawing/2014/main" val="20009"/>
                    </a:ext>
                  </a:extLst>
                </a:gridCol>
                <a:gridCol w="527035">
                  <a:extLst>
                    <a:ext uri="{9D8B030D-6E8A-4147-A177-3AD203B41FA5}">
                      <a16:colId xmlns:a16="http://schemas.microsoft.com/office/drawing/2014/main" val="20010"/>
                    </a:ext>
                  </a:extLst>
                </a:gridCol>
                <a:gridCol w="359343">
                  <a:extLst>
                    <a:ext uri="{9D8B030D-6E8A-4147-A177-3AD203B41FA5}">
                      <a16:colId xmlns:a16="http://schemas.microsoft.com/office/drawing/2014/main" val="20011"/>
                    </a:ext>
                  </a:extLst>
                </a:gridCol>
                <a:gridCol w="149726">
                  <a:extLst>
                    <a:ext uri="{9D8B030D-6E8A-4147-A177-3AD203B41FA5}">
                      <a16:colId xmlns:a16="http://schemas.microsoft.com/office/drawing/2014/main" val="20012"/>
                    </a:ext>
                  </a:extLst>
                </a:gridCol>
              </a:tblGrid>
              <a:tr h="80010">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01"/>
                  </a:ext>
                </a:extLst>
              </a:tr>
              <a:tr h="216458">
                <a:tc gridSpan="3">
                  <a:txBody>
                    <a:bodyPr/>
                    <a:lstStyle/>
                    <a:p>
                      <a:pPr algn="l" fontAlgn="b"/>
                      <a:r>
                        <a:rPr lang="es-MX" sz="700" b="1" i="0" u="none" strike="noStrike" dirty="0">
                          <a:effectLst/>
                          <a:latin typeface="Arial" panose="020B0604020202020204" pitchFamily="34" charset="0"/>
                        </a:rPr>
                        <a:t> FONDO DOCUMENTAL: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5">
                  <a:txBody>
                    <a:bodyPr/>
                    <a:lstStyle/>
                    <a:p>
                      <a:pPr algn="ctr" fontAlgn="b"/>
                      <a:r>
                        <a:rPr lang="es-MX" sz="600" b="1"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a:txBody>
                    <a:bodyPr/>
                    <a:lstStyle/>
                    <a:p>
                      <a:pPr algn="ctr" fontAlgn="b"/>
                      <a:r>
                        <a:rPr lang="es-MX" sz="700" b="1" i="0" u="none" strike="noStrike" dirty="0">
                          <a:effectLst/>
                          <a:latin typeface="Arial" panose="020B0604020202020204" pitchFamily="34" charset="0"/>
                        </a:rPr>
                        <a:t>Nº DE FOLIO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2"/>
                  </a:ext>
                </a:extLst>
              </a:tr>
              <a:tr h="118376">
                <a:tc gridSpan="4">
                  <a:txBody>
                    <a:bodyPr/>
                    <a:lstStyle/>
                    <a:p>
                      <a:pPr algn="l" fontAlgn="b"/>
                      <a:r>
                        <a:rPr lang="es-MX" sz="700" b="1" i="0" u="none" strike="noStrike" dirty="0">
                          <a:effectLst/>
                          <a:latin typeface="Arial" panose="020B0604020202020204" pitchFamily="34" charset="0"/>
                        </a:rPr>
                        <a:t> UNIDAD ADMINISTRATIVA:</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rowSpan="3" gridSpan="2">
                  <a:txBody>
                    <a:bodyPr/>
                    <a:lstStyle/>
                    <a:p>
                      <a:pPr algn="ctr" fontAlgn="ctr"/>
                      <a:r>
                        <a:rPr lang="es-MX" sz="700" b="1"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3"/>
                  </a:ext>
                </a:extLst>
              </a:tr>
              <a:tr h="118376">
                <a:tc gridSpan="2">
                  <a:txBody>
                    <a:bodyPr/>
                    <a:lstStyle/>
                    <a:p>
                      <a:pPr algn="l" fontAlgn="b"/>
                      <a:r>
                        <a:rPr lang="es-MX" sz="700" b="1" i="0" u="none" strike="noStrike" dirty="0">
                          <a:effectLst/>
                          <a:latin typeface="Arial" panose="020B0604020202020204" pitchFamily="34" charset="0"/>
                        </a:rPr>
                        <a:t> SECCIÓN: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5">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b"/>
                      <a:r>
                        <a:rPr lang="es-MX" sz="4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4"/>
                  </a:ext>
                </a:extLst>
              </a:tr>
              <a:tr h="118376">
                <a:tc rowSpan="2" gridSpan="2">
                  <a:txBody>
                    <a:bodyPr/>
                    <a:lstStyle/>
                    <a:p>
                      <a:pPr algn="l" fontAlgn="ctr"/>
                      <a:r>
                        <a:rPr lang="es-MX" sz="700" b="1" i="0" u="none" strike="noStrike" dirty="0">
                          <a:effectLst/>
                          <a:latin typeface="Arial" panose="020B0604020202020204" pitchFamily="34" charset="0"/>
                        </a:rPr>
                        <a:t> CONTENIDO: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rowSpan="2" hMerge="1">
                  <a:txBody>
                    <a:bodyPr/>
                    <a:lstStyle/>
                    <a:p>
                      <a:endParaRPr lang="es-MX"/>
                    </a:p>
                  </a:txBody>
                  <a:tcPr/>
                </a:tc>
                <a:tc rowSpan="3" gridSpan="7">
                  <a:txBody>
                    <a:bodyPr/>
                    <a:lstStyle/>
                    <a:p>
                      <a:pPr algn="ctr" fontAlgn="ctr"/>
                      <a:r>
                        <a:rPr lang="es-MX" sz="600" b="1" i="0" u="none" strike="noStrike" dirty="0">
                          <a:effectLst/>
                          <a:latin typeface="Arial" panose="020B0604020202020204" pitchFamily="34" charset="0"/>
                        </a:rPr>
                        <a:t> </a:t>
                      </a:r>
                    </a:p>
                  </a:txBody>
                  <a:tcPr marL="0" marR="0" marT="0" marB="0" anchor="ctr">
                    <a:lnL>
                      <a:noFill/>
                    </a:lnL>
                    <a:lnR>
                      <a:noFill/>
                    </a:lnR>
                    <a:lnT>
                      <a:noFill/>
                    </a:lnT>
                    <a:lnB>
                      <a:noFill/>
                    </a:lnB>
                    <a:solidFill>
                      <a:schemeClr val="bg1">
                        <a:lumMod val="95000"/>
                      </a:schemeClr>
                    </a:solid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5"/>
                  </a:ext>
                </a:extLst>
              </a:tr>
              <a:tr h="109920">
                <a:tc gridSpan="2" vMerge="1">
                  <a:txBody>
                    <a:bodyPr/>
                    <a:lstStyle/>
                    <a:p>
                      <a:endParaRPr lang="es-MX"/>
                    </a:p>
                  </a:txBody>
                  <a:tcPr/>
                </a:tc>
                <a:tc hMerge="1" vMerge="1">
                  <a:txBody>
                    <a:bodyPr/>
                    <a:lstStyle/>
                    <a:p>
                      <a:endParaRPr lang="es-MX"/>
                    </a:p>
                  </a:txBody>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700" b="0" i="0" u="none" strike="noStrike">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700" b="0" i="0" u="none" strike="noStrike" dirty="0">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6"/>
                  </a:ext>
                </a:extLst>
              </a:tr>
              <a:tr h="122603">
                <a:tc>
                  <a:txBody>
                    <a:bodyPr/>
                    <a:lstStyle/>
                    <a:p>
                      <a:pPr algn="l" fontAlgn="b"/>
                      <a:r>
                        <a:rPr lang="es-MX"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l" fontAlgn="b"/>
                      <a:r>
                        <a:rPr lang="es-MX" sz="6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r>
                        <a:rPr lang="es-MX" sz="6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a:txBody>
                    <a:bodyPr/>
                    <a:lstStyle/>
                    <a:p>
                      <a:pPr algn="ctr" fontAlgn="b"/>
                      <a:r>
                        <a:rPr lang="es-MX" sz="700" b="1" i="0" u="none" strike="noStrike" dirty="0">
                          <a:effectLst/>
                          <a:latin typeface="Arial" panose="020B0604020202020204"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s-MX"/>
                    </a:p>
                  </a:txBody>
                  <a:tcPr/>
                </a:tc>
                <a:tc>
                  <a:txBody>
                    <a:bodyPr/>
                    <a:lstStyle/>
                    <a:p>
                      <a:pPr algn="l" fontAlgn="b"/>
                      <a:r>
                        <a:rPr lang="es-MX" sz="6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7"/>
                  </a:ext>
                </a:extLst>
              </a:tr>
              <a:tr h="118376">
                <a:tc gridSpan="9">
                  <a:txBody>
                    <a:bodyPr/>
                    <a:lstStyle/>
                    <a:p>
                      <a:pPr algn="ctr" fontAlgn="b"/>
                      <a:r>
                        <a:rPr lang="es-MX" sz="700" b="1" i="0" u="none" strike="noStrike" dirty="0">
                          <a:effectLst/>
                          <a:latin typeface="Arial" panose="020B0604020202020204" pitchFamily="34" charset="0"/>
                        </a:rPr>
                        <a:t>EXPEDIENTES  (</a:t>
                      </a:r>
                      <a:r>
                        <a:rPr lang="es-MX" sz="500" b="1" i="0" u="none" strike="noStrike" dirty="0">
                          <a:effectLst/>
                          <a:latin typeface="Arial" panose="020B0604020202020204" pitchFamily="34" charset="0"/>
                        </a:rPr>
                        <a:t>   </a:t>
                      </a:r>
                      <a:r>
                        <a:rPr lang="es-MX" sz="700" b="1" i="0" u="none" strike="noStrike" dirty="0">
                          <a:effectLst/>
                          <a:latin typeface="Arial" panose="020B0604020202020204" pitchFamily="34" charset="0"/>
                        </a:rPr>
                        <a:t>  )   LEGAJOS   ( </a:t>
                      </a:r>
                      <a:r>
                        <a:rPr lang="es-MX" sz="500" b="1" i="0" u="none" strike="noStrike" dirty="0">
                          <a:effectLst/>
                          <a:latin typeface="Arial" panose="020B0604020202020204" pitchFamily="34" charset="0"/>
                        </a:rPr>
                        <a:t> </a:t>
                      </a:r>
                      <a:r>
                        <a:rPr lang="es-MX" sz="700" b="1" i="0" u="none" strike="noStrike" dirty="0">
                          <a:effectLst/>
                          <a:latin typeface="Arial" panose="020B0604020202020204" pitchFamily="34" charset="0"/>
                        </a:rPr>
                        <a:t> )   CARPETAS   (  </a:t>
                      </a:r>
                      <a:r>
                        <a:rPr lang="es-MX" sz="500" b="1" i="0" u="none" strike="noStrike" dirty="0">
                          <a:effectLst/>
                          <a:latin typeface="Arial" panose="020B0604020202020204" pitchFamily="34" charset="0"/>
                        </a:rPr>
                        <a:t> </a:t>
                      </a:r>
                      <a:r>
                        <a:rPr lang="es-MX" sz="700" b="1" i="0" u="none" strike="noStrike" dirty="0">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rowSpan="4" gridSpan="2">
                  <a:txBody>
                    <a:bodyPr/>
                    <a:lstStyle/>
                    <a:p>
                      <a:pPr algn="ctr" fontAlgn="ctr"/>
                      <a:r>
                        <a:rPr lang="es-MX" sz="700" b="1"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4"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8"/>
                  </a:ext>
                </a:extLst>
              </a:tr>
              <a:tr h="118376">
                <a:tc gridSpan="2">
                  <a:txBody>
                    <a:bodyPr/>
                    <a:lstStyle/>
                    <a:p>
                      <a:pPr algn="l" fontAlgn="b"/>
                      <a:r>
                        <a:rPr lang="es-MX" sz="700" b="1" i="0" u="none" strike="noStrike" dirty="0">
                          <a:effectLst/>
                          <a:latin typeface="Arial" panose="020B0604020202020204" pitchFamily="34" charset="0"/>
                        </a:rPr>
                        <a:t> CANTIDAD:</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gridSpan="2">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600" b="1"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3">
                  <a:txBody>
                    <a:bodyPr/>
                    <a:lstStyle/>
                    <a:p>
                      <a:pPr algn="l" fontAlgn="b"/>
                      <a:r>
                        <a:rPr lang="es-MX" sz="700" b="1" i="0" u="none" strike="noStrike" dirty="0">
                          <a:effectLst/>
                          <a:latin typeface="Arial" panose="020B0604020202020204" pitchFamily="34" charset="0"/>
                        </a:rPr>
                        <a:t>         FOJAS: ________</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9"/>
                  </a:ext>
                </a:extLst>
              </a:tr>
              <a:tr h="80010">
                <a:tc>
                  <a:txBody>
                    <a:bodyPr/>
                    <a:lstStyle/>
                    <a:p>
                      <a:pPr algn="l" fontAlgn="b"/>
                      <a:r>
                        <a:rPr lang="es-MX" sz="5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rowSpan="2" gridSpan="4">
                  <a:txBody>
                    <a:bodyPr/>
                    <a:lstStyle/>
                    <a:p>
                      <a:pPr algn="l" fontAlgn="ctr"/>
                      <a:r>
                        <a:rPr lang="es-MX" sz="400" b="0" i="0" u="none" strike="noStrike" dirty="0">
                          <a:effectLst/>
                          <a:latin typeface="Arial" panose="020B0604020202020204" pitchFamily="34" charset="0"/>
                        </a:rPr>
                        <a:t> </a:t>
                      </a:r>
                    </a:p>
                  </a:txBody>
                  <a:tcPr marL="0" marR="0" marT="0" marB="0" anchor="ctr">
                    <a:lnL>
                      <a:noFill/>
                    </a:lnL>
                    <a:lnR>
                      <a:noFill/>
                    </a:lnR>
                    <a:lnT>
                      <a:noFill/>
                    </a:lnT>
                    <a:lnB>
                      <a:noFill/>
                    </a:lnB>
                    <a:solidFill>
                      <a:schemeClr val="bg1">
                        <a:lumMod val="95000"/>
                      </a:schemeClr>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0"/>
                  </a:ext>
                </a:extLst>
              </a:tr>
              <a:tr h="118376">
                <a:tc>
                  <a:txBody>
                    <a:bodyPr/>
                    <a:lstStyle/>
                    <a:p>
                      <a:pPr algn="ctr" fontAlgn="b"/>
                      <a:r>
                        <a:rPr lang="es-MX" sz="700" b="1" i="0" u="none" strike="noStrike" dirty="0">
                          <a:effectLst/>
                          <a:latin typeface="Arial" panose="020B0604020202020204" pitchFamily="34" charset="0"/>
                        </a:rPr>
                        <a:t> DE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MX" sz="700" b="1" i="0" u="none" strike="noStrike">
                          <a:effectLst/>
                          <a:latin typeface="Arial" panose="020B0604020202020204" pitchFamily="34" charset="0"/>
                        </a:rPr>
                        <a:t>A</a:t>
                      </a:r>
                    </a:p>
                  </a:txBody>
                  <a:tcPr marL="0" marR="0" marT="0" marB="0" anchor="b">
                    <a:lnL>
                      <a:noFill/>
                    </a:lnL>
                    <a:lnR>
                      <a:noFill/>
                    </a:lnR>
                    <a:lnT>
                      <a:noFill/>
                    </a:lnT>
                    <a:lnB>
                      <a:noFill/>
                    </a:lnB>
                    <a:solidFill>
                      <a:schemeClr val="bg1">
                        <a:lumMod val="95000"/>
                      </a:schemeClr>
                    </a:solidFill>
                  </a:tcPr>
                </a:tc>
                <a:tc>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4"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1"/>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4"/>
                  </a:ext>
                </a:extLst>
              </a:tr>
              <a:tr h="101465">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4">
                  <a:txBody>
                    <a:bodyPr/>
                    <a:lstStyle/>
                    <a:p>
                      <a:pPr algn="l" fontAlgn="b"/>
                      <a:r>
                        <a:rPr lang="es-MX" sz="600" b="1" i="0" u="none" strike="noStrike">
                          <a:effectLst/>
                          <a:latin typeface="Arial" panose="020B0604020202020204" pitchFamily="34" charset="0"/>
                        </a:rPr>
                        <a:t>PERIODO DE RETENCIÓN EN:</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5"/>
                  </a:ext>
                </a:extLst>
              </a:tr>
              <a:tr h="80010">
                <a:tc gridSpan="13">
                  <a:txBody>
                    <a:bodyPr/>
                    <a:lstStyle/>
                    <a:p>
                      <a:pPr algn="l" fontAlgn="b"/>
                      <a:r>
                        <a:rPr lang="es-MX" sz="5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6"/>
                  </a:ext>
                </a:extLst>
              </a:tr>
              <a:tr h="105692">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gridSpan="3">
                  <a:txBody>
                    <a:bodyPr/>
                    <a:lstStyle/>
                    <a:p>
                      <a:pPr algn="l" fontAlgn="b"/>
                      <a:r>
                        <a:rPr lang="es-MX" sz="600" b="1" i="0" u="none" strike="noStrike">
                          <a:effectLst/>
                          <a:latin typeface="Arial" panose="020B0604020202020204" pitchFamily="34" charset="0"/>
                        </a:rPr>
                        <a:t>ARCHIVO DE TRÁMITE:</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a:txBody>
                    <a:bodyPr/>
                    <a:lstStyle/>
                    <a:p>
                      <a:pPr algn="l"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gridSpan="5">
                  <a:txBody>
                    <a:bodyPr/>
                    <a:lstStyle/>
                    <a:p>
                      <a:pPr algn="l" fontAlgn="b"/>
                      <a:r>
                        <a:rPr lang="es-MX" sz="600" b="1" i="0" u="none" strike="noStrike" dirty="0">
                          <a:effectLst/>
                          <a:latin typeface="Arial" panose="020B0604020202020204" pitchFamily="34" charset="0"/>
                        </a:rPr>
                        <a:t>     ARCHIVO DE CONCENTRACIÓN:</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1"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7"/>
                  </a:ext>
                </a:extLst>
              </a:tr>
              <a:tr h="71871">
                <a:tc gridSpan="13">
                  <a:txBody>
                    <a:bodyPr/>
                    <a:lstStyle/>
                    <a:p>
                      <a:pPr algn="l" fontAlgn="b"/>
                      <a:r>
                        <a:rPr lang="es-MX" sz="400" b="1"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8"/>
                  </a:ext>
                </a:extLst>
              </a:tr>
              <a:tr h="105692">
                <a:tc>
                  <a:txBody>
                    <a:bodyPr/>
                    <a:lstStyle/>
                    <a:p>
                      <a:pPr algn="l" fontAlgn="b"/>
                      <a:r>
                        <a:rPr lang="es-MX"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gridSpan="3">
                  <a:txBody>
                    <a:bodyPr/>
                    <a:lstStyle/>
                    <a:p>
                      <a:pPr algn="l" fontAlgn="b"/>
                      <a:r>
                        <a:rPr lang="es-MX" sz="600" b="1" i="0" u="none" strike="noStrike">
                          <a:effectLst/>
                          <a:latin typeface="Arial" panose="020B0604020202020204" pitchFamily="34" charset="0"/>
                        </a:rPr>
                        <a:t>DISPOSICIÓN FINAL:</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a:txBody>
                    <a:bodyPr/>
                    <a:lstStyle/>
                    <a:p>
                      <a:pPr algn="l" fontAlgn="b"/>
                      <a:r>
                        <a:rPr lang="es-MX" sz="600" b="1" i="0" u="none" strike="noStrike">
                          <a:effectLst/>
                          <a:latin typeface="Arial" panose="020B0604020202020204" pitchFamily="34" charset="0"/>
                        </a:rPr>
                        <a:t>BAJA</a:t>
                      </a:r>
                    </a:p>
                  </a:txBody>
                  <a:tcPr marL="0" marR="0" marT="0" marB="0" anchor="b">
                    <a:lnL>
                      <a:noFill/>
                    </a:lnL>
                    <a:lnR>
                      <a:noFill/>
                    </a:lnR>
                    <a:lnT>
                      <a:noFill/>
                    </a:lnT>
                    <a:lnB>
                      <a:noFill/>
                    </a:lnB>
                    <a:solidFill>
                      <a:schemeClr val="bg1">
                        <a:lumMod val="95000"/>
                      </a:schemeClr>
                    </a:solidFill>
                  </a:tcPr>
                </a:tc>
                <a:tc>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l" fontAlgn="b"/>
                      <a:r>
                        <a:rPr lang="es-MX" sz="600" b="1" i="0" u="none" strike="noStrike" dirty="0">
                          <a:effectLst/>
                          <a:latin typeface="Arial" panose="020B0604020202020204" pitchFamily="34" charset="0"/>
                        </a:rPr>
                        <a:t>        ARCHIVO HISTÓRICO</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b"/>
                      <a:r>
                        <a:rPr lang="es-MX" sz="600" b="1"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9"/>
                  </a:ext>
                </a:extLst>
              </a:tr>
              <a:tr h="147970">
                <a:tc gridSpan="13">
                  <a:txBody>
                    <a:bodyPr/>
                    <a:lstStyle/>
                    <a:p>
                      <a:pPr algn="l" fontAlgn="b"/>
                      <a:r>
                        <a:rPr lang="es-MX" sz="400" b="1"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0"/>
                  </a:ext>
                </a:extLst>
              </a:tr>
              <a:tr h="173336">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gridSpan="4">
                  <a:txBody>
                    <a:bodyPr/>
                    <a:lstStyle/>
                    <a:p>
                      <a:pPr algn="l" fontAlgn="b"/>
                      <a:r>
                        <a:rPr lang="es-MX" sz="500" b="1" i="0" u="none" strike="noStrike" dirty="0">
                          <a:effectLst/>
                          <a:latin typeface="Arial" panose="020B0604020202020204" pitchFamily="34" charset="0"/>
                        </a:rPr>
                        <a:t>MX-09-GDF-SESP-EID-2016</a:t>
                      </a:r>
                    </a:p>
                  </a:txBody>
                  <a:tcPr marL="0" marR="0" marT="0" marB="0" anchor="ctr">
                    <a:lnL>
                      <a:noFill/>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1"/>
                  </a:ext>
                </a:extLst>
              </a:tr>
            </a:tbl>
          </a:graphicData>
        </a:graphic>
      </p:graphicFrame>
      <p:sp>
        <p:nvSpPr>
          <p:cNvPr id="3" name="Line 181"/>
          <p:cNvSpPr>
            <a:spLocks noChangeShapeType="1"/>
          </p:cNvSpPr>
          <p:nvPr/>
        </p:nvSpPr>
        <p:spPr bwMode="auto">
          <a:xfrm flipV="1">
            <a:off x="2011136" y="3430869"/>
            <a:ext cx="5130000" cy="7144"/>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pPr defTabSz="685800"/>
            <a:endParaRPr lang="es-MX" sz="1350">
              <a:solidFill>
                <a:prstClr val="black"/>
              </a:solidFill>
              <a:latin typeface="Calibri" panose="020F0502020204030204"/>
            </a:endParaRPr>
          </a:p>
        </p:txBody>
      </p:sp>
      <p:grpSp>
        <p:nvGrpSpPr>
          <p:cNvPr id="8" name="Grupo 7"/>
          <p:cNvGrpSpPr/>
          <p:nvPr/>
        </p:nvGrpSpPr>
        <p:grpSpPr>
          <a:xfrm>
            <a:off x="4531521" y="2743703"/>
            <a:ext cx="2530079" cy="661314"/>
            <a:chOff x="3375025" y="8240016"/>
            <a:chExt cx="3373438" cy="881752"/>
          </a:xfrm>
        </p:grpSpPr>
        <p:pic>
          <p:nvPicPr>
            <p:cNvPr id="9" name="Imagen 8"/>
            <p:cNvPicPr>
              <a:picLocks noChangeAspect="1"/>
            </p:cNvPicPr>
            <p:nvPr/>
          </p:nvPicPr>
          <p:blipFill>
            <a:blip r:embed="rId2"/>
            <a:stretch>
              <a:fillRect/>
            </a:stretch>
          </p:blipFill>
          <p:spPr>
            <a:xfrm>
              <a:off x="6394456" y="8240016"/>
              <a:ext cx="286858" cy="288000"/>
            </a:xfrm>
            <a:prstGeom prst="rect">
              <a:avLst/>
            </a:prstGeom>
          </p:spPr>
        </p:pic>
        <p:sp>
          <p:nvSpPr>
            <p:cNvPr id="11"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r" defTabSz="685800">
                <a:spcBef>
                  <a:spcPct val="0"/>
                </a:spcBef>
                <a:buNone/>
              </a:pPr>
              <a:r>
                <a:rPr lang="es-MX" altLang="es-MX" sz="375" b="1" dirty="0">
                  <a:solidFill>
                    <a:prstClr val="black"/>
                  </a:solidFill>
                  <a:latin typeface="Arial" panose="020B0604020202020204" pitchFamily="34" charset="0"/>
                  <a:cs typeface="Arial" panose="020B0604020202020204" pitchFamily="34" charset="0"/>
                </a:rPr>
                <a:t>Secretaría de Seguridad Pública, Oficialía Mayor </a:t>
              </a:r>
            </a:p>
            <a:p>
              <a:pPr algn="r" defTabSz="685800">
                <a:spcBef>
                  <a:spcPct val="0"/>
                </a:spcBef>
                <a:buNone/>
              </a:pPr>
              <a:r>
                <a:rPr lang="es-MX" altLang="es-MX" sz="375" b="1" dirty="0">
                  <a:solidFill>
                    <a:prstClr val="black"/>
                  </a:solidFill>
                  <a:latin typeface="Arial" panose="020B0604020202020204" pitchFamily="34" charset="0"/>
                  <a:cs typeface="Arial" panose="020B0604020202020204" pitchFamily="34" charset="0"/>
                </a:rPr>
                <a:t>Comité Técnico Interno de Administración de Documentos</a:t>
              </a:r>
            </a:p>
            <a:p>
              <a:pPr algn="r" defTabSz="685800">
                <a:spcBef>
                  <a:spcPct val="0"/>
                </a:spcBef>
                <a:buNone/>
              </a:pPr>
              <a:r>
                <a:rPr lang="es-MX" altLang="es-MX" sz="375" b="1" dirty="0">
                  <a:solidFill>
                    <a:prstClr val="black"/>
                  </a:solidFill>
                  <a:latin typeface="Arial" panose="020B0604020202020204" pitchFamily="34" charset="0"/>
                  <a:cs typeface="Arial" panose="020B0604020202020204" pitchFamily="34" charset="0"/>
                </a:rPr>
                <a:t>de la Secretaría de Seguridad Pública (COTECIAD-SSPU)</a:t>
              </a:r>
            </a:p>
          </p:txBody>
        </p:sp>
      </p:grpSp>
      <p:sp>
        <p:nvSpPr>
          <p:cNvPr id="12" name="Rectangle 10"/>
          <p:cNvSpPr>
            <a:spLocks noChangeArrowheads="1"/>
          </p:cNvSpPr>
          <p:nvPr/>
        </p:nvSpPr>
        <p:spPr bwMode="auto">
          <a:xfrm>
            <a:off x="2272230" y="3131497"/>
            <a:ext cx="729000" cy="13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68580" tIns="34290" rIns="68580" bIns="34290" numCol="1" anchor="ctr" anchorCtr="0" compatLnSpc="1">
            <a:prstTxWarp prst="textNoShape">
              <a:avLst/>
            </a:prstTxWarp>
          </a:bodyPr>
          <a:lstStyle/>
          <a:p>
            <a:pPr algn="ctr" defTabSz="685766" eaLnBrk="0" fontAlgn="base" hangingPunct="0">
              <a:spcBef>
                <a:spcPct val="0"/>
              </a:spcBef>
              <a:spcAft>
                <a:spcPct val="0"/>
              </a:spcAft>
            </a:pPr>
            <a:r>
              <a:rPr lang="es-MX" sz="450" b="1" dirty="0">
                <a:solidFill>
                  <a:srgbClr val="000000"/>
                </a:solidFill>
                <a:latin typeface="Arial" panose="020B0604020202020204" pitchFamily="34" charset="0"/>
                <a:ea typeface="Times New Roman" panose="02020603050405020304" pitchFamily="18" charset="0"/>
                <a:cs typeface="Arial" panose="020B0604020202020204" pitchFamily="34" charset="0"/>
              </a:rPr>
              <a:t>FO-SSP-07-DGMS-29 V1</a:t>
            </a:r>
            <a:endParaRPr lang="es-MX" sz="900" dirty="0">
              <a:solidFill>
                <a:prstClr val="black"/>
              </a:solidFill>
              <a:latin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988" y="5381"/>
            <a:ext cx="1456250" cy="270000"/>
          </a:xfrm>
          <a:prstGeom prst="rect">
            <a:avLst/>
          </a:prstGeom>
        </p:spPr>
      </p:pic>
      <p:graphicFrame>
        <p:nvGraphicFramePr>
          <p:cNvPr id="32" name="Tabla 31"/>
          <p:cNvGraphicFramePr>
            <a:graphicFrameLocks noGrp="1"/>
          </p:cNvGraphicFramePr>
          <p:nvPr>
            <p:extLst>
              <p:ext uri="{D42A27DB-BD31-4B8C-83A1-F6EECF244321}">
                <p14:modId xmlns:p14="http://schemas.microsoft.com/office/powerpoint/2010/main" val="1272092130"/>
              </p:ext>
            </p:extLst>
          </p:nvPr>
        </p:nvGraphicFramePr>
        <p:xfrm>
          <a:off x="2263912" y="3917967"/>
          <a:ext cx="4629534" cy="2425333"/>
        </p:xfrm>
        <a:graphic>
          <a:graphicData uri="http://schemas.openxmlformats.org/drawingml/2006/table">
            <a:tbl>
              <a:tblPr/>
              <a:tblGrid>
                <a:gridCol w="359343">
                  <a:extLst>
                    <a:ext uri="{9D8B030D-6E8A-4147-A177-3AD203B41FA5}">
                      <a16:colId xmlns:a16="http://schemas.microsoft.com/office/drawing/2014/main" val="20000"/>
                    </a:ext>
                  </a:extLst>
                </a:gridCol>
                <a:gridCol w="359343">
                  <a:extLst>
                    <a:ext uri="{9D8B030D-6E8A-4147-A177-3AD203B41FA5}">
                      <a16:colId xmlns:a16="http://schemas.microsoft.com/office/drawing/2014/main" val="20001"/>
                    </a:ext>
                  </a:extLst>
                </a:gridCol>
                <a:gridCol w="359343">
                  <a:extLst>
                    <a:ext uri="{9D8B030D-6E8A-4147-A177-3AD203B41FA5}">
                      <a16:colId xmlns:a16="http://schemas.microsoft.com/office/drawing/2014/main" val="20002"/>
                    </a:ext>
                  </a:extLst>
                </a:gridCol>
                <a:gridCol w="359343">
                  <a:extLst>
                    <a:ext uri="{9D8B030D-6E8A-4147-A177-3AD203B41FA5}">
                      <a16:colId xmlns:a16="http://schemas.microsoft.com/office/drawing/2014/main" val="20003"/>
                    </a:ext>
                  </a:extLst>
                </a:gridCol>
                <a:gridCol w="359343">
                  <a:extLst>
                    <a:ext uri="{9D8B030D-6E8A-4147-A177-3AD203B41FA5}">
                      <a16:colId xmlns:a16="http://schemas.microsoft.com/office/drawing/2014/main" val="20004"/>
                    </a:ext>
                  </a:extLst>
                </a:gridCol>
                <a:gridCol w="359343">
                  <a:extLst>
                    <a:ext uri="{9D8B030D-6E8A-4147-A177-3AD203B41FA5}">
                      <a16:colId xmlns:a16="http://schemas.microsoft.com/office/drawing/2014/main" val="20005"/>
                    </a:ext>
                  </a:extLst>
                </a:gridCol>
                <a:gridCol w="359343">
                  <a:extLst>
                    <a:ext uri="{9D8B030D-6E8A-4147-A177-3AD203B41FA5}">
                      <a16:colId xmlns:a16="http://schemas.microsoft.com/office/drawing/2014/main" val="20006"/>
                    </a:ext>
                  </a:extLst>
                </a:gridCol>
                <a:gridCol w="359343">
                  <a:extLst>
                    <a:ext uri="{9D8B030D-6E8A-4147-A177-3AD203B41FA5}">
                      <a16:colId xmlns:a16="http://schemas.microsoft.com/office/drawing/2014/main" val="20007"/>
                    </a:ext>
                  </a:extLst>
                </a:gridCol>
                <a:gridCol w="359343">
                  <a:extLst>
                    <a:ext uri="{9D8B030D-6E8A-4147-A177-3AD203B41FA5}">
                      <a16:colId xmlns:a16="http://schemas.microsoft.com/office/drawing/2014/main" val="20008"/>
                    </a:ext>
                  </a:extLst>
                </a:gridCol>
                <a:gridCol w="359343">
                  <a:extLst>
                    <a:ext uri="{9D8B030D-6E8A-4147-A177-3AD203B41FA5}">
                      <a16:colId xmlns:a16="http://schemas.microsoft.com/office/drawing/2014/main" val="20009"/>
                    </a:ext>
                  </a:extLst>
                </a:gridCol>
                <a:gridCol w="527035">
                  <a:extLst>
                    <a:ext uri="{9D8B030D-6E8A-4147-A177-3AD203B41FA5}">
                      <a16:colId xmlns:a16="http://schemas.microsoft.com/office/drawing/2014/main" val="20010"/>
                    </a:ext>
                  </a:extLst>
                </a:gridCol>
                <a:gridCol w="359343">
                  <a:extLst>
                    <a:ext uri="{9D8B030D-6E8A-4147-A177-3AD203B41FA5}">
                      <a16:colId xmlns:a16="http://schemas.microsoft.com/office/drawing/2014/main" val="20011"/>
                    </a:ext>
                  </a:extLst>
                </a:gridCol>
                <a:gridCol w="149726">
                  <a:extLst>
                    <a:ext uri="{9D8B030D-6E8A-4147-A177-3AD203B41FA5}">
                      <a16:colId xmlns:a16="http://schemas.microsoft.com/office/drawing/2014/main" val="20012"/>
                    </a:ext>
                  </a:extLst>
                </a:gridCol>
              </a:tblGrid>
              <a:tr h="80010">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noFill/>
                      <a:prstDash val="solid"/>
                      <a:round/>
                      <a:headEnd type="none" w="med" len="med"/>
                      <a:tailEnd type="none" w="med" len="med"/>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01"/>
                  </a:ext>
                </a:extLst>
              </a:tr>
              <a:tr h="216458">
                <a:tc gridSpan="3">
                  <a:txBody>
                    <a:bodyPr/>
                    <a:lstStyle/>
                    <a:p>
                      <a:pPr algn="l" fontAlgn="b"/>
                      <a:r>
                        <a:rPr lang="es-MX" sz="700" b="1" i="0" u="none" strike="noStrike" dirty="0">
                          <a:effectLst/>
                          <a:latin typeface="Arial" panose="020B0604020202020204" pitchFamily="34" charset="0"/>
                        </a:rPr>
                        <a:t> FONDO DOCUMENTAL:</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5">
                  <a:txBody>
                    <a:bodyPr/>
                    <a:lstStyle/>
                    <a:p>
                      <a:pPr algn="ctr" fontAlgn="b"/>
                      <a:r>
                        <a:rPr lang="es-MX" sz="600" b="1"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a:txBody>
                    <a:bodyPr/>
                    <a:lstStyle/>
                    <a:p>
                      <a:pPr algn="ctr" fontAlgn="b"/>
                      <a:r>
                        <a:rPr lang="es-MX" sz="700" b="1" i="0" u="none" strike="noStrike" dirty="0">
                          <a:effectLst/>
                          <a:latin typeface="Arial" panose="020B0604020202020204" pitchFamily="34" charset="0"/>
                        </a:rPr>
                        <a:t>Nº DE FOLIO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2"/>
                  </a:ext>
                </a:extLst>
              </a:tr>
              <a:tr h="118376">
                <a:tc gridSpan="4">
                  <a:txBody>
                    <a:bodyPr/>
                    <a:lstStyle/>
                    <a:p>
                      <a:pPr algn="l" fontAlgn="b"/>
                      <a:r>
                        <a:rPr lang="es-MX" sz="700" b="1" i="0" u="none" strike="noStrike" dirty="0">
                          <a:effectLst/>
                          <a:latin typeface="Arial" panose="020B0604020202020204" pitchFamily="34" charset="0"/>
                        </a:rPr>
                        <a:t> UNIDAD ADMINISTRATIVA:</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b"/>
                      <a:r>
                        <a:rPr lang="es-MX" sz="500" b="0" i="0" u="none" strike="noStrike">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rowSpan="3" gridSpan="2">
                  <a:txBody>
                    <a:bodyPr/>
                    <a:lstStyle/>
                    <a:p>
                      <a:pPr algn="ctr" fontAlgn="ctr"/>
                      <a:r>
                        <a:rPr lang="es-MX" sz="700" b="1"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h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3"/>
                  </a:ext>
                </a:extLst>
              </a:tr>
              <a:tr h="118376">
                <a:tc gridSpan="2">
                  <a:txBody>
                    <a:bodyPr/>
                    <a:lstStyle/>
                    <a:p>
                      <a:pPr algn="l" fontAlgn="b"/>
                      <a:r>
                        <a:rPr lang="es-MX" sz="700" b="1" i="0" u="none" strike="noStrike" dirty="0">
                          <a:effectLst/>
                          <a:latin typeface="Arial" panose="020B0604020202020204" pitchFamily="34" charset="0"/>
                        </a:rPr>
                        <a:t> SECCIÓN: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5">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fontAlgn="b"/>
                      <a:r>
                        <a:rPr lang="es-MX" sz="4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4"/>
                  </a:ext>
                </a:extLst>
              </a:tr>
              <a:tr h="118376">
                <a:tc rowSpan="2" gridSpan="2">
                  <a:txBody>
                    <a:bodyPr/>
                    <a:lstStyle/>
                    <a:p>
                      <a:pPr algn="l" fontAlgn="ctr"/>
                      <a:r>
                        <a:rPr lang="es-MX" sz="700" b="1" i="0" u="none" strike="noStrike" dirty="0">
                          <a:effectLst/>
                          <a:latin typeface="Arial" panose="020B0604020202020204" pitchFamily="34" charset="0"/>
                        </a:rPr>
                        <a:t> CONTENIDO: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rowSpan="2" hMerge="1">
                  <a:txBody>
                    <a:bodyPr/>
                    <a:lstStyle/>
                    <a:p>
                      <a:endParaRPr lang="es-MX"/>
                    </a:p>
                  </a:txBody>
                  <a:tcPr/>
                </a:tc>
                <a:tc rowSpan="3" gridSpan="7">
                  <a:txBody>
                    <a:bodyPr/>
                    <a:lstStyle/>
                    <a:p>
                      <a:pPr algn="ctr" fontAlgn="ctr"/>
                      <a:r>
                        <a:rPr lang="es-MX" sz="600" b="1" i="0" u="none" strike="noStrike" dirty="0">
                          <a:effectLst/>
                          <a:latin typeface="Arial" panose="020B0604020202020204" pitchFamily="34" charset="0"/>
                        </a:rPr>
                        <a:t> </a:t>
                      </a:r>
                    </a:p>
                  </a:txBody>
                  <a:tcPr marL="0" marR="0" marT="0" marB="0" anchor="ctr">
                    <a:lnL>
                      <a:noFill/>
                    </a:lnL>
                    <a:lnR>
                      <a:noFill/>
                    </a:lnR>
                    <a:lnT>
                      <a:noFill/>
                    </a:lnT>
                    <a:lnB>
                      <a:noFill/>
                    </a:lnB>
                    <a:solidFill>
                      <a:schemeClr val="bg1">
                        <a:lumMod val="95000"/>
                      </a:schemeClr>
                    </a:solid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5"/>
                  </a:ext>
                </a:extLst>
              </a:tr>
              <a:tr h="109920">
                <a:tc gridSpan="2" vMerge="1">
                  <a:txBody>
                    <a:bodyPr/>
                    <a:lstStyle/>
                    <a:p>
                      <a:endParaRPr lang="es-MX"/>
                    </a:p>
                  </a:txBody>
                  <a:tcPr/>
                </a:tc>
                <a:tc hMerge="1" vMerge="1">
                  <a:txBody>
                    <a:bodyPr/>
                    <a:lstStyle/>
                    <a:p>
                      <a:endParaRPr lang="es-MX"/>
                    </a:p>
                  </a:txBody>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700" b="0" i="0" u="none" strike="noStrike">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700" b="0" i="0" u="none" strike="noStrike" dirty="0">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6"/>
                  </a:ext>
                </a:extLst>
              </a:tr>
              <a:tr h="122603">
                <a:tc>
                  <a:txBody>
                    <a:bodyPr/>
                    <a:lstStyle/>
                    <a:p>
                      <a:pPr algn="l" fontAlgn="b"/>
                      <a:r>
                        <a:rPr lang="es-MX" sz="6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l" fontAlgn="b"/>
                      <a:r>
                        <a:rPr lang="es-MX" sz="6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r>
                        <a:rPr lang="es-MX" sz="6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a:txBody>
                    <a:bodyPr/>
                    <a:lstStyle/>
                    <a:p>
                      <a:pPr algn="ctr" fontAlgn="b"/>
                      <a:r>
                        <a:rPr lang="es-MX" sz="700" b="1" i="0" u="none" strike="noStrike" dirty="0">
                          <a:effectLst/>
                          <a:latin typeface="Arial" panose="020B0604020202020204"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s-MX"/>
                    </a:p>
                  </a:txBody>
                  <a:tcPr/>
                </a:tc>
                <a:tc>
                  <a:txBody>
                    <a:bodyPr/>
                    <a:lstStyle/>
                    <a:p>
                      <a:pPr algn="l" fontAlgn="b"/>
                      <a:r>
                        <a:rPr lang="es-MX" sz="6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7"/>
                  </a:ext>
                </a:extLst>
              </a:tr>
              <a:tr h="118376">
                <a:tc gridSpan="9">
                  <a:txBody>
                    <a:bodyPr/>
                    <a:lstStyle/>
                    <a:p>
                      <a:pPr algn="ctr" fontAlgn="b"/>
                      <a:r>
                        <a:rPr lang="es-MX" sz="700" b="1" i="0" u="none" strike="noStrike" dirty="0">
                          <a:effectLst/>
                          <a:latin typeface="Arial" panose="020B0604020202020204" pitchFamily="34" charset="0"/>
                        </a:rPr>
                        <a:t>EXPEDIENTES  (</a:t>
                      </a:r>
                      <a:r>
                        <a:rPr lang="es-MX" sz="500" b="1" i="0" u="none" strike="noStrike" dirty="0">
                          <a:effectLst/>
                          <a:latin typeface="Arial" panose="020B0604020202020204" pitchFamily="34" charset="0"/>
                        </a:rPr>
                        <a:t>   </a:t>
                      </a:r>
                      <a:r>
                        <a:rPr lang="es-MX" sz="700" b="1" i="0" u="none" strike="noStrike" dirty="0">
                          <a:effectLst/>
                          <a:latin typeface="Arial" panose="020B0604020202020204" pitchFamily="34" charset="0"/>
                        </a:rPr>
                        <a:t>  )   LEGAJOS   ( </a:t>
                      </a:r>
                      <a:r>
                        <a:rPr lang="es-MX" sz="500" b="1" i="0" u="none" strike="noStrike" dirty="0">
                          <a:effectLst/>
                          <a:latin typeface="Arial" panose="020B0604020202020204" pitchFamily="34" charset="0"/>
                        </a:rPr>
                        <a:t> </a:t>
                      </a:r>
                      <a:r>
                        <a:rPr lang="es-MX" sz="700" b="1" i="0" u="none" strike="noStrike" dirty="0">
                          <a:effectLst/>
                          <a:latin typeface="Arial" panose="020B0604020202020204" pitchFamily="34" charset="0"/>
                        </a:rPr>
                        <a:t> )   CARPETAS   (  </a:t>
                      </a:r>
                      <a:r>
                        <a:rPr lang="es-MX" sz="500" b="1" i="0" u="none" strike="noStrike" dirty="0">
                          <a:effectLst/>
                          <a:latin typeface="Arial" panose="020B0604020202020204" pitchFamily="34" charset="0"/>
                        </a:rPr>
                        <a:t> </a:t>
                      </a:r>
                      <a:r>
                        <a:rPr lang="es-MX" sz="700" b="1" i="0" u="none" strike="noStrike" dirty="0">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rowSpan="4" gridSpan="2">
                  <a:txBody>
                    <a:bodyPr/>
                    <a:lstStyle/>
                    <a:p>
                      <a:pPr algn="ctr" fontAlgn="ctr"/>
                      <a:r>
                        <a:rPr lang="es-MX" sz="700" b="1" i="0" u="none" strike="noStrike" dirty="0">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4" h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8"/>
                  </a:ext>
                </a:extLst>
              </a:tr>
              <a:tr h="118376">
                <a:tc gridSpan="2">
                  <a:txBody>
                    <a:bodyPr/>
                    <a:lstStyle/>
                    <a:p>
                      <a:pPr algn="l" fontAlgn="b"/>
                      <a:r>
                        <a:rPr lang="es-MX" sz="700" b="1" i="0" u="none" strike="noStrike" dirty="0">
                          <a:effectLst/>
                          <a:latin typeface="Arial" panose="020B0604020202020204" pitchFamily="34" charset="0"/>
                        </a:rPr>
                        <a:t> CANTIDAD:</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hMerge="1">
                  <a:txBody>
                    <a:bodyPr/>
                    <a:lstStyle/>
                    <a:p>
                      <a:endParaRPr lang="es-MX"/>
                    </a:p>
                  </a:txBody>
                  <a:tcPr/>
                </a:tc>
                <a:tc gridSpan="2">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600" b="1"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3">
                  <a:txBody>
                    <a:bodyPr/>
                    <a:lstStyle/>
                    <a:p>
                      <a:pPr algn="l" fontAlgn="b"/>
                      <a:r>
                        <a:rPr lang="es-MX" sz="700" b="1" i="0" u="none" strike="noStrike" dirty="0">
                          <a:effectLst/>
                          <a:latin typeface="Arial" panose="020B0604020202020204" pitchFamily="34" charset="0"/>
                        </a:rPr>
                        <a:t>         FOJAS: ________</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09"/>
                  </a:ext>
                </a:extLst>
              </a:tr>
              <a:tr h="80010">
                <a:tc>
                  <a:txBody>
                    <a:bodyPr/>
                    <a:lstStyle/>
                    <a:p>
                      <a:pPr algn="l" fontAlgn="b"/>
                      <a:r>
                        <a:rPr lang="es-MX" sz="5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rowSpan="2" gridSpan="4">
                  <a:txBody>
                    <a:bodyPr/>
                    <a:lstStyle/>
                    <a:p>
                      <a:pPr algn="l" fontAlgn="ctr"/>
                      <a:r>
                        <a:rPr lang="es-MX" sz="400" b="0" i="0" u="none" strike="noStrike" dirty="0">
                          <a:effectLst/>
                          <a:latin typeface="Arial" panose="020B0604020202020204" pitchFamily="34" charset="0"/>
                        </a:rPr>
                        <a:t> </a:t>
                      </a:r>
                    </a:p>
                  </a:txBody>
                  <a:tcPr marL="0" marR="0" marT="0" marB="0" anchor="ctr">
                    <a:lnL>
                      <a:noFill/>
                    </a:lnL>
                    <a:lnR>
                      <a:noFill/>
                    </a:lnR>
                    <a:lnT>
                      <a:noFill/>
                    </a:lnT>
                    <a:lnB>
                      <a:noFill/>
                    </a:lnB>
                    <a:solidFill>
                      <a:schemeClr val="bg1">
                        <a:lumMod val="95000"/>
                      </a:schemeClr>
                    </a:solid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0"/>
                  </a:ext>
                </a:extLst>
              </a:tr>
              <a:tr h="118376">
                <a:tc>
                  <a:txBody>
                    <a:bodyPr/>
                    <a:lstStyle/>
                    <a:p>
                      <a:pPr algn="ctr" fontAlgn="b"/>
                      <a:r>
                        <a:rPr lang="es-MX" sz="700" b="1" i="0" u="none" strike="noStrike" dirty="0">
                          <a:effectLst/>
                          <a:latin typeface="Arial" panose="020B0604020202020204" pitchFamily="34" charset="0"/>
                        </a:rPr>
                        <a:t> DE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MX" sz="700" b="1" i="0" u="none" strike="noStrike">
                          <a:effectLst/>
                          <a:latin typeface="Arial" panose="020B0604020202020204" pitchFamily="34" charset="0"/>
                        </a:rPr>
                        <a:t>A</a:t>
                      </a:r>
                    </a:p>
                  </a:txBody>
                  <a:tcPr marL="0" marR="0" marT="0" marB="0" anchor="b">
                    <a:lnL>
                      <a:noFill/>
                    </a:lnL>
                    <a:lnR>
                      <a:noFill/>
                    </a:lnR>
                    <a:lnT>
                      <a:noFill/>
                    </a:lnT>
                    <a:lnB>
                      <a:noFill/>
                    </a:lnB>
                    <a:solidFill>
                      <a:schemeClr val="bg1">
                        <a:lumMod val="95000"/>
                      </a:schemeClr>
                    </a:solidFill>
                  </a:tcPr>
                </a:tc>
                <a:tc>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4"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c gridSpan="2" vMerge="1">
                  <a:txBody>
                    <a:bodyPr/>
                    <a:lstStyle/>
                    <a:p>
                      <a:endParaRPr lang="es-MX"/>
                    </a:p>
                  </a:txBody>
                  <a:tcPr/>
                </a:tc>
                <a:tc hMerge="1" v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1"/>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80010">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4"/>
                  </a:ext>
                </a:extLst>
              </a:tr>
              <a:tr h="101465">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gridSpan="4">
                  <a:txBody>
                    <a:bodyPr/>
                    <a:lstStyle/>
                    <a:p>
                      <a:pPr algn="l" fontAlgn="b"/>
                      <a:r>
                        <a:rPr lang="es-MX" sz="600" b="1" i="0" u="none" strike="noStrike">
                          <a:effectLst/>
                          <a:latin typeface="Arial" panose="020B0604020202020204" pitchFamily="34" charset="0"/>
                        </a:rPr>
                        <a:t>PERIODO DE RETENCIÓN EN:</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dirty="0">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5"/>
                  </a:ext>
                </a:extLst>
              </a:tr>
              <a:tr h="80010">
                <a:tc gridSpan="13">
                  <a:txBody>
                    <a:bodyPr/>
                    <a:lstStyle/>
                    <a:p>
                      <a:pPr algn="l" fontAlgn="b"/>
                      <a:r>
                        <a:rPr lang="es-MX" sz="5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6"/>
                  </a:ext>
                </a:extLst>
              </a:tr>
              <a:tr h="105692">
                <a:tc>
                  <a:txBody>
                    <a:bodyPr/>
                    <a:lstStyle/>
                    <a:p>
                      <a:pPr algn="l" fontAlgn="b"/>
                      <a:r>
                        <a:rPr lang="es-MX" sz="5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gridSpan="3">
                  <a:txBody>
                    <a:bodyPr/>
                    <a:lstStyle/>
                    <a:p>
                      <a:pPr algn="l" fontAlgn="b"/>
                      <a:r>
                        <a:rPr lang="es-MX" sz="600" b="1" i="0" u="none" strike="noStrike">
                          <a:effectLst/>
                          <a:latin typeface="Arial" panose="020B0604020202020204" pitchFamily="34" charset="0"/>
                        </a:rPr>
                        <a:t>ARCHIVO DE TRÁMITE:</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a:txBody>
                    <a:bodyPr/>
                    <a:lstStyle/>
                    <a:p>
                      <a:pPr algn="l"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gridSpan="5">
                  <a:txBody>
                    <a:bodyPr/>
                    <a:lstStyle/>
                    <a:p>
                      <a:pPr algn="l" fontAlgn="b"/>
                      <a:r>
                        <a:rPr lang="es-MX" sz="600" b="1" i="0" u="none" strike="noStrike" dirty="0">
                          <a:effectLst/>
                          <a:latin typeface="Arial" panose="020B0604020202020204" pitchFamily="34" charset="0"/>
                        </a:rPr>
                        <a:t>     ARCHIVO DE CONCENTRACIÓN:</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600" b="1"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7"/>
                  </a:ext>
                </a:extLst>
              </a:tr>
              <a:tr h="71871">
                <a:tc gridSpan="13">
                  <a:txBody>
                    <a:bodyPr/>
                    <a:lstStyle/>
                    <a:p>
                      <a:pPr algn="l" fontAlgn="b"/>
                      <a:r>
                        <a:rPr lang="es-MX" sz="400" b="1"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8"/>
                  </a:ext>
                </a:extLst>
              </a:tr>
              <a:tr h="105692">
                <a:tc>
                  <a:txBody>
                    <a:bodyPr/>
                    <a:lstStyle/>
                    <a:p>
                      <a:pPr algn="l" fontAlgn="b"/>
                      <a:r>
                        <a:rPr lang="es-MX" sz="4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1">
                        <a:lumMod val="95000"/>
                      </a:schemeClr>
                    </a:solidFill>
                  </a:tcPr>
                </a:tc>
                <a:tc gridSpan="3">
                  <a:txBody>
                    <a:bodyPr/>
                    <a:lstStyle/>
                    <a:p>
                      <a:pPr algn="l" fontAlgn="b"/>
                      <a:r>
                        <a:rPr lang="es-MX" sz="600" b="1" i="0" u="none" strike="noStrike">
                          <a:effectLst/>
                          <a:latin typeface="Arial" panose="020B0604020202020204" pitchFamily="34" charset="0"/>
                        </a:rPr>
                        <a:t>DISPOSICIÓN FINAL:</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a:txBody>
                    <a:bodyPr/>
                    <a:lstStyle/>
                    <a:p>
                      <a:pPr algn="l" fontAlgn="b"/>
                      <a:r>
                        <a:rPr lang="es-MX" sz="600" b="1" i="0" u="none" strike="noStrike">
                          <a:effectLst/>
                          <a:latin typeface="Arial" panose="020B0604020202020204" pitchFamily="34" charset="0"/>
                        </a:rPr>
                        <a:t>BAJA</a:t>
                      </a:r>
                    </a:p>
                  </a:txBody>
                  <a:tcPr marL="0" marR="0" marT="0" marB="0" anchor="b">
                    <a:lnL>
                      <a:noFill/>
                    </a:lnL>
                    <a:lnR>
                      <a:noFill/>
                    </a:lnR>
                    <a:lnT>
                      <a:noFill/>
                    </a:lnT>
                    <a:lnB>
                      <a:noFill/>
                    </a:lnB>
                    <a:solidFill>
                      <a:schemeClr val="bg1">
                        <a:lumMod val="95000"/>
                      </a:schemeClr>
                    </a:solidFill>
                  </a:tcPr>
                </a:tc>
                <a:tc>
                  <a:txBody>
                    <a:bodyPr/>
                    <a:lstStyle/>
                    <a:p>
                      <a:pPr algn="ctr" fontAlgn="b"/>
                      <a:r>
                        <a:rPr lang="es-MX" sz="600" b="1"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algn="l" fontAlgn="b"/>
                      <a:r>
                        <a:rPr lang="es-MX" sz="600" b="1" i="0" u="none" strike="noStrike" dirty="0">
                          <a:effectLst/>
                          <a:latin typeface="Arial" panose="020B0604020202020204" pitchFamily="34" charset="0"/>
                        </a:rPr>
                        <a:t>        ARCHIVO HISTÓRICO</a:t>
                      </a:r>
                    </a:p>
                  </a:txBody>
                  <a:tcPr marL="0" marR="0" marT="0" marB="0" anchor="b">
                    <a:lnL>
                      <a:noFill/>
                    </a:lnL>
                    <a:lnR>
                      <a:noFill/>
                    </a:lnR>
                    <a:lnT>
                      <a:noFill/>
                    </a:lnT>
                    <a:lnB>
                      <a:noFill/>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b"/>
                      <a:r>
                        <a:rPr lang="es-MX" sz="600" b="1" i="0" u="none" strike="noStrike" dirty="0">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a:noFill/>
                    </a:lnR>
                    <a:lnT>
                      <a:noFill/>
                    </a:lnT>
                    <a:lnB>
                      <a:noFill/>
                    </a:lnB>
                    <a:solidFill>
                      <a:schemeClr val="bg1">
                        <a:lumMod val="95000"/>
                      </a:schemeClr>
                    </a:solidFill>
                  </a:tcPr>
                </a:tc>
                <a:tc>
                  <a:txBody>
                    <a:bodyPr/>
                    <a:lstStyle/>
                    <a:p>
                      <a:pPr algn="l" fontAlgn="b"/>
                      <a:r>
                        <a:rPr lang="es-MX" sz="5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extLst>
                  <a:ext uri="{0D108BD9-81ED-4DB2-BD59-A6C34878D82A}">
                    <a16:rowId xmlns:a16="http://schemas.microsoft.com/office/drawing/2014/main" val="10019"/>
                  </a:ext>
                </a:extLst>
              </a:tr>
              <a:tr h="147970">
                <a:tc gridSpan="13">
                  <a:txBody>
                    <a:bodyPr/>
                    <a:lstStyle/>
                    <a:p>
                      <a:pPr algn="l" fontAlgn="b"/>
                      <a:r>
                        <a:rPr lang="es-MX" sz="400" b="1"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0"/>
                  </a:ext>
                </a:extLst>
              </a:tr>
              <a:tr h="173336">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dirty="0">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s-MX" sz="400" b="0" i="0" u="none" strike="noStrike">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chemeClr val="bg1">
                        <a:lumMod val="95000"/>
                      </a:schemeClr>
                    </a:solidFill>
                  </a:tcPr>
                </a:tc>
                <a:tc gridSpan="4">
                  <a:txBody>
                    <a:bodyPr/>
                    <a:lstStyle/>
                    <a:p>
                      <a:pPr algn="l" fontAlgn="b"/>
                      <a:r>
                        <a:rPr lang="es-MX" sz="500" b="1" i="0" u="none" strike="noStrike" dirty="0">
                          <a:effectLst/>
                          <a:latin typeface="Arial" panose="020B0604020202020204" pitchFamily="34" charset="0"/>
                        </a:rPr>
                        <a:t>MX-09-GDF-SESP-EID-2016</a:t>
                      </a:r>
                    </a:p>
                  </a:txBody>
                  <a:tcPr marL="0" marR="0" marT="0" marB="0" anchor="ctr">
                    <a:lnL>
                      <a:noFill/>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1"/>
                  </a:ext>
                </a:extLst>
              </a:tr>
            </a:tbl>
          </a:graphicData>
        </a:graphic>
      </p:graphicFrame>
      <p:grpSp>
        <p:nvGrpSpPr>
          <p:cNvPr id="34" name="Grupo 33"/>
          <p:cNvGrpSpPr/>
          <p:nvPr/>
        </p:nvGrpSpPr>
        <p:grpSpPr>
          <a:xfrm>
            <a:off x="4534135" y="6307802"/>
            <a:ext cx="2530079" cy="661314"/>
            <a:chOff x="3375025" y="8240016"/>
            <a:chExt cx="3373438" cy="881752"/>
          </a:xfrm>
        </p:grpSpPr>
        <p:pic>
          <p:nvPicPr>
            <p:cNvPr id="35" name="Imagen 34"/>
            <p:cNvPicPr>
              <a:picLocks noChangeAspect="1"/>
            </p:cNvPicPr>
            <p:nvPr/>
          </p:nvPicPr>
          <p:blipFill>
            <a:blip r:embed="rId2"/>
            <a:stretch>
              <a:fillRect/>
            </a:stretch>
          </p:blipFill>
          <p:spPr>
            <a:xfrm>
              <a:off x="6394456" y="8240016"/>
              <a:ext cx="286858" cy="288000"/>
            </a:xfrm>
            <a:prstGeom prst="rect">
              <a:avLst/>
            </a:prstGeom>
          </p:spPr>
        </p:pic>
        <p:sp>
          <p:nvSpPr>
            <p:cNvPr id="36"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algn="r" defTabSz="685800">
                <a:spcBef>
                  <a:spcPct val="0"/>
                </a:spcBef>
                <a:buNone/>
              </a:pPr>
              <a:r>
                <a:rPr lang="es-MX" altLang="es-MX" sz="375" b="1" dirty="0">
                  <a:solidFill>
                    <a:prstClr val="black"/>
                  </a:solidFill>
                  <a:latin typeface="Arial" panose="020B0604020202020204" pitchFamily="34" charset="0"/>
                  <a:cs typeface="Arial" panose="020B0604020202020204" pitchFamily="34" charset="0"/>
                </a:rPr>
                <a:t>Secretaría de Seguridad Pública, Oficialía Mayor </a:t>
              </a:r>
            </a:p>
            <a:p>
              <a:pPr algn="r" defTabSz="685800">
                <a:spcBef>
                  <a:spcPct val="0"/>
                </a:spcBef>
                <a:buNone/>
              </a:pPr>
              <a:r>
                <a:rPr lang="es-MX" altLang="es-MX" sz="375" b="1" dirty="0">
                  <a:solidFill>
                    <a:prstClr val="black"/>
                  </a:solidFill>
                  <a:latin typeface="Arial" panose="020B0604020202020204" pitchFamily="34" charset="0"/>
                  <a:cs typeface="Arial" panose="020B0604020202020204" pitchFamily="34" charset="0"/>
                </a:rPr>
                <a:t>Comité Técnico Interno de Administración de Documentos</a:t>
              </a:r>
            </a:p>
            <a:p>
              <a:pPr algn="r" defTabSz="685800">
                <a:spcBef>
                  <a:spcPct val="0"/>
                </a:spcBef>
                <a:buNone/>
              </a:pPr>
              <a:r>
                <a:rPr lang="es-MX" altLang="es-MX" sz="375" b="1" dirty="0">
                  <a:solidFill>
                    <a:prstClr val="black"/>
                  </a:solidFill>
                  <a:latin typeface="Arial" panose="020B0604020202020204" pitchFamily="34" charset="0"/>
                  <a:cs typeface="Arial" panose="020B0604020202020204" pitchFamily="34" charset="0"/>
                </a:rPr>
                <a:t>de la Secretaría de Seguridad Pública (COTECIAD-SSPU)</a:t>
              </a:r>
            </a:p>
          </p:txBody>
        </p:sp>
      </p:grpSp>
      <p:sp>
        <p:nvSpPr>
          <p:cNvPr id="37" name="Rectangle 10"/>
          <p:cNvSpPr>
            <a:spLocks noChangeArrowheads="1"/>
          </p:cNvSpPr>
          <p:nvPr/>
        </p:nvSpPr>
        <p:spPr bwMode="auto">
          <a:xfrm>
            <a:off x="2274844" y="6695596"/>
            <a:ext cx="729000" cy="13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68580" tIns="34290" rIns="68580" bIns="34290" numCol="1" anchor="ctr" anchorCtr="0" compatLnSpc="1">
            <a:prstTxWarp prst="textNoShape">
              <a:avLst/>
            </a:prstTxWarp>
          </a:bodyPr>
          <a:lstStyle/>
          <a:p>
            <a:pPr algn="ctr" defTabSz="685766" eaLnBrk="0" fontAlgn="base" hangingPunct="0">
              <a:spcBef>
                <a:spcPct val="0"/>
              </a:spcBef>
              <a:spcAft>
                <a:spcPct val="0"/>
              </a:spcAft>
            </a:pPr>
            <a:r>
              <a:rPr lang="es-MX" sz="450" b="1" dirty="0">
                <a:solidFill>
                  <a:srgbClr val="000000"/>
                </a:solidFill>
                <a:latin typeface="Arial" panose="020B0604020202020204" pitchFamily="34" charset="0"/>
                <a:ea typeface="Times New Roman" panose="02020603050405020304" pitchFamily="18" charset="0"/>
                <a:cs typeface="Arial" panose="020B0604020202020204" pitchFamily="34" charset="0"/>
              </a:rPr>
              <a:t>FO-SSP-07-DGMS-29 V1</a:t>
            </a:r>
            <a:endParaRPr lang="es-MX" sz="900" dirty="0">
              <a:solidFill>
                <a:prstClr val="black"/>
              </a:solidFill>
              <a:latin typeface="Arial" panose="020B0604020202020204" pitchFamily="34" charset="0"/>
            </a:endParaRPr>
          </a:p>
        </p:txBody>
      </p:sp>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602" y="3569480"/>
            <a:ext cx="1456250" cy="270000"/>
          </a:xfrm>
          <a:prstGeom prst="rect">
            <a:avLst/>
          </a:prstGeom>
        </p:spPr>
      </p:pic>
    </p:spTree>
    <p:extLst>
      <p:ext uri="{BB962C8B-B14F-4D97-AF65-F5344CB8AC3E}">
        <p14:creationId xmlns:p14="http://schemas.microsoft.com/office/powerpoint/2010/main" val="1578204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64577" y="1135760"/>
            <a:ext cx="8642555" cy="4647426"/>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Inventario de Archivo de Trámite, de Concentración, Histórico, Baja Documental, Transferencia Primaria y Transferencia Secundaria</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accent1">
                    <a:lumMod val="75000"/>
                  </a:schemeClr>
                </a:solidFill>
                <a:effectLst>
                  <a:outerShdw blurRad="38100" dist="38100" dir="2700000" algn="tl">
                    <a:srgbClr val="000000">
                      <a:alpha val="43137"/>
                    </a:srgbClr>
                  </a:outerShdw>
                </a:effectLst>
              </a:rPr>
              <a:t>Son instrumentos de consulta que describen las series o expedientes de cada archivo, con el objeto de tener el debido control de los mismos, así como la eliminación de la documentación sin valor secundario.</a:t>
            </a:r>
          </a:p>
          <a:p>
            <a:pPr algn="just"/>
            <a:endParaRPr lang="es-MX" sz="2500" dirty="0">
              <a:solidFill>
                <a:schemeClr val="accent1">
                  <a:lumMod val="75000"/>
                </a:schemeClr>
              </a:solidFill>
              <a:effectLst>
                <a:outerShdw blurRad="38100" dist="38100" dir="2700000" algn="tl">
                  <a:srgbClr val="000000">
                    <a:alpha val="43137"/>
                  </a:srgbClr>
                </a:outerShdw>
              </a:effectLst>
            </a:endParaRPr>
          </a:p>
          <a:p>
            <a:pPr algn="just"/>
            <a:r>
              <a:rPr lang="es-MX" sz="2500" dirty="0">
                <a:solidFill>
                  <a:schemeClr val="bg2">
                    <a:lumMod val="50000"/>
                  </a:schemeClr>
                </a:solidFill>
                <a:effectLst>
                  <a:outerShdw blurRad="38100" dist="38100" dir="2700000" algn="tl">
                    <a:srgbClr val="000000">
                      <a:alpha val="43137"/>
                    </a:srgbClr>
                  </a:outerShdw>
                </a:effectLst>
              </a:rPr>
              <a:t>Se registrará la información que permita su identificación, descripción y localización de los expedientes y series.</a:t>
            </a:r>
          </a:p>
        </p:txBody>
      </p:sp>
    </p:spTree>
    <p:extLst>
      <p:ext uri="{BB962C8B-B14F-4D97-AF65-F5344CB8AC3E}">
        <p14:creationId xmlns:p14="http://schemas.microsoft.com/office/powerpoint/2010/main" val="2515504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204258" y="116147"/>
          <a:ext cx="8790008" cy="5845434"/>
        </p:xfrm>
        <a:graphic>
          <a:graphicData uri="http://schemas.openxmlformats.org/drawingml/2006/table">
            <a:tbl>
              <a:tblPr/>
              <a:tblGrid>
                <a:gridCol w="311469">
                  <a:extLst>
                    <a:ext uri="{9D8B030D-6E8A-4147-A177-3AD203B41FA5}">
                      <a16:colId xmlns:a16="http://schemas.microsoft.com/office/drawing/2014/main" val="20000"/>
                    </a:ext>
                  </a:extLst>
                </a:gridCol>
                <a:gridCol w="70569">
                  <a:extLst>
                    <a:ext uri="{9D8B030D-6E8A-4147-A177-3AD203B41FA5}">
                      <a16:colId xmlns:a16="http://schemas.microsoft.com/office/drawing/2014/main" val="20001"/>
                    </a:ext>
                  </a:extLst>
                </a:gridCol>
                <a:gridCol w="1093269">
                  <a:extLst>
                    <a:ext uri="{9D8B030D-6E8A-4147-A177-3AD203B41FA5}">
                      <a16:colId xmlns:a16="http://schemas.microsoft.com/office/drawing/2014/main" val="20002"/>
                    </a:ext>
                  </a:extLst>
                </a:gridCol>
                <a:gridCol w="489452">
                  <a:extLst>
                    <a:ext uri="{9D8B030D-6E8A-4147-A177-3AD203B41FA5}">
                      <a16:colId xmlns:a16="http://schemas.microsoft.com/office/drawing/2014/main" val="20003"/>
                    </a:ext>
                  </a:extLst>
                </a:gridCol>
                <a:gridCol w="489452">
                  <a:extLst>
                    <a:ext uri="{9D8B030D-6E8A-4147-A177-3AD203B41FA5}">
                      <a16:colId xmlns:a16="http://schemas.microsoft.com/office/drawing/2014/main" val="20004"/>
                    </a:ext>
                  </a:extLst>
                </a:gridCol>
                <a:gridCol w="489452">
                  <a:extLst>
                    <a:ext uri="{9D8B030D-6E8A-4147-A177-3AD203B41FA5}">
                      <a16:colId xmlns:a16="http://schemas.microsoft.com/office/drawing/2014/main" val="20005"/>
                    </a:ext>
                  </a:extLst>
                </a:gridCol>
                <a:gridCol w="312860">
                  <a:extLst>
                    <a:ext uri="{9D8B030D-6E8A-4147-A177-3AD203B41FA5}">
                      <a16:colId xmlns:a16="http://schemas.microsoft.com/office/drawing/2014/main" val="20006"/>
                    </a:ext>
                  </a:extLst>
                </a:gridCol>
                <a:gridCol w="312860">
                  <a:extLst>
                    <a:ext uri="{9D8B030D-6E8A-4147-A177-3AD203B41FA5}">
                      <a16:colId xmlns:a16="http://schemas.microsoft.com/office/drawing/2014/main" val="20007"/>
                    </a:ext>
                  </a:extLst>
                </a:gridCol>
                <a:gridCol w="136800">
                  <a:extLst>
                    <a:ext uri="{9D8B030D-6E8A-4147-A177-3AD203B41FA5}">
                      <a16:colId xmlns:a16="http://schemas.microsoft.com/office/drawing/2014/main" val="20008"/>
                    </a:ext>
                  </a:extLst>
                </a:gridCol>
                <a:gridCol w="136800">
                  <a:extLst>
                    <a:ext uri="{9D8B030D-6E8A-4147-A177-3AD203B41FA5}">
                      <a16:colId xmlns:a16="http://schemas.microsoft.com/office/drawing/2014/main" val="20009"/>
                    </a:ext>
                  </a:extLst>
                </a:gridCol>
                <a:gridCol w="136800">
                  <a:extLst>
                    <a:ext uri="{9D8B030D-6E8A-4147-A177-3AD203B41FA5}">
                      <a16:colId xmlns:a16="http://schemas.microsoft.com/office/drawing/2014/main" val="20010"/>
                    </a:ext>
                  </a:extLst>
                </a:gridCol>
                <a:gridCol w="136800">
                  <a:extLst>
                    <a:ext uri="{9D8B030D-6E8A-4147-A177-3AD203B41FA5}">
                      <a16:colId xmlns:a16="http://schemas.microsoft.com/office/drawing/2014/main" val="20011"/>
                    </a:ext>
                  </a:extLst>
                </a:gridCol>
                <a:gridCol w="161295">
                  <a:extLst>
                    <a:ext uri="{9D8B030D-6E8A-4147-A177-3AD203B41FA5}">
                      <a16:colId xmlns:a16="http://schemas.microsoft.com/office/drawing/2014/main" val="20012"/>
                    </a:ext>
                  </a:extLst>
                </a:gridCol>
                <a:gridCol w="194668">
                  <a:extLst>
                    <a:ext uri="{9D8B030D-6E8A-4147-A177-3AD203B41FA5}">
                      <a16:colId xmlns:a16="http://schemas.microsoft.com/office/drawing/2014/main" val="20013"/>
                    </a:ext>
                  </a:extLst>
                </a:gridCol>
                <a:gridCol w="317030">
                  <a:extLst>
                    <a:ext uri="{9D8B030D-6E8A-4147-A177-3AD203B41FA5}">
                      <a16:colId xmlns:a16="http://schemas.microsoft.com/office/drawing/2014/main" val="20014"/>
                    </a:ext>
                  </a:extLst>
                </a:gridCol>
                <a:gridCol w="561758">
                  <a:extLst>
                    <a:ext uri="{9D8B030D-6E8A-4147-A177-3AD203B41FA5}">
                      <a16:colId xmlns:a16="http://schemas.microsoft.com/office/drawing/2014/main" val="20015"/>
                    </a:ext>
                  </a:extLst>
                </a:gridCol>
                <a:gridCol w="563148">
                  <a:extLst>
                    <a:ext uri="{9D8B030D-6E8A-4147-A177-3AD203B41FA5}">
                      <a16:colId xmlns:a16="http://schemas.microsoft.com/office/drawing/2014/main" val="20016"/>
                    </a:ext>
                  </a:extLst>
                </a:gridCol>
                <a:gridCol w="328155">
                  <a:extLst>
                    <a:ext uri="{9D8B030D-6E8A-4147-A177-3AD203B41FA5}">
                      <a16:colId xmlns:a16="http://schemas.microsoft.com/office/drawing/2014/main" val="20017"/>
                    </a:ext>
                  </a:extLst>
                </a:gridCol>
                <a:gridCol w="378212">
                  <a:extLst>
                    <a:ext uri="{9D8B030D-6E8A-4147-A177-3AD203B41FA5}">
                      <a16:colId xmlns:a16="http://schemas.microsoft.com/office/drawing/2014/main" val="20018"/>
                    </a:ext>
                  </a:extLst>
                </a:gridCol>
                <a:gridCol w="489452">
                  <a:extLst>
                    <a:ext uri="{9D8B030D-6E8A-4147-A177-3AD203B41FA5}">
                      <a16:colId xmlns:a16="http://schemas.microsoft.com/office/drawing/2014/main" val="20019"/>
                    </a:ext>
                  </a:extLst>
                </a:gridCol>
                <a:gridCol w="488061">
                  <a:extLst>
                    <a:ext uri="{9D8B030D-6E8A-4147-A177-3AD203B41FA5}">
                      <a16:colId xmlns:a16="http://schemas.microsoft.com/office/drawing/2014/main" val="20020"/>
                    </a:ext>
                  </a:extLst>
                </a:gridCol>
                <a:gridCol w="333717">
                  <a:extLst>
                    <a:ext uri="{9D8B030D-6E8A-4147-A177-3AD203B41FA5}">
                      <a16:colId xmlns:a16="http://schemas.microsoft.com/office/drawing/2014/main" val="20021"/>
                    </a:ext>
                  </a:extLst>
                </a:gridCol>
                <a:gridCol w="329545">
                  <a:extLst>
                    <a:ext uri="{9D8B030D-6E8A-4147-A177-3AD203B41FA5}">
                      <a16:colId xmlns:a16="http://schemas.microsoft.com/office/drawing/2014/main" val="20022"/>
                    </a:ext>
                  </a:extLst>
                </a:gridCol>
                <a:gridCol w="278097">
                  <a:extLst>
                    <a:ext uri="{9D8B030D-6E8A-4147-A177-3AD203B41FA5}">
                      <a16:colId xmlns:a16="http://schemas.microsoft.com/office/drawing/2014/main" val="20023"/>
                    </a:ext>
                  </a:extLst>
                </a:gridCol>
                <a:gridCol w="250287">
                  <a:extLst>
                    <a:ext uri="{9D8B030D-6E8A-4147-A177-3AD203B41FA5}">
                      <a16:colId xmlns:a16="http://schemas.microsoft.com/office/drawing/2014/main" val="20024"/>
                    </a:ext>
                  </a:extLst>
                </a:gridCol>
              </a:tblGrid>
              <a:tr h="152400">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gridSpan="24">
                  <a:txBody>
                    <a:bodyPr/>
                    <a:lstStyle/>
                    <a:p>
                      <a:pPr algn="ctr" fontAlgn="ctr"/>
                      <a:r>
                        <a:rPr lang="es-MX" sz="1000" b="1" i="0" u="none" strike="noStrike" dirty="0">
                          <a:solidFill>
                            <a:srgbClr val="000000"/>
                          </a:solidFill>
                          <a:effectLst/>
                          <a:latin typeface="Arial" panose="020B0604020202020204" pitchFamily="34" charset="0"/>
                          <a:cs typeface="Arial" panose="020B0604020202020204" pitchFamily="34" charset="0"/>
                        </a:rPr>
                        <a:t>INVENTARIO DE ARCHIVO DE TRÁMITE</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68761">
                <a:tc gridSpan="3">
                  <a:txBody>
                    <a:bodyPr/>
                    <a:lstStyle/>
                    <a:p>
                      <a:pPr algn="l" fontAlgn="b"/>
                      <a:r>
                        <a:rPr lang="es-MX" sz="400" b="1" i="0" u="none" strike="noStrike" dirty="0">
                          <a:effectLst/>
                          <a:latin typeface="Arial" panose="020B0604020202020204" pitchFamily="34" charset="0"/>
                          <a:cs typeface="Arial" panose="020B0604020202020204" pitchFamily="34" charset="0"/>
                        </a:rPr>
                        <a:t>UNIDAD ADMINISTRATIVA: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gridSpan="15">
                  <a:txBody>
                    <a:bodyPr/>
                    <a:lstStyle/>
                    <a:p>
                      <a:pPr algn="ctr" fontAlgn="b"/>
                      <a:endParaRPr lang="es-MX" sz="400" b="1"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08000">
                <a:tc gridSpan="3">
                  <a:txBody>
                    <a:bodyPr/>
                    <a:lstStyle/>
                    <a:p>
                      <a:pPr algn="l" fontAlgn="b"/>
                      <a:r>
                        <a:rPr lang="es-MX" sz="400" b="1" i="0" u="none" strike="noStrike">
                          <a:effectLst/>
                          <a:latin typeface="Arial" panose="020B0604020202020204" pitchFamily="34" charset="0"/>
                          <a:cs typeface="Arial" panose="020B0604020202020204" pitchFamily="34" charset="0"/>
                        </a:rPr>
                        <a:t>DIRECCIÓN DE ÁREA: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gridSpan="15">
                  <a:txBody>
                    <a:bodyPr/>
                    <a:lstStyle/>
                    <a:p>
                      <a:pPr algn="ctr" fontAlgn="b"/>
                      <a:endParaRPr lang="es-MX" sz="400" b="1"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08000">
                <a:tc gridSpan="3">
                  <a:txBody>
                    <a:bodyPr/>
                    <a:lstStyle/>
                    <a:p>
                      <a:pPr algn="l" fontAlgn="b"/>
                      <a:r>
                        <a:rPr lang="es-MX" sz="400" b="1" i="0" u="none" strike="noStrike">
                          <a:effectLst/>
                          <a:latin typeface="Arial" panose="020B0604020202020204" pitchFamily="34" charset="0"/>
                          <a:cs typeface="Arial" panose="020B0604020202020204" pitchFamily="34" charset="0"/>
                        </a:rPr>
                        <a:t>ÁREA GENERADORA: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gridSpan="15">
                  <a:txBody>
                    <a:bodyPr/>
                    <a:lstStyle/>
                    <a:p>
                      <a:pPr algn="ctr" fontAlgn="b"/>
                      <a:endParaRPr lang="es-MX" sz="400" b="1"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08000">
                <a:tc gridSpan="3">
                  <a:txBody>
                    <a:bodyPr/>
                    <a:lstStyle/>
                    <a:p>
                      <a:pPr algn="l" fontAlgn="b"/>
                      <a:r>
                        <a:rPr lang="es-MX" sz="400" b="1" i="0" u="none" strike="noStrike" dirty="0">
                          <a:effectLst/>
                          <a:latin typeface="Arial" panose="020B0604020202020204" pitchFamily="34" charset="0"/>
                          <a:cs typeface="Arial" panose="020B0604020202020204" pitchFamily="34" charset="0"/>
                        </a:rPr>
                        <a:t>NOMBRE DE LA O EL RESPONSABLE DE ARCHIVO: </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gridSpan="12">
                  <a:txBody>
                    <a:bodyPr/>
                    <a:lstStyle/>
                    <a:p>
                      <a:pPr algn="ctr" fontAlgn="b"/>
                      <a:endParaRPr lang="es-MX" sz="400" b="1"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b"/>
                      <a:r>
                        <a:rPr lang="es-MX" sz="400" b="1" i="0" u="none" strike="noStrike" kern="1200" dirty="0">
                          <a:solidFill>
                            <a:schemeClr val="tx1"/>
                          </a:solidFill>
                          <a:effectLst/>
                          <a:latin typeface="Arial" panose="020B0604020202020204" pitchFamily="34" charset="0"/>
                          <a:ea typeface="+mn-ea"/>
                          <a:cs typeface="Arial" panose="020B0604020202020204" pitchFamily="34" charset="0"/>
                        </a:rPr>
                        <a:t>                          RED</a:t>
                      </a:r>
                      <a:r>
                        <a:rPr lang="es-MX" sz="400" b="1" i="0" u="none" strike="noStrike" dirty="0">
                          <a:effectLst/>
                          <a:latin typeface="Arial" panose="020B0604020202020204" pitchFamily="34" charset="0"/>
                          <a:cs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ctr" fontAlgn="b"/>
                      <a:r>
                        <a:rPr lang="es-MX" sz="400" b="1" i="0" u="none" strike="noStrike" dirty="0">
                          <a:effectLst/>
                          <a:latin typeface="Arial" panose="020B0604020202020204" pitchFamily="34" charset="0"/>
                          <a:cs typeface="Arial" panose="020B0604020202020204" pitchFamily="34" charset="0"/>
                        </a:rPr>
                        <a:t>E- MAIL:</a:t>
                      </a:r>
                    </a:p>
                  </a:txBody>
                  <a:tcPr marL="0" marR="0" marT="0" marB="0" anchor="b">
                    <a:lnL>
                      <a:noFill/>
                    </a:lnL>
                    <a:lnR>
                      <a:noFill/>
                    </a:lnR>
                    <a:lnT>
                      <a:noFill/>
                    </a:lnT>
                    <a:lnB>
                      <a:noFill/>
                    </a:lnB>
                  </a:tcPr>
                </a:tc>
                <a:tc gridSpan="4">
                  <a:txBody>
                    <a:bodyPr/>
                    <a:lstStyle/>
                    <a:p>
                      <a:pPr algn="ctr" fontAlgn="b"/>
                      <a:r>
                        <a:rPr lang="es-MX" sz="400" b="1" i="0" u="none" strike="noStrike" dirty="0">
                          <a:effectLst/>
                          <a:latin typeface="Arial" panose="020B0604020202020204" pitchFamily="34" charset="0"/>
                          <a:cs typeface="Arial" panose="020B0604020202020204" pitchFamily="34" charset="0"/>
                        </a:rPr>
                        <a:t> </a:t>
                      </a:r>
                    </a:p>
                  </a:txBody>
                  <a:tcPr marL="0" marR="0" marT="0"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98120">
                <a:tc gridSpan="2">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MX" sz="1300"/>
                    </a:p>
                  </a:txBody>
                  <a:tcPr marL="0" marR="0" marT="0"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b"/>
                      <a:endParaRPr lang="es-MX" sz="400" b="1" i="0" u="none" strike="noStrike" dirty="0">
                        <a:effectLst/>
                        <a:latin typeface="Arial" panose="020B0604020202020204" pitchFamily="34" charset="0"/>
                        <a:cs typeface="Arial" panose="020B0604020202020204" pitchFamily="34" charset="0"/>
                      </a:endParaRPr>
                    </a:p>
                  </a:txBody>
                  <a:tcPr marL="0" marR="0" marT="0" marB="0" anchor="ctr">
                    <a:lnL>
                      <a:noFill/>
                    </a:lnL>
                    <a:lnR>
                      <a:noFill/>
                    </a:lnR>
                    <a:lnT>
                      <a:noFill/>
                    </a:lnT>
                    <a:lnB w="635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8316">
                <a:tc rowSpan="2" gridSpan="2">
                  <a:txBody>
                    <a:bodyPr/>
                    <a:lstStyle/>
                    <a:p>
                      <a:pPr algn="ctr" fontAlgn="ctr"/>
                      <a:r>
                        <a:rPr lang="es-MX" sz="400" b="1" i="0" u="none" strike="noStrike" dirty="0">
                          <a:effectLst/>
                          <a:latin typeface="Arial" panose="020B0604020202020204" pitchFamily="34" charset="0"/>
                          <a:cs typeface="Arial" panose="020B0604020202020204" pitchFamily="34" charset="0"/>
                        </a:rPr>
                        <a:t>N° CONSECUTIVO</a:t>
                      </a:r>
                      <a:br>
                        <a:rPr lang="es-MX" sz="400" b="1" i="0" u="none" strike="noStrike" dirty="0">
                          <a:effectLst/>
                          <a:latin typeface="Arial" panose="020B0604020202020204" pitchFamily="34" charset="0"/>
                          <a:cs typeface="Arial" panose="020B0604020202020204" pitchFamily="34" charset="0"/>
                        </a:rPr>
                      </a:br>
                      <a:endParaRPr lang="es-MX" sz="400" b="1" i="0" u="none" strike="noStrike" dirty="0">
                        <a:effectLst/>
                        <a:latin typeface="Arial" panose="020B0604020202020204" pitchFamily="34" charset="0"/>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hMerge="1">
                  <a:txBody>
                    <a:bodyPr/>
                    <a:lstStyle/>
                    <a:p>
                      <a:pPr algn="ctr" fontAlgn="ctr"/>
                      <a:endParaRPr lang="es-MX" sz="500" b="1" i="0" u="none" strike="noStrike">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CLAVE O CÓDIGO DE CLASIFICACIÓN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TÍTULO</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ASUNTO O MATERIA DEL EXPEDIENTE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TIPOLOGÍA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s-MX" sz="400" b="1" i="0" u="none" strike="noStrike" dirty="0">
                          <a:effectLst/>
                          <a:latin typeface="Arial" panose="020B0604020202020204" pitchFamily="34" charset="0"/>
                          <a:cs typeface="Arial" panose="020B0604020202020204" pitchFamily="34" charset="0"/>
                        </a:rPr>
                        <a:t>PERIODO DE TRÁMITE (AÑOS)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s-MX"/>
                    </a:p>
                  </a:txBody>
                  <a:tcPr/>
                </a:tc>
                <a:tc gridSpan="4">
                  <a:txBody>
                    <a:bodyPr/>
                    <a:lstStyle/>
                    <a:p>
                      <a:pPr algn="ctr" fontAlgn="ctr"/>
                      <a:r>
                        <a:rPr lang="es-MX" sz="400" b="1" i="0" u="none" strike="noStrike" dirty="0">
                          <a:effectLst/>
                          <a:latin typeface="Arial" panose="020B0604020202020204" pitchFamily="34" charset="0"/>
                          <a:cs typeface="Arial" panose="020B0604020202020204" pitchFamily="34" charset="0"/>
                        </a:rPr>
                        <a:t>VALORES </a:t>
                      </a:r>
                    </a:p>
                    <a:p>
                      <a:pPr algn="ctr" fontAlgn="ctr"/>
                      <a:r>
                        <a:rPr lang="es-MX" sz="400" b="1" i="0" u="none" strike="noStrike" dirty="0">
                          <a:effectLst/>
                          <a:latin typeface="Arial" panose="020B0604020202020204" pitchFamily="34" charset="0"/>
                          <a:cs typeface="Arial" panose="020B0604020202020204" pitchFamily="34" charset="0"/>
                        </a:rPr>
                        <a:t>PRIMARIOS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ctr"/>
                      <a:r>
                        <a:rPr lang="es-MX" sz="400" b="1" i="0" u="none" strike="noStrike" dirty="0">
                          <a:effectLst/>
                          <a:latin typeface="Arial" panose="020B0604020202020204" pitchFamily="34" charset="0"/>
                          <a:cs typeface="Arial" panose="020B0604020202020204" pitchFamily="34" charset="0"/>
                        </a:rPr>
                        <a:t>VIGENCIAS (AÑOS)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2">
                  <a:txBody>
                    <a:bodyPr/>
                    <a:lstStyle/>
                    <a:p>
                      <a:pPr algn="ctr" fontAlgn="ctr"/>
                      <a:r>
                        <a:rPr lang="es-MX" sz="400" b="1" i="0" u="none" strike="noStrike" dirty="0">
                          <a:effectLst/>
                          <a:latin typeface="Arial" panose="020B0604020202020204" pitchFamily="34" charset="0"/>
                          <a:cs typeface="Arial" panose="020B0604020202020204" pitchFamily="34" charset="0"/>
                        </a:rPr>
                        <a:t>DESTINO FINAL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s-MX"/>
                    </a:p>
                  </a:txBody>
                  <a:tcPr/>
                </a:tc>
                <a:tc gridSpan="4">
                  <a:txBody>
                    <a:bodyPr/>
                    <a:lstStyle/>
                    <a:p>
                      <a:pPr algn="ctr" fontAlgn="ctr"/>
                      <a:r>
                        <a:rPr lang="es-MX" sz="400" b="1" i="0" u="none" strike="noStrike" dirty="0">
                          <a:effectLst/>
                          <a:latin typeface="Arial" panose="020B0604020202020204" pitchFamily="34" charset="0"/>
                          <a:cs typeface="Arial" panose="020B0604020202020204" pitchFamily="34" charset="0"/>
                        </a:rPr>
                        <a:t>CLASIFICACIÓN DE INFORMACIÓN RESTRINGIDA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UBICACIÓN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ORIGINAL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COPIA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r>
                        <a:rPr lang="es-MX" sz="400" b="1" i="0" u="none" strike="noStrike" dirty="0">
                          <a:effectLst/>
                          <a:latin typeface="Arial" panose="020B0604020202020204" pitchFamily="34" charset="0"/>
                          <a:cs typeface="Arial" panose="020B0604020202020204" pitchFamily="34" charset="0"/>
                        </a:rPr>
                        <a:t>ACUSE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8316">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INICIO</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TÉRMINO</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C</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F</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AC</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dirty="0">
                          <a:effectLst/>
                          <a:latin typeface="Arial" panose="020B0604020202020204" pitchFamily="34" charset="0"/>
                          <a:cs typeface="Arial" panose="020B0604020202020204" pitchFamily="34" charset="0"/>
                        </a:rPr>
                        <a:t>TOTAL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a:effectLst/>
                          <a:latin typeface="Arial" panose="020B0604020202020204" pitchFamily="34" charset="0"/>
                          <a:cs typeface="Arial" panose="020B0604020202020204" pitchFamily="34" charset="0"/>
                        </a:rPr>
                        <a:t>BAJA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a:effectLst/>
                          <a:latin typeface="Arial" panose="020B0604020202020204" pitchFamily="34" charset="0"/>
                          <a:cs typeface="Arial" panose="020B0604020202020204" pitchFamily="34" charset="0"/>
                        </a:rPr>
                        <a:t>CONSERVACION DEFINITIVA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a:effectLst/>
                          <a:latin typeface="Arial" panose="020B0604020202020204" pitchFamily="34" charset="0"/>
                          <a:cs typeface="Arial" panose="020B0604020202020204" pitchFamily="34" charset="0"/>
                        </a:rPr>
                        <a:t>RESERVADA (AÑOS)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a:effectLst/>
                          <a:latin typeface="Arial" panose="020B0604020202020204" pitchFamily="34" charset="0"/>
                          <a:cs typeface="Arial" panose="020B0604020202020204" pitchFamily="34" charset="0"/>
                        </a:rPr>
                        <a:t>FECHA DE RESERVA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a:effectLst/>
                          <a:latin typeface="Arial" panose="020B0604020202020204" pitchFamily="34" charset="0"/>
                          <a:cs typeface="Arial" panose="020B0604020202020204" pitchFamily="34" charset="0"/>
                        </a:rPr>
                        <a:t>FECHA DE APERTURA</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s-MX" sz="400" b="1" i="0" u="none" strike="noStrike">
                          <a:effectLst/>
                          <a:latin typeface="Arial" panose="020B0604020202020204" pitchFamily="34" charset="0"/>
                          <a:cs typeface="Arial" panose="020B0604020202020204" pitchFamily="34" charset="0"/>
                        </a:rPr>
                        <a:t>CONFIDENCIAL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7"/>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44000">
                <a:tc gridSpan="2">
                  <a:txBody>
                    <a:bodyPr/>
                    <a:lstStyle/>
                    <a:p>
                      <a:pPr algn="l" fontAlgn="b"/>
                      <a:r>
                        <a:rPr lang="es-MX" sz="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1"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44000">
                <a:tc gridSpan="2">
                  <a:txBody>
                    <a:bodyPr/>
                    <a:lstStyle/>
                    <a:p>
                      <a:pPr algn="l" fontAlgn="b"/>
                      <a:r>
                        <a:rPr lang="es-MX" sz="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1"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44000">
                <a:tc gridSpan="2">
                  <a:txBody>
                    <a:bodyPr/>
                    <a:lstStyle/>
                    <a:p>
                      <a:pPr algn="l" fontAlgn="b"/>
                      <a:r>
                        <a:rPr lang="es-MX" sz="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1"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44000">
                <a:tc gridSpan="2">
                  <a:txBody>
                    <a:bodyPr/>
                    <a:lstStyle/>
                    <a:p>
                      <a:pPr algn="l" fontAlgn="b"/>
                      <a:r>
                        <a:rPr lang="es-MX" sz="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1"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1"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7"/>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8"/>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9"/>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0"/>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1"/>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2"/>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3"/>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4"/>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5"/>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6"/>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7"/>
                  </a:ext>
                </a:extLst>
              </a:tr>
              <a:tr h="144000">
                <a:tc gridSpan="2">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8"/>
                  </a:ext>
                </a:extLst>
              </a:tr>
              <a:tr h="144000">
                <a:tc gridSpan="2">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s-MX" sz="400" b="0" i="0" u="none" strike="noStrike" dirty="0">
                          <a:effectLst/>
                          <a:latin typeface="Arial" panose="020B0604020202020204" pitchFamily="34" charset="0"/>
                          <a:cs typeface="Arial" panose="020B0604020202020204" pitchFamily="34" charset="0"/>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9"/>
                  </a:ext>
                </a:extLst>
              </a:tr>
              <a:tr h="137521">
                <a:tc gridSpan="2">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hMerge="1">
                  <a:txBody>
                    <a:bodyPr/>
                    <a:lstStyle/>
                    <a:p>
                      <a:pPr algn="l" fontAlgn="b"/>
                      <a:endParaRPr lang="es-MX" sz="600" b="1" i="0" u="none" strike="noStrike">
                        <a:effectLst/>
                        <a:latin typeface="Arial" panose="020B0604020202020204" pitchFamily="34" charset="0"/>
                        <a:cs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11">
                  <a:txBody>
                    <a:bodyPr/>
                    <a:lstStyle/>
                    <a:p>
                      <a:pPr algn="l" fontAlgn="b"/>
                      <a:r>
                        <a:rPr lang="es-MX" sz="400" b="1" i="0" u="none" strike="noStrike" dirty="0">
                          <a:effectLst/>
                          <a:latin typeface="Arial" panose="020B0604020202020204" pitchFamily="34" charset="0"/>
                          <a:cs typeface="Arial" panose="020B0604020202020204" pitchFamily="34" charset="0"/>
                        </a:rPr>
                        <a:t>A= ADMINISTRATIVO        L=LEGAL        C=CONTABLE         F=FISCAL            AT= ARCHIVO DE TRÁMITE             AC= ARCHIVO DE CONCENTRACIÓN</a:t>
                      </a:r>
                    </a:p>
                  </a:txBody>
                  <a:tcPr marL="0" marR="0" marT="0" marB="0" anchor="ctr">
                    <a:lnL>
                      <a:noFill/>
                    </a:lnL>
                    <a:lnR>
                      <a:noFill/>
                    </a:lnR>
                    <a:lnT w="6350" cap="flat" cmpd="sng" algn="ctr">
                      <a:solidFill>
                        <a:schemeClr val="tx1"/>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hMerge="1">
                  <a:txBody>
                    <a:bodyPr/>
                    <a:lstStyle/>
                    <a:p>
                      <a:pPr algn="l" fontAlgn="b"/>
                      <a:endParaRPr lang="es-MX" sz="400" b="0" i="0" u="none" strike="noStrike" dirty="0">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a:txBody>
                    <a:bodyPr/>
                    <a:lstStyle/>
                    <a:p>
                      <a:pPr algn="l" fontAlgn="b"/>
                      <a:endParaRPr lang="es-MX" sz="400" b="0" i="0" u="none" strike="noStrike">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gridSpan="5">
                  <a:txBody>
                    <a:bodyPr/>
                    <a:lstStyle/>
                    <a:p>
                      <a:pPr algn="l" fontAlgn="b"/>
                      <a:r>
                        <a:rPr lang="es-MX" sz="400" b="1" i="0" u="none" strike="noStrike" dirty="0">
                          <a:effectLst/>
                          <a:latin typeface="Arial" panose="020B0604020202020204" pitchFamily="34" charset="0"/>
                          <a:cs typeface="Arial" panose="020B0604020202020204" pitchFamily="34" charset="0"/>
                        </a:rPr>
                        <a:t>MX-09-GDF-SESP-IAT-2016</a:t>
                      </a:r>
                    </a:p>
                  </a:txBody>
                  <a:tcPr marL="0" marR="0" marT="0" marB="0" anchor="b">
                    <a:lnL>
                      <a:noFill/>
                    </a:lnL>
                    <a:lnR>
                      <a:noFill/>
                    </a:lnR>
                    <a:lnT w="6350" cap="flat" cmpd="sng" algn="ctr">
                      <a:solidFill>
                        <a:schemeClr val="tx1"/>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40"/>
                  </a:ext>
                </a:extLst>
              </a:tr>
            </a:tbl>
          </a:graphicData>
        </a:graphic>
      </p:graphicFrame>
      <p:grpSp>
        <p:nvGrpSpPr>
          <p:cNvPr id="3" name="Grupo 2"/>
          <p:cNvGrpSpPr/>
          <p:nvPr/>
        </p:nvGrpSpPr>
        <p:grpSpPr>
          <a:xfrm>
            <a:off x="5667377" y="6033170"/>
            <a:ext cx="3373439" cy="881752"/>
            <a:chOff x="3375025" y="8240016"/>
            <a:chExt cx="3373438" cy="881752"/>
          </a:xfrm>
        </p:grpSpPr>
        <p:pic>
          <p:nvPicPr>
            <p:cNvPr id="4" name="Imagen 3"/>
            <p:cNvPicPr>
              <a:picLocks noChangeAspect="1"/>
            </p:cNvPicPr>
            <p:nvPr/>
          </p:nvPicPr>
          <p:blipFill>
            <a:blip r:embed="rId2"/>
            <a:stretch>
              <a:fillRect/>
            </a:stretch>
          </p:blipFill>
          <p:spPr>
            <a:xfrm>
              <a:off x="6394456" y="8240016"/>
              <a:ext cx="286858" cy="288000"/>
            </a:xfrm>
            <a:prstGeom prst="rect">
              <a:avLst/>
            </a:prstGeom>
          </p:spPr>
        </p:pic>
        <p:sp>
          <p:nvSpPr>
            <p:cNvPr id="6"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marL="0" marR="0" lvl="0" indent="0" algn="r" defTabSz="914226"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Secretaría de Seguridad Pública, Oficialía Mayor </a:t>
              </a:r>
            </a:p>
            <a:p>
              <a:pPr marL="0" marR="0" lvl="0" indent="0" algn="r" defTabSz="914226"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Comité Técnico Interno de Administración de Documentos</a:t>
              </a:r>
            </a:p>
            <a:p>
              <a:pPr marL="0" marR="0" lvl="0" indent="0" algn="r" defTabSz="914226"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 Secretaría de Seguridad Pública (COTECIAD-SSPU)</a:t>
              </a:r>
            </a:p>
          </p:txBody>
        </p:sp>
      </p:gr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000" y="7175"/>
            <a:ext cx="1941667" cy="360000"/>
          </a:xfrm>
          <a:prstGeom prst="rect">
            <a:avLst/>
          </a:prstGeom>
        </p:spPr>
      </p:pic>
      <p:sp>
        <p:nvSpPr>
          <p:cNvPr id="8" name="Rectangle 10"/>
          <p:cNvSpPr>
            <a:spLocks noChangeArrowheads="1"/>
          </p:cNvSpPr>
          <p:nvPr/>
        </p:nvSpPr>
        <p:spPr bwMode="auto">
          <a:xfrm>
            <a:off x="223053" y="6480986"/>
            <a:ext cx="1260000" cy="2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FO-SSP-07-DGMS-31 V1</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5098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40278" y="661966"/>
          <a:ext cx="8696213" cy="5346116"/>
        </p:xfrm>
        <a:graphic>
          <a:graphicData uri="http://schemas.openxmlformats.org/drawingml/2006/table">
            <a:tbl>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216000">
                  <a:extLst>
                    <a:ext uri="{9D8B030D-6E8A-4147-A177-3AD203B41FA5}">
                      <a16:colId xmlns:a16="http://schemas.microsoft.com/office/drawing/2014/main" val="20002"/>
                    </a:ext>
                  </a:extLst>
                </a:gridCol>
                <a:gridCol w="174555">
                  <a:extLst>
                    <a:ext uri="{9D8B030D-6E8A-4147-A177-3AD203B41FA5}">
                      <a16:colId xmlns:a16="http://schemas.microsoft.com/office/drawing/2014/main" val="20003"/>
                    </a:ext>
                  </a:extLst>
                </a:gridCol>
                <a:gridCol w="174555">
                  <a:extLst>
                    <a:ext uri="{9D8B030D-6E8A-4147-A177-3AD203B41FA5}">
                      <a16:colId xmlns:a16="http://schemas.microsoft.com/office/drawing/2014/main" val="20004"/>
                    </a:ext>
                  </a:extLst>
                </a:gridCol>
                <a:gridCol w="174555">
                  <a:extLst>
                    <a:ext uri="{9D8B030D-6E8A-4147-A177-3AD203B41FA5}">
                      <a16:colId xmlns:a16="http://schemas.microsoft.com/office/drawing/2014/main" val="20005"/>
                    </a:ext>
                  </a:extLst>
                </a:gridCol>
                <a:gridCol w="174555">
                  <a:extLst>
                    <a:ext uri="{9D8B030D-6E8A-4147-A177-3AD203B41FA5}">
                      <a16:colId xmlns:a16="http://schemas.microsoft.com/office/drawing/2014/main" val="20006"/>
                    </a:ext>
                  </a:extLst>
                </a:gridCol>
                <a:gridCol w="174555">
                  <a:extLst>
                    <a:ext uri="{9D8B030D-6E8A-4147-A177-3AD203B41FA5}">
                      <a16:colId xmlns:a16="http://schemas.microsoft.com/office/drawing/2014/main" val="20007"/>
                    </a:ext>
                  </a:extLst>
                </a:gridCol>
                <a:gridCol w="174555">
                  <a:extLst>
                    <a:ext uri="{9D8B030D-6E8A-4147-A177-3AD203B41FA5}">
                      <a16:colId xmlns:a16="http://schemas.microsoft.com/office/drawing/2014/main" val="20008"/>
                    </a:ext>
                  </a:extLst>
                </a:gridCol>
                <a:gridCol w="174555">
                  <a:extLst>
                    <a:ext uri="{9D8B030D-6E8A-4147-A177-3AD203B41FA5}">
                      <a16:colId xmlns:a16="http://schemas.microsoft.com/office/drawing/2014/main" val="20009"/>
                    </a:ext>
                  </a:extLst>
                </a:gridCol>
                <a:gridCol w="174555">
                  <a:extLst>
                    <a:ext uri="{9D8B030D-6E8A-4147-A177-3AD203B41FA5}">
                      <a16:colId xmlns:a16="http://schemas.microsoft.com/office/drawing/2014/main" val="20010"/>
                    </a:ext>
                  </a:extLst>
                </a:gridCol>
                <a:gridCol w="174555">
                  <a:extLst>
                    <a:ext uri="{9D8B030D-6E8A-4147-A177-3AD203B41FA5}">
                      <a16:colId xmlns:a16="http://schemas.microsoft.com/office/drawing/2014/main" val="20011"/>
                    </a:ext>
                  </a:extLst>
                </a:gridCol>
                <a:gridCol w="169422">
                  <a:extLst>
                    <a:ext uri="{9D8B030D-6E8A-4147-A177-3AD203B41FA5}">
                      <a16:colId xmlns:a16="http://schemas.microsoft.com/office/drawing/2014/main" val="20012"/>
                    </a:ext>
                  </a:extLst>
                </a:gridCol>
                <a:gridCol w="169422">
                  <a:extLst>
                    <a:ext uri="{9D8B030D-6E8A-4147-A177-3AD203B41FA5}">
                      <a16:colId xmlns:a16="http://schemas.microsoft.com/office/drawing/2014/main" val="20013"/>
                    </a:ext>
                  </a:extLst>
                </a:gridCol>
                <a:gridCol w="169422">
                  <a:extLst>
                    <a:ext uri="{9D8B030D-6E8A-4147-A177-3AD203B41FA5}">
                      <a16:colId xmlns:a16="http://schemas.microsoft.com/office/drawing/2014/main" val="20014"/>
                    </a:ext>
                  </a:extLst>
                </a:gridCol>
                <a:gridCol w="169422">
                  <a:extLst>
                    <a:ext uri="{9D8B030D-6E8A-4147-A177-3AD203B41FA5}">
                      <a16:colId xmlns:a16="http://schemas.microsoft.com/office/drawing/2014/main" val="20015"/>
                    </a:ext>
                  </a:extLst>
                </a:gridCol>
                <a:gridCol w="169422">
                  <a:extLst>
                    <a:ext uri="{9D8B030D-6E8A-4147-A177-3AD203B41FA5}">
                      <a16:colId xmlns:a16="http://schemas.microsoft.com/office/drawing/2014/main" val="20016"/>
                    </a:ext>
                  </a:extLst>
                </a:gridCol>
                <a:gridCol w="169422">
                  <a:extLst>
                    <a:ext uri="{9D8B030D-6E8A-4147-A177-3AD203B41FA5}">
                      <a16:colId xmlns:a16="http://schemas.microsoft.com/office/drawing/2014/main" val="20017"/>
                    </a:ext>
                  </a:extLst>
                </a:gridCol>
                <a:gridCol w="169422">
                  <a:extLst>
                    <a:ext uri="{9D8B030D-6E8A-4147-A177-3AD203B41FA5}">
                      <a16:colId xmlns:a16="http://schemas.microsoft.com/office/drawing/2014/main" val="20018"/>
                    </a:ext>
                  </a:extLst>
                </a:gridCol>
                <a:gridCol w="169422">
                  <a:extLst>
                    <a:ext uri="{9D8B030D-6E8A-4147-A177-3AD203B41FA5}">
                      <a16:colId xmlns:a16="http://schemas.microsoft.com/office/drawing/2014/main" val="20019"/>
                    </a:ext>
                  </a:extLst>
                </a:gridCol>
                <a:gridCol w="169422">
                  <a:extLst>
                    <a:ext uri="{9D8B030D-6E8A-4147-A177-3AD203B41FA5}">
                      <a16:colId xmlns:a16="http://schemas.microsoft.com/office/drawing/2014/main" val="20020"/>
                    </a:ext>
                  </a:extLst>
                </a:gridCol>
                <a:gridCol w="169422">
                  <a:extLst>
                    <a:ext uri="{9D8B030D-6E8A-4147-A177-3AD203B41FA5}">
                      <a16:colId xmlns:a16="http://schemas.microsoft.com/office/drawing/2014/main" val="20021"/>
                    </a:ext>
                  </a:extLst>
                </a:gridCol>
                <a:gridCol w="169422">
                  <a:extLst>
                    <a:ext uri="{9D8B030D-6E8A-4147-A177-3AD203B41FA5}">
                      <a16:colId xmlns:a16="http://schemas.microsoft.com/office/drawing/2014/main" val="20022"/>
                    </a:ext>
                  </a:extLst>
                </a:gridCol>
                <a:gridCol w="169422">
                  <a:extLst>
                    <a:ext uri="{9D8B030D-6E8A-4147-A177-3AD203B41FA5}">
                      <a16:colId xmlns:a16="http://schemas.microsoft.com/office/drawing/2014/main" val="20023"/>
                    </a:ext>
                  </a:extLst>
                </a:gridCol>
                <a:gridCol w="169422">
                  <a:extLst>
                    <a:ext uri="{9D8B030D-6E8A-4147-A177-3AD203B41FA5}">
                      <a16:colId xmlns:a16="http://schemas.microsoft.com/office/drawing/2014/main" val="20024"/>
                    </a:ext>
                  </a:extLst>
                </a:gridCol>
                <a:gridCol w="169422">
                  <a:extLst>
                    <a:ext uri="{9D8B030D-6E8A-4147-A177-3AD203B41FA5}">
                      <a16:colId xmlns:a16="http://schemas.microsoft.com/office/drawing/2014/main" val="20025"/>
                    </a:ext>
                  </a:extLst>
                </a:gridCol>
                <a:gridCol w="208604">
                  <a:extLst>
                    <a:ext uri="{9D8B030D-6E8A-4147-A177-3AD203B41FA5}">
                      <a16:colId xmlns:a16="http://schemas.microsoft.com/office/drawing/2014/main" val="20026"/>
                    </a:ext>
                  </a:extLst>
                </a:gridCol>
                <a:gridCol w="169422">
                  <a:extLst>
                    <a:ext uri="{9D8B030D-6E8A-4147-A177-3AD203B41FA5}">
                      <a16:colId xmlns:a16="http://schemas.microsoft.com/office/drawing/2014/main" val="20027"/>
                    </a:ext>
                  </a:extLst>
                </a:gridCol>
                <a:gridCol w="169422">
                  <a:extLst>
                    <a:ext uri="{9D8B030D-6E8A-4147-A177-3AD203B41FA5}">
                      <a16:colId xmlns:a16="http://schemas.microsoft.com/office/drawing/2014/main" val="20028"/>
                    </a:ext>
                  </a:extLst>
                </a:gridCol>
                <a:gridCol w="169422">
                  <a:extLst>
                    <a:ext uri="{9D8B030D-6E8A-4147-A177-3AD203B41FA5}">
                      <a16:colId xmlns:a16="http://schemas.microsoft.com/office/drawing/2014/main" val="20029"/>
                    </a:ext>
                  </a:extLst>
                </a:gridCol>
                <a:gridCol w="169422">
                  <a:extLst>
                    <a:ext uri="{9D8B030D-6E8A-4147-A177-3AD203B41FA5}">
                      <a16:colId xmlns:a16="http://schemas.microsoft.com/office/drawing/2014/main" val="20030"/>
                    </a:ext>
                  </a:extLst>
                </a:gridCol>
                <a:gridCol w="169422">
                  <a:extLst>
                    <a:ext uri="{9D8B030D-6E8A-4147-A177-3AD203B41FA5}">
                      <a16:colId xmlns:a16="http://schemas.microsoft.com/office/drawing/2014/main" val="20031"/>
                    </a:ext>
                  </a:extLst>
                </a:gridCol>
                <a:gridCol w="169422">
                  <a:extLst>
                    <a:ext uri="{9D8B030D-6E8A-4147-A177-3AD203B41FA5}">
                      <a16:colId xmlns:a16="http://schemas.microsoft.com/office/drawing/2014/main" val="20032"/>
                    </a:ext>
                  </a:extLst>
                </a:gridCol>
                <a:gridCol w="169422">
                  <a:extLst>
                    <a:ext uri="{9D8B030D-6E8A-4147-A177-3AD203B41FA5}">
                      <a16:colId xmlns:a16="http://schemas.microsoft.com/office/drawing/2014/main" val="20033"/>
                    </a:ext>
                  </a:extLst>
                </a:gridCol>
                <a:gridCol w="169422">
                  <a:extLst>
                    <a:ext uri="{9D8B030D-6E8A-4147-A177-3AD203B41FA5}">
                      <a16:colId xmlns:a16="http://schemas.microsoft.com/office/drawing/2014/main" val="20034"/>
                    </a:ext>
                  </a:extLst>
                </a:gridCol>
                <a:gridCol w="169422">
                  <a:extLst>
                    <a:ext uri="{9D8B030D-6E8A-4147-A177-3AD203B41FA5}">
                      <a16:colId xmlns:a16="http://schemas.microsoft.com/office/drawing/2014/main" val="20035"/>
                    </a:ext>
                  </a:extLst>
                </a:gridCol>
                <a:gridCol w="169422">
                  <a:extLst>
                    <a:ext uri="{9D8B030D-6E8A-4147-A177-3AD203B41FA5}">
                      <a16:colId xmlns:a16="http://schemas.microsoft.com/office/drawing/2014/main" val="20036"/>
                    </a:ext>
                  </a:extLst>
                </a:gridCol>
                <a:gridCol w="169422">
                  <a:extLst>
                    <a:ext uri="{9D8B030D-6E8A-4147-A177-3AD203B41FA5}">
                      <a16:colId xmlns:a16="http://schemas.microsoft.com/office/drawing/2014/main" val="20037"/>
                    </a:ext>
                  </a:extLst>
                </a:gridCol>
                <a:gridCol w="169422">
                  <a:extLst>
                    <a:ext uri="{9D8B030D-6E8A-4147-A177-3AD203B41FA5}">
                      <a16:colId xmlns:a16="http://schemas.microsoft.com/office/drawing/2014/main" val="20038"/>
                    </a:ext>
                  </a:extLst>
                </a:gridCol>
                <a:gridCol w="169422">
                  <a:extLst>
                    <a:ext uri="{9D8B030D-6E8A-4147-A177-3AD203B41FA5}">
                      <a16:colId xmlns:a16="http://schemas.microsoft.com/office/drawing/2014/main" val="20039"/>
                    </a:ext>
                  </a:extLst>
                </a:gridCol>
                <a:gridCol w="169422">
                  <a:extLst>
                    <a:ext uri="{9D8B030D-6E8A-4147-A177-3AD203B41FA5}">
                      <a16:colId xmlns:a16="http://schemas.microsoft.com/office/drawing/2014/main" val="20040"/>
                    </a:ext>
                  </a:extLst>
                </a:gridCol>
                <a:gridCol w="169422">
                  <a:extLst>
                    <a:ext uri="{9D8B030D-6E8A-4147-A177-3AD203B41FA5}">
                      <a16:colId xmlns:a16="http://schemas.microsoft.com/office/drawing/2014/main" val="20041"/>
                    </a:ext>
                  </a:extLst>
                </a:gridCol>
                <a:gridCol w="169422">
                  <a:extLst>
                    <a:ext uri="{9D8B030D-6E8A-4147-A177-3AD203B41FA5}">
                      <a16:colId xmlns:a16="http://schemas.microsoft.com/office/drawing/2014/main" val="20042"/>
                    </a:ext>
                  </a:extLst>
                </a:gridCol>
                <a:gridCol w="169422">
                  <a:extLst>
                    <a:ext uri="{9D8B030D-6E8A-4147-A177-3AD203B41FA5}">
                      <a16:colId xmlns:a16="http://schemas.microsoft.com/office/drawing/2014/main" val="20043"/>
                    </a:ext>
                  </a:extLst>
                </a:gridCol>
                <a:gridCol w="169422">
                  <a:extLst>
                    <a:ext uri="{9D8B030D-6E8A-4147-A177-3AD203B41FA5}">
                      <a16:colId xmlns:a16="http://schemas.microsoft.com/office/drawing/2014/main" val="20044"/>
                    </a:ext>
                  </a:extLst>
                </a:gridCol>
                <a:gridCol w="169422">
                  <a:extLst>
                    <a:ext uri="{9D8B030D-6E8A-4147-A177-3AD203B41FA5}">
                      <a16:colId xmlns:a16="http://schemas.microsoft.com/office/drawing/2014/main" val="20045"/>
                    </a:ext>
                  </a:extLst>
                </a:gridCol>
                <a:gridCol w="169422">
                  <a:extLst>
                    <a:ext uri="{9D8B030D-6E8A-4147-A177-3AD203B41FA5}">
                      <a16:colId xmlns:a16="http://schemas.microsoft.com/office/drawing/2014/main" val="20046"/>
                    </a:ext>
                  </a:extLst>
                </a:gridCol>
                <a:gridCol w="169422">
                  <a:extLst>
                    <a:ext uri="{9D8B030D-6E8A-4147-A177-3AD203B41FA5}">
                      <a16:colId xmlns:a16="http://schemas.microsoft.com/office/drawing/2014/main" val="20047"/>
                    </a:ext>
                  </a:extLst>
                </a:gridCol>
                <a:gridCol w="169422">
                  <a:extLst>
                    <a:ext uri="{9D8B030D-6E8A-4147-A177-3AD203B41FA5}">
                      <a16:colId xmlns:a16="http://schemas.microsoft.com/office/drawing/2014/main" val="20048"/>
                    </a:ext>
                  </a:extLst>
                </a:gridCol>
                <a:gridCol w="169422">
                  <a:extLst>
                    <a:ext uri="{9D8B030D-6E8A-4147-A177-3AD203B41FA5}">
                      <a16:colId xmlns:a16="http://schemas.microsoft.com/office/drawing/2014/main" val="20049"/>
                    </a:ext>
                  </a:extLst>
                </a:gridCol>
              </a:tblGrid>
              <a:tr h="158277">
                <a:tc gridSpan="50">
                  <a:txBody>
                    <a:bodyPr/>
                    <a:lstStyle/>
                    <a:p>
                      <a:pPr algn="ctr" fontAlgn="b"/>
                      <a:r>
                        <a:rPr lang="es-MX" sz="1000" b="1" i="0" u="none" strike="noStrike" dirty="0">
                          <a:effectLst/>
                          <a:latin typeface="Arial" panose="020B0604020202020204" pitchFamily="34" charset="0"/>
                          <a:cs typeface="Arial" panose="020B0604020202020204" pitchFamily="34" charset="0"/>
                        </a:rPr>
                        <a:t>INVENTARIO GENERAL DE SERIES DOCUMENTALES DEL ARCHIVO DE CONCENTRACIÓN</a:t>
                      </a: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800" b="1"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pPr algn="ctr" fontAlgn="b"/>
                      <a:endParaRPr lang="es-MX" sz="700" b="1"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87584">
                <a:tc gridSpan="7">
                  <a:txBody>
                    <a:bodyPr/>
                    <a:lstStyle/>
                    <a:p>
                      <a:pPr algn="l" fontAlgn="b"/>
                      <a:r>
                        <a:rPr lang="es-MX" sz="600" b="1" i="0" u="none" strike="noStrike" dirty="0">
                          <a:effectLst/>
                          <a:latin typeface="Arial" panose="020B0604020202020204" pitchFamily="34" charset="0"/>
                          <a:cs typeface="Arial" panose="020B0604020202020204" pitchFamily="34" charset="0"/>
                        </a:rPr>
                        <a:t>UNIDAD ADMINISTRATIVA:</a:t>
                      </a:r>
                    </a:p>
                  </a:txBody>
                  <a:tcPr marL="5877" marR="5877" marT="5877"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700" b="1"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ctr" fontAlgn="b"/>
                      <a:endParaRPr lang="es-MX" sz="7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gridSpan="2">
                  <a:txBody>
                    <a:bodyPr/>
                    <a:lstStyle/>
                    <a:p>
                      <a:pPr algn="ctr"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hMerge="1">
                  <a:txBody>
                    <a:bodyPr/>
                    <a:lstStyle/>
                    <a:p>
                      <a:endParaRPr lang="es-MX"/>
                    </a:p>
                  </a:txBody>
                  <a:tcPr/>
                </a:tc>
                <a:tc>
                  <a:txBody>
                    <a:bodyPr/>
                    <a:lstStyle/>
                    <a:p>
                      <a:pPr algn="ctr"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ctr"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extLst>
                  <a:ext uri="{0D108BD9-81ED-4DB2-BD59-A6C34878D82A}">
                    <a16:rowId xmlns:a16="http://schemas.microsoft.com/office/drawing/2014/main" val="10001"/>
                  </a:ext>
                </a:extLst>
              </a:tr>
              <a:tr h="187200">
                <a:tc gridSpan="6">
                  <a:txBody>
                    <a:bodyPr/>
                    <a:lstStyle/>
                    <a:p>
                      <a:pPr algn="l" fontAlgn="b"/>
                      <a:r>
                        <a:rPr lang="es-MX" sz="600" b="1" i="0" u="none" strike="noStrike">
                          <a:effectLst/>
                          <a:latin typeface="Arial" panose="020B0604020202020204" pitchFamily="34" charset="0"/>
                          <a:cs typeface="Arial" panose="020B0604020202020204" pitchFamily="34" charset="0"/>
                        </a:rPr>
                        <a:t>DIRECCIÓN DE ÁREA:</a:t>
                      </a:r>
                    </a:p>
                  </a:txBody>
                  <a:tcPr marL="5877" marR="5877" marT="5877"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es-MX" sz="600" b="0"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ctr"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extLst>
                  <a:ext uri="{0D108BD9-81ED-4DB2-BD59-A6C34878D82A}">
                    <a16:rowId xmlns:a16="http://schemas.microsoft.com/office/drawing/2014/main" val="10002"/>
                  </a:ext>
                </a:extLst>
              </a:tr>
              <a:tr h="187584">
                <a:tc gridSpan="6">
                  <a:txBody>
                    <a:bodyPr/>
                    <a:lstStyle/>
                    <a:p>
                      <a:pPr algn="l" fontAlgn="b"/>
                      <a:r>
                        <a:rPr lang="es-MX" sz="600" b="1" i="0" u="none" strike="noStrike">
                          <a:effectLst/>
                          <a:latin typeface="Arial" panose="020B0604020202020204" pitchFamily="34" charset="0"/>
                          <a:cs typeface="Arial" panose="020B0604020202020204" pitchFamily="34" charset="0"/>
                        </a:rPr>
                        <a:t>ÁREA GENERADORA:</a:t>
                      </a:r>
                    </a:p>
                  </a:txBody>
                  <a:tcPr marL="5877" marR="5877" marT="5877"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1"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a:txBody>
                    <a:bodyPr/>
                    <a:lstStyle/>
                    <a:p>
                      <a:pPr algn="l" fontAlgn="b"/>
                      <a:endParaRPr lang="es-MX" sz="500" b="1"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extLst>
                  <a:ext uri="{0D108BD9-81ED-4DB2-BD59-A6C34878D82A}">
                    <a16:rowId xmlns:a16="http://schemas.microsoft.com/office/drawing/2014/main" val="10003"/>
                  </a:ext>
                </a:extLst>
              </a:tr>
              <a:tr h="187584">
                <a:tc gridSpan="11">
                  <a:txBody>
                    <a:bodyPr/>
                    <a:lstStyle/>
                    <a:p>
                      <a:pPr algn="l" fontAlgn="b"/>
                      <a:r>
                        <a:rPr lang="es-MX" sz="600" b="1" i="0" u="none" strike="noStrike" dirty="0">
                          <a:effectLst/>
                          <a:latin typeface="Arial" panose="020B0604020202020204" pitchFamily="34" charset="0"/>
                          <a:cs typeface="Arial" panose="020B0604020202020204" pitchFamily="34" charset="0"/>
                        </a:rPr>
                        <a:t>NOMBRE DE LA O EL RESPONSABLE DE ARCHIVO: </a:t>
                      </a:r>
                    </a:p>
                  </a:txBody>
                  <a:tcPr marL="5877" marR="5877" marT="5877"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5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r" fontAlgn="b"/>
                      <a:r>
                        <a:rPr lang="es-MX" sz="600" b="1" i="0" u="none" strike="noStrike" dirty="0">
                          <a:effectLst/>
                          <a:latin typeface="Arial" panose="020B0604020202020204" pitchFamily="34" charset="0"/>
                          <a:cs typeface="Arial" panose="020B0604020202020204" pitchFamily="34" charset="0"/>
                        </a:rPr>
                        <a:t>RED:</a:t>
                      </a: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a:txBody>
                    <a:bodyPr/>
                    <a:lstStyle/>
                    <a:p>
                      <a:pPr algn="l" fontAlgn="b"/>
                      <a:r>
                        <a:rPr lang="es-MX" sz="6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dirty="0">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6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a:noFill/>
                    </a:lnB>
                  </a:tcPr>
                </a:tc>
                <a:tc gridSpan="3">
                  <a:txBody>
                    <a:bodyPr/>
                    <a:lstStyle/>
                    <a:p>
                      <a:pPr algn="l" fontAlgn="b"/>
                      <a:r>
                        <a:rPr lang="es-MX" sz="600" b="1" i="0" u="none" strike="noStrike" dirty="0">
                          <a:effectLst/>
                          <a:latin typeface="Arial" panose="020B0604020202020204" pitchFamily="34" charset="0"/>
                          <a:cs typeface="Arial" panose="020B0604020202020204" pitchFamily="34" charset="0"/>
                        </a:rPr>
                        <a:t>E- MAIL:</a:t>
                      </a:r>
                    </a:p>
                  </a:txBody>
                  <a:tcPr marL="5877" marR="5877" marT="5877" marB="0" anchor="b">
                    <a:lnL>
                      <a:noFill/>
                    </a:lnL>
                    <a:lnR>
                      <a:noFill/>
                    </a:lnR>
                    <a:lnT>
                      <a:noFill/>
                    </a:lnT>
                    <a:lnB>
                      <a:noFill/>
                    </a:lnB>
                  </a:tcPr>
                </a:tc>
                <a:tc hMerge="1">
                  <a:txBody>
                    <a:bodyPr/>
                    <a:lstStyle/>
                    <a:p>
                      <a:endParaRPr lang="es-MX"/>
                    </a:p>
                  </a:txBody>
                  <a:tcPr/>
                </a:tc>
                <a:tc hMerge="1">
                  <a:txBody>
                    <a:bodyPr/>
                    <a:lstStyle/>
                    <a:p>
                      <a:endParaRPr lang="es-MX"/>
                    </a:p>
                  </a:txBody>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500" b="1" i="0" u="none" strike="noStrike">
                          <a:effectLst/>
                          <a:latin typeface="Arial" panose="020B0604020202020204" pitchFamily="34" charset="0"/>
                          <a:cs typeface="Arial" panose="020B0604020202020204" pitchFamily="34" charset="0"/>
                        </a:rPr>
                        <a:t> </a:t>
                      </a: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8263">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5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7370">
                <a:tc gridSpan="3">
                  <a:txBody>
                    <a:bodyPr/>
                    <a:lstStyle/>
                    <a:p>
                      <a:pPr algn="ctr" fontAlgn="ctr"/>
                      <a:r>
                        <a:rPr lang="es-MX" sz="700" b="1" i="0" u="none" strike="noStrike" dirty="0">
                          <a:effectLst/>
                          <a:latin typeface="Arial" panose="020B0604020202020204" pitchFamily="34" charset="0"/>
                          <a:cs typeface="Arial" panose="020B0604020202020204" pitchFamily="34" charset="0"/>
                        </a:rPr>
                        <a:t>N° PROGRESIVO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gridSpan="10">
                  <a:txBody>
                    <a:bodyPr/>
                    <a:lstStyle/>
                    <a:p>
                      <a:pPr algn="ctr" fontAlgn="ctr"/>
                      <a:r>
                        <a:rPr lang="es-MX" sz="700" b="1" i="0" u="none" strike="noStrike" dirty="0">
                          <a:effectLst/>
                          <a:latin typeface="Arial" panose="020B0604020202020204" pitchFamily="34" charset="0"/>
                          <a:cs typeface="Arial" panose="020B0604020202020204" pitchFamily="34" charset="0"/>
                        </a:rPr>
                        <a:t>SERIE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0">
                  <a:txBody>
                    <a:bodyPr/>
                    <a:lstStyle/>
                    <a:p>
                      <a:pPr algn="ctr" fontAlgn="ctr"/>
                      <a:r>
                        <a:rPr lang="es-MX" sz="700" b="1" i="0" u="none" strike="noStrike" dirty="0">
                          <a:effectLst/>
                          <a:latin typeface="Arial" panose="020B0604020202020204" pitchFamily="34" charset="0"/>
                          <a:cs typeface="Arial" panose="020B0604020202020204" pitchFamily="34" charset="0"/>
                        </a:rPr>
                        <a:t>TIPOLOGÍA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0">
                  <a:txBody>
                    <a:bodyPr/>
                    <a:lstStyle/>
                    <a:p>
                      <a:pPr algn="ctr" fontAlgn="ctr"/>
                      <a:r>
                        <a:rPr lang="es-MX" sz="700" b="1" i="0" u="none" strike="noStrike" dirty="0">
                          <a:effectLst/>
                          <a:latin typeface="Arial" panose="020B0604020202020204" pitchFamily="34" charset="0"/>
                          <a:cs typeface="Arial" panose="020B0604020202020204" pitchFamily="34" charset="0"/>
                        </a:rPr>
                        <a:t>PERIODO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1" i="0" u="none" strike="noStrike" dirty="0">
                          <a:effectLst/>
                          <a:latin typeface="Arial" panose="020B0604020202020204" pitchFamily="34" charset="0"/>
                          <a:cs typeface="Arial" panose="020B0604020202020204" pitchFamily="34" charset="0"/>
                        </a:rPr>
                        <a:t>CLASIFICACIÓN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1" i="0" u="none" strike="noStrike" dirty="0">
                          <a:effectLst/>
                          <a:latin typeface="Arial" panose="020B0604020202020204" pitchFamily="34" charset="0"/>
                          <a:cs typeface="Arial" panose="020B0604020202020204" pitchFamily="34" charset="0"/>
                        </a:rPr>
                        <a:t>TOTAL DE EXPEDIENTES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1" i="0" u="none" strike="noStrike" dirty="0">
                          <a:effectLst/>
                          <a:latin typeface="Arial" panose="020B0604020202020204" pitchFamily="34" charset="0"/>
                          <a:cs typeface="Arial" panose="020B0604020202020204" pitchFamily="34" charset="0"/>
                        </a:rPr>
                        <a:t>CONDICIONES DE ACCESO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8"/>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1"/>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2"/>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3"/>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4"/>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5"/>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6"/>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7"/>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8"/>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9"/>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0"/>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1"/>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2"/>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3"/>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4"/>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5"/>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6"/>
                  </a:ext>
                </a:extLst>
              </a:tr>
              <a:tr h="176361">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7"/>
                  </a:ext>
                </a:extLst>
              </a:tr>
              <a:tr h="168345">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dirty="0">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500" b="0" i="0" u="none" strike="noStrike">
                          <a:effectLst/>
                          <a:latin typeface="Arial" panose="020B0604020202020204" pitchFamily="34" charset="0"/>
                          <a:cs typeface="Arial" panose="020B0604020202020204" pitchFamily="34" charset="0"/>
                        </a:rPr>
                        <a:t> </a:t>
                      </a:r>
                    </a:p>
                  </a:txBody>
                  <a:tcPr marL="5877" marR="5877" marT="58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8"/>
                  </a:ext>
                </a:extLst>
              </a:tr>
              <a:tr h="160328">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dirty="0">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600" b="0" i="0" u="none" strike="noStrike">
                        <a:effectLst/>
                        <a:latin typeface="Arial" panose="020B0604020202020204" pitchFamily="34" charset="0"/>
                        <a:cs typeface="Arial" panose="020B0604020202020204" pitchFamily="34" charset="0"/>
                      </a:endParaRP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gridSpan="12">
                  <a:txBody>
                    <a:bodyPr/>
                    <a:lstStyle/>
                    <a:p>
                      <a:pPr algn="ctr" fontAlgn="b"/>
                      <a:r>
                        <a:rPr lang="es-MX" sz="800" b="1" i="0" u="none" strike="noStrike" dirty="0">
                          <a:effectLst/>
                          <a:latin typeface="Arial" panose="020B0604020202020204" pitchFamily="34" charset="0"/>
                          <a:cs typeface="Arial" panose="020B0604020202020204" pitchFamily="34" charset="0"/>
                        </a:rPr>
                        <a:t>MX-09-GDF-SESP-IAC-2016</a:t>
                      </a:r>
                    </a:p>
                  </a:txBody>
                  <a:tcPr marL="5877" marR="5877" marT="5877"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9"/>
                  </a:ext>
                </a:extLst>
              </a:tr>
            </a:tbl>
          </a:graphicData>
        </a:graphic>
      </p:graphicFrame>
      <p:grpSp>
        <p:nvGrpSpPr>
          <p:cNvPr id="10" name="Grupo 9"/>
          <p:cNvGrpSpPr/>
          <p:nvPr/>
        </p:nvGrpSpPr>
        <p:grpSpPr>
          <a:xfrm>
            <a:off x="5724527" y="6071270"/>
            <a:ext cx="3373439" cy="881752"/>
            <a:chOff x="3375025" y="8240016"/>
            <a:chExt cx="3373438" cy="881752"/>
          </a:xfrm>
        </p:grpSpPr>
        <p:pic>
          <p:nvPicPr>
            <p:cNvPr id="11" name="Imagen 10"/>
            <p:cNvPicPr>
              <a:picLocks noChangeAspect="1"/>
            </p:cNvPicPr>
            <p:nvPr/>
          </p:nvPicPr>
          <p:blipFill>
            <a:blip r:embed="rId2"/>
            <a:stretch>
              <a:fillRect/>
            </a:stretch>
          </p:blipFill>
          <p:spPr>
            <a:xfrm>
              <a:off x="6394456" y="8240016"/>
              <a:ext cx="286858" cy="288000"/>
            </a:xfrm>
            <a:prstGeom prst="rect">
              <a:avLst/>
            </a:prstGeom>
          </p:spPr>
        </p:pic>
        <p:sp>
          <p:nvSpPr>
            <p:cNvPr id="12"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Secretaría de Seguridad Pública, Oficialía Mayor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Comité Técnico Interno de Administración de Documentos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 Secretaría de Seguridad Pública (COTECIAD-SSPU)</a:t>
              </a:r>
            </a:p>
          </p:txBody>
        </p:sp>
      </p:gr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150" y="7175"/>
            <a:ext cx="1941667" cy="360000"/>
          </a:xfrm>
          <a:prstGeom prst="rect">
            <a:avLst/>
          </a:prstGeom>
        </p:spPr>
      </p:pic>
      <p:sp>
        <p:nvSpPr>
          <p:cNvPr id="14" name="Rectangle 10"/>
          <p:cNvSpPr>
            <a:spLocks noChangeArrowheads="1"/>
          </p:cNvSpPr>
          <p:nvPr/>
        </p:nvSpPr>
        <p:spPr bwMode="auto">
          <a:xfrm>
            <a:off x="241639" y="6308727"/>
            <a:ext cx="1506723" cy="261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FO-SSP-07-DGMS-30 V1</a:t>
            </a:r>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6492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92426186"/>
              </p:ext>
            </p:extLst>
          </p:nvPr>
        </p:nvGraphicFramePr>
        <p:xfrm>
          <a:off x="431516" y="386027"/>
          <a:ext cx="8368299" cy="5634601"/>
        </p:xfrm>
        <a:graphic>
          <a:graphicData uri="http://schemas.openxmlformats.org/drawingml/2006/table">
            <a:tbl>
              <a:tblPr/>
              <a:tblGrid>
                <a:gridCol w="1498234">
                  <a:extLst>
                    <a:ext uri="{9D8B030D-6E8A-4147-A177-3AD203B41FA5}">
                      <a16:colId xmlns:a16="http://schemas.microsoft.com/office/drawing/2014/main" val="20000"/>
                    </a:ext>
                  </a:extLst>
                </a:gridCol>
                <a:gridCol w="1498234">
                  <a:extLst>
                    <a:ext uri="{9D8B030D-6E8A-4147-A177-3AD203B41FA5}">
                      <a16:colId xmlns:a16="http://schemas.microsoft.com/office/drawing/2014/main" val="20001"/>
                    </a:ext>
                  </a:extLst>
                </a:gridCol>
                <a:gridCol w="1194794">
                  <a:extLst>
                    <a:ext uri="{9D8B030D-6E8A-4147-A177-3AD203B41FA5}">
                      <a16:colId xmlns:a16="http://schemas.microsoft.com/office/drawing/2014/main" val="20002"/>
                    </a:ext>
                  </a:extLst>
                </a:gridCol>
                <a:gridCol w="806011">
                  <a:extLst>
                    <a:ext uri="{9D8B030D-6E8A-4147-A177-3AD203B41FA5}">
                      <a16:colId xmlns:a16="http://schemas.microsoft.com/office/drawing/2014/main" val="20003"/>
                    </a:ext>
                  </a:extLst>
                </a:gridCol>
                <a:gridCol w="881871">
                  <a:extLst>
                    <a:ext uri="{9D8B030D-6E8A-4147-A177-3AD203B41FA5}">
                      <a16:colId xmlns:a16="http://schemas.microsoft.com/office/drawing/2014/main" val="20004"/>
                    </a:ext>
                  </a:extLst>
                </a:gridCol>
                <a:gridCol w="1329920">
                  <a:extLst>
                    <a:ext uri="{9D8B030D-6E8A-4147-A177-3AD203B41FA5}">
                      <a16:colId xmlns:a16="http://schemas.microsoft.com/office/drawing/2014/main" val="20005"/>
                    </a:ext>
                  </a:extLst>
                </a:gridCol>
                <a:gridCol w="1159235">
                  <a:extLst>
                    <a:ext uri="{9D8B030D-6E8A-4147-A177-3AD203B41FA5}">
                      <a16:colId xmlns:a16="http://schemas.microsoft.com/office/drawing/2014/main" val="20006"/>
                    </a:ext>
                  </a:extLst>
                </a:gridCol>
              </a:tblGrid>
              <a:tr h="188679">
                <a:tc gridSpan="7">
                  <a:txBody>
                    <a:bodyPr/>
                    <a:lstStyle/>
                    <a:p>
                      <a:pPr algn="ctr" fontAlgn="b"/>
                      <a:r>
                        <a:rPr lang="es-MX" sz="1200" b="1" i="0" u="none" strike="noStrike" dirty="0">
                          <a:effectLst/>
                          <a:latin typeface="Arial" panose="020B0604020202020204" pitchFamily="34" charset="0"/>
                        </a:rPr>
                        <a:t>INVENTARIO DE ARCHIVO HISTÓRICO</a:t>
                      </a:r>
                    </a:p>
                  </a:txBody>
                  <a:tcPr marL="5799" marR="5799" marT="5799"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08000">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dirty="0">
                        <a:effectLst/>
                        <a:latin typeface="Arial" panose="020B0604020202020204" pitchFamily="34" charset="0"/>
                      </a:endParaRPr>
                    </a:p>
                  </a:txBody>
                  <a:tcPr marL="5799" marR="5799" marT="57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dirty="0">
                        <a:effectLst/>
                        <a:latin typeface="Arial" panose="020B0604020202020204" pitchFamily="34" charset="0"/>
                      </a:endParaRPr>
                    </a:p>
                  </a:txBody>
                  <a:tcPr marL="5799" marR="5799" marT="57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6748">
                <a:tc>
                  <a:txBody>
                    <a:bodyPr/>
                    <a:lstStyle/>
                    <a:p>
                      <a:pPr algn="ctr" fontAlgn="ctr"/>
                      <a:r>
                        <a:rPr lang="es-MX" sz="600" b="1" i="0" u="none" strike="noStrike" dirty="0">
                          <a:effectLst/>
                          <a:latin typeface="Arial" panose="020B0604020202020204" pitchFamily="34" charset="0"/>
                        </a:rPr>
                        <a:t>CLAVE Y NOMBRE DE LA SERIE DOCUMENTAL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MX" sz="600" b="1" i="0" u="none" strike="noStrike" dirty="0">
                          <a:effectLst/>
                          <a:latin typeface="Arial" panose="020B0604020202020204" pitchFamily="34" charset="0"/>
                        </a:rPr>
                        <a:t>ÁREA GENERADORA</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MX" sz="600" b="1" i="0" u="none" strike="noStrike" dirty="0">
                          <a:effectLst/>
                          <a:latin typeface="Arial" panose="020B0604020202020204" pitchFamily="34" charset="0"/>
                        </a:rPr>
                        <a:t>AÑOS EXTREMOS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MX" sz="600" b="1" i="0" u="none" strike="noStrike" dirty="0">
                          <a:effectLst/>
                          <a:latin typeface="Arial" panose="020B0604020202020204" pitchFamily="34" charset="0"/>
                        </a:rPr>
                        <a:t>VOLUMEN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MX" sz="600" b="1" i="0" u="none" strike="noStrike" dirty="0">
                          <a:effectLst/>
                          <a:latin typeface="Arial" panose="020B0604020202020204" pitchFamily="34" charset="0"/>
                        </a:rPr>
                        <a:t>FORMATO DE INGRESO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MX" sz="600" b="1" i="0" u="none" strike="noStrike" dirty="0">
                          <a:effectLst/>
                          <a:latin typeface="Arial" panose="020B0604020202020204" pitchFamily="34" charset="0"/>
                        </a:rPr>
                        <a:t>RELACIÓN, REGISTRO DE TRASLADO U HOJAS DE REMISIÓN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MX" sz="600" b="1" i="0" u="none" strike="noStrike" dirty="0">
                          <a:effectLst/>
                          <a:latin typeface="Arial" panose="020B0604020202020204" pitchFamily="34" charset="0"/>
                        </a:rPr>
                        <a:t>OBSERVACIONES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66947">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500" b="0" i="0" u="none" strike="noStrike">
                          <a:effectLst/>
                          <a:latin typeface="Arial" panose="020B0604020202020204" pitchFamily="34" charset="0"/>
                        </a:rPr>
                        <a:t> </a:t>
                      </a:r>
                    </a:p>
                  </a:txBody>
                  <a:tcPr marL="5799" marR="5799" marT="57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89711">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600" b="0" i="0" u="none" strike="noStrike">
                        <a:effectLst/>
                        <a:latin typeface="Arial" panose="020B0604020202020204" pitchFamily="34" charset="0"/>
                      </a:endParaRPr>
                    </a:p>
                  </a:txBody>
                  <a:tcPr marL="5799" marR="5799" marT="5799"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s-MX" sz="800" b="1" i="0" u="none" strike="noStrike" dirty="0">
                          <a:effectLst/>
                          <a:latin typeface="Arial" panose="020B0604020202020204" pitchFamily="34" charset="0"/>
                        </a:rPr>
                        <a:t>MX-09-GDF-SESP-IAH-2016</a:t>
                      </a:r>
                    </a:p>
                  </a:txBody>
                  <a:tcPr marL="5799" marR="5799" marT="579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extLst>
                  <a:ext uri="{0D108BD9-81ED-4DB2-BD59-A6C34878D82A}">
                    <a16:rowId xmlns:a16="http://schemas.microsoft.com/office/drawing/2014/main" val="10032"/>
                  </a:ext>
                </a:extLst>
              </a:tr>
            </a:tbl>
          </a:graphicData>
        </a:graphic>
      </p:graphicFrame>
      <p:grpSp>
        <p:nvGrpSpPr>
          <p:cNvPr id="3" name="Grupo 2"/>
          <p:cNvGrpSpPr/>
          <p:nvPr/>
        </p:nvGrpSpPr>
        <p:grpSpPr>
          <a:xfrm>
            <a:off x="5667377" y="6033170"/>
            <a:ext cx="3373439" cy="881752"/>
            <a:chOff x="3375025" y="8240016"/>
            <a:chExt cx="3373438" cy="881752"/>
          </a:xfrm>
        </p:grpSpPr>
        <p:pic>
          <p:nvPicPr>
            <p:cNvPr id="5" name="Imagen 4"/>
            <p:cNvPicPr>
              <a:picLocks noChangeAspect="1"/>
            </p:cNvPicPr>
            <p:nvPr/>
          </p:nvPicPr>
          <p:blipFill>
            <a:blip r:embed="rId2"/>
            <a:stretch>
              <a:fillRect/>
            </a:stretch>
          </p:blipFill>
          <p:spPr>
            <a:xfrm>
              <a:off x="6394456" y="8240016"/>
              <a:ext cx="286858" cy="288000"/>
            </a:xfrm>
            <a:prstGeom prst="rect">
              <a:avLst/>
            </a:prstGeom>
          </p:spPr>
        </p:pic>
        <p:sp>
          <p:nvSpPr>
            <p:cNvPr id="6"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Secretaría de Seguridad Pública, Oficialía Mayor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Comité Técnico Interno de Administración de Documentos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 Secretaría de Seguridad Pública (COTECIAD-SSPU)</a:t>
              </a:r>
            </a:p>
          </p:txBody>
        </p:sp>
      </p:gr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000" y="7175"/>
            <a:ext cx="1941667" cy="360000"/>
          </a:xfrm>
          <a:prstGeom prst="rect">
            <a:avLst/>
          </a:prstGeom>
        </p:spPr>
      </p:pic>
      <p:sp>
        <p:nvSpPr>
          <p:cNvPr id="8" name="Rectangle 10"/>
          <p:cNvSpPr>
            <a:spLocks noChangeArrowheads="1"/>
          </p:cNvSpPr>
          <p:nvPr/>
        </p:nvSpPr>
        <p:spPr bwMode="auto">
          <a:xfrm>
            <a:off x="426253" y="6468665"/>
            <a:ext cx="1260000" cy="2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FO-SSP-07-DGMS-32 V1</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62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61445" y="286221"/>
          <a:ext cx="8631034" cy="5113652"/>
        </p:xfrm>
        <a:graphic>
          <a:graphicData uri="http://schemas.openxmlformats.org/drawingml/2006/table">
            <a:tbl>
              <a:tblPr/>
              <a:tblGrid>
                <a:gridCol w="209566">
                  <a:extLst>
                    <a:ext uri="{9D8B030D-6E8A-4147-A177-3AD203B41FA5}">
                      <a16:colId xmlns:a16="http://schemas.microsoft.com/office/drawing/2014/main" val="20000"/>
                    </a:ext>
                  </a:extLst>
                </a:gridCol>
                <a:gridCol w="144885">
                  <a:extLst>
                    <a:ext uri="{9D8B030D-6E8A-4147-A177-3AD203B41FA5}">
                      <a16:colId xmlns:a16="http://schemas.microsoft.com/office/drawing/2014/main" val="20001"/>
                    </a:ext>
                  </a:extLst>
                </a:gridCol>
                <a:gridCol w="113839">
                  <a:extLst>
                    <a:ext uri="{9D8B030D-6E8A-4147-A177-3AD203B41FA5}">
                      <a16:colId xmlns:a16="http://schemas.microsoft.com/office/drawing/2014/main" val="20002"/>
                    </a:ext>
                  </a:extLst>
                </a:gridCol>
                <a:gridCol w="209566">
                  <a:extLst>
                    <a:ext uri="{9D8B030D-6E8A-4147-A177-3AD203B41FA5}">
                      <a16:colId xmlns:a16="http://schemas.microsoft.com/office/drawing/2014/main" val="20003"/>
                    </a:ext>
                  </a:extLst>
                </a:gridCol>
                <a:gridCol w="178519">
                  <a:extLst>
                    <a:ext uri="{9D8B030D-6E8A-4147-A177-3AD203B41FA5}">
                      <a16:colId xmlns:a16="http://schemas.microsoft.com/office/drawing/2014/main" val="20004"/>
                    </a:ext>
                  </a:extLst>
                </a:gridCol>
                <a:gridCol w="271659">
                  <a:extLst>
                    <a:ext uri="{9D8B030D-6E8A-4147-A177-3AD203B41FA5}">
                      <a16:colId xmlns:a16="http://schemas.microsoft.com/office/drawing/2014/main" val="20005"/>
                    </a:ext>
                  </a:extLst>
                </a:gridCol>
                <a:gridCol w="209566">
                  <a:extLst>
                    <a:ext uri="{9D8B030D-6E8A-4147-A177-3AD203B41FA5}">
                      <a16:colId xmlns:a16="http://schemas.microsoft.com/office/drawing/2014/main" val="20006"/>
                    </a:ext>
                  </a:extLst>
                </a:gridCol>
                <a:gridCol w="209566">
                  <a:extLst>
                    <a:ext uri="{9D8B030D-6E8A-4147-A177-3AD203B41FA5}">
                      <a16:colId xmlns:a16="http://schemas.microsoft.com/office/drawing/2014/main" val="20007"/>
                    </a:ext>
                  </a:extLst>
                </a:gridCol>
                <a:gridCol w="170758">
                  <a:extLst>
                    <a:ext uri="{9D8B030D-6E8A-4147-A177-3AD203B41FA5}">
                      <a16:colId xmlns:a16="http://schemas.microsoft.com/office/drawing/2014/main" val="20008"/>
                    </a:ext>
                  </a:extLst>
                </a:gridCol>
                <a:gridCol w="325992">
                  <a:extLst>
                    <a:ext uri="{9D8B030D-6E8A-4147-A177-3AD203B41FA5}">
                      <a16:colId xmlns:a16="http://schemas.microsoft.com/office/drawing/2014/main" val="20009"/>
                    </a:ext>
                  </a:extLst>
                </a:gridCol>
                <a:gridCol w="162995">
                  <a:extLst>
                    <a:ext uri="{9D8B030D-6E8A-4147-A177-3AD203B41FA5}">
                      <a16:colId xmlns:a16="http://schemas.microsoft.com/office/drawing/2014/main" val="20010"/>
                    </a:ext>
                  </a:extLst>
                </a:gridCol>
                <a:gridCol w="263899">
                  <a:extLst>
                    <a:ext uri="{9D8B030D-6E8A-4147-A177-3AD203B41FA5}">
                      <a16:colId xmlns:a16="http://schemas.microsoft.com/office/drawing/2014/main" val="20011"/>
                    </a:ext>
                  </a:extLst>
                </a:gridCol>
                <a:gridCol w="108665">
                  <a:extLst>
                    <a:ext uri="{9D8B030D-6E8A-4147-A177-3AD203B41FA5}">
                      <a16:colId xmlns:a16="http://schemas.microsoft.com/office/drawing/2014/main" val="20012"/>
                    </a:ext>
                  </a:extLst>
                </a:gridCol>
                <a:gridCol w="170758">
                  <a:extLst>
                    <a:ext uri="{9D8B030D-6E8A-4147-A177-3AD203B41FA5}">
                      <a16:colId xmlns:a16="http://schemas.microsoft.com/office/drawing/2014/main" val="20013"/>
                    </a:ext>
                  </a:extLst>
                </a:gridCol>
                <a:gridCol w="170758">
                  <a:extLst>
                    <a:ext uri="{9D8B030D-6E8A-4147-A177-3AD203B41FA5}">
                      <a16:colId xmlns:a16="http://schemas.microsoft.com/office/drawing/2014/main" val="20014"/>
                    </a:ext>
                  </a:extLst>
                </a:gridCol>
                <a:gridCol w="170758">
                  <a:extLst>
                    <a:ext uri="{9D8B030D-6E8A-4147-A177-3AD203B41FA5}">
                      <a16:colId xmlns:a16="http://schemas.microsoft.com/office/drawing/2014/main" val="20015"/>
                    </a:ext>
                  </a:extLst>
                </a:gridCol>
                <a:gridCol w="170758">
                  <a:extLst>
                    <a:ext uri="{9D8B030D-6E8A-4147-A177-3AD203B41FA5}">
                      <a16:colId xmlns:a16="http://schemas.microsoft.com/office/drawing/2014/main" val="20016"/>
                    </a:ext>
                  </a:extLst>
                </a:gridCol>
                <a:gridCol w="170758">
                  <a:extLst>
                    <a:ext uri="{9D8B030D-6E8A-4147-A177-3AD203B41FA5}">
                      <a16:colId xmlns:a16="http://schemas.microsoft.com/office/drawing/2014/main" val="20017"/>
                    </a:ext>
                  </a:extLst>
                </a:gridCol>
                <a:gridCol w="170758">
                  <a:extLst>
                    <a:ext uri="{9D8B030D-6E8A-4147-A177-3AD203B41FA5}">
                      <a16:colId xmlns:a16="http://schemas.microsoft.com/office/drawing/2014/main" val="20018"/>
                    </a:ext>
                  </a:extLst>
                </a:gridCol>
                <a:gridCol w="170758">
                  <a:extLst>
                    <a:ext uri="{9D8B030D-6E8A-4147-A177-3AD203B41FA5}">
                      <a16:colId xmlns:a16="http://schemas.microsoft.com/office/drawing/2014/main" val="20019"/>
                    </a:ext>
                  </a:extLst>
                </a:gridCol>
                <a:gridCol w="170758">
                  <a:extLst>
                    <a:ext uri="{9D8B030D-6E8A-4147-A177-3AD203B41FA5}">
                      <a16:colId xmlns:a16="http://schemas.microsoft.com/office/drawing/2014/main" val="20020"/>
                    </a:ext>
                  </a:extLst>
                </a:gridCol>
                <a:gridCol w="170758">
                  <a:extLst>
                    <a:ext uri="{9D8B030D-6E8A-4147-A177-3AD203B41FA5}">
                      <a16:colId xmlns:a16="http://schemas.microsoft.com/office/drawing/2014/main" val="20021"/>
                    </a:ext>
                  </a:extLst>
                </a:gridCol>
                <a:gridCol w="170758">
                  <a:extLst>
                    <a:ext uri="{9D8B030D-6E8A-4147-A177-3AD203B41FA5}">
                      <a16:colId xmlns:a16="http://schemas.microsoft.com/office/drawing/2014/main" val="20022"/>
                    </a:ext>
                  </a:extLst>
                </a:gridCol>
                <a:gridCol w="170758">
                  <a:extLst>
                    <a:ext uri="{9D8B030D-6E8A-4147-A177-3AD203B41FA5}">
                      <a16:colId xmlns:a16="http://schemas.microsoft.com/office/drawing/2014/main" val="20023"/>
                    </a:ext>
                  </a:extLst>
                </a:gridCol>
                <a:gridCol w="170758">
                  <a:extLst>
                    <a:ext uri="{9D8B030D-6E8A-4147-A177-3AD203B41FA5}">
                      <a16:colId xmlns:a16="http://schemas.microsoft.com/office/drawing/2014/main" val="20024"/>
                    </a:ext>
                  </a:extLst>
                </a:gridCol>
                <a:gridCol w="170758">
                  <a:extLst>
                    <a:ext uri="{9D8B030D-6E8A-4147-A177-3AD203B41FA5}">
                      <a16:colId xmlns:a16="http://schemas.microsoft.com/office/drawing/2014/main" val="20025"/>
                    </a:ext>
                  </a:extLst>
                </a:gridCol>
                <a:gridCol w="170758">
                  <a:extLst>
                    <a:ext uri="{9D8B030D-6E8A-4147-A177-3AD203B41FA5}">
                      <a16:colId xmlns:a16="http://schemas.microsoft.com/office/drawing/2014/main" val="20026"/>
                    </a:ext>
                  </a:extLst>
                </a:gridCol>
                <a:gridCol w="170758">
                  <a:extLst>
                    <a:ext uri="{9D8B030D-6E8A-4147-A177-3AD203B41FA5}">
                      <a16:colId xmlns:a16="http://schemas.microsoft.com/office/drawing/2014/main" val="20027"/>
                    </a:ext>
                  </a:extLst>
                </a:gridCol>
                <a:gridCol w="170758">
                  <a:extLst>
                    <a:ext uri="{9D8B030D-6E8A-4147-A177-3AD203B41FA5}">
                      <a16:colId xmlns:a16="http://schemas.microsoft.com/office/drawing/2014/main" val="20028"/>
                    </a:ext>
                  </a:extLst>
                </a:gridCol>
                <a:gridCol w="170758">
                  <a:extLst>
                    <a:ext uri="{9D8B030D-6E8A-4147-A177-3AD203B41FA5}">
                      <a16:colId xmlns:a16="http://schemas.microsoft.com/office/drawing/2014/main" val="20029"/>
                    </a:ext>
                  </a:extLst>
                </a:gridCol>
                <a:gridCol w="93141">
                  <a:extLst>
                    <a:ext uri="{9D8B030D-6E8A-4147-A177-3AD203B41FA5}">
                      <a16:colId xmlns:a16="http://schemas.microsoft.com/office/drawing/2014/main" val="20030"/>
                    </a:ext>
                  </a:extLst>
                </a:gridCol>
                <a:gridCol w="69856">
                  <a:extLst>
                    <a:ext uri="{9D8B030D-6E8A-4147-A177-3AD203B41FA5}">
                      <a16:colId xmlns:a16="http://schemas.microsoft.com/office/drawing/2014/main" val="20031"/>
                    </a:ext>
                  </a:extLst>
                </a:gridCol>
                <a:gridCol w="170758">
                  <a:extLst>
                    <a:ext uri="{9D8B030D-6E8A-4147-A177-3AD203B41FA5}">
                      <a16:colId xmlns:a16="http://schemas.microsoft.com/office/drawing/2014/main" val="20032"/>
                    </a:ext>
                  </a:extLst>
                </a:gridCol>
                <a:gridCol w="170758">
                  <a:extLst>
                    <a:ext uri="{9D8B030D-6E8A-4147-A177-3AD203B41FA5}">
                      <a16:colId xmlns:a16="http://schemas.microsoft.com/office/drawing/2014/main" val="20033"/>
                    </a:ext>
                  </a:extLst>
                </a:gridCol>
                <a:gridCol w="170758">
                  <a:extLst>
                    <a:ext uri="{9D8B030D-6E8A-4147-A177-3AD203B41FA5}">
                      <a16:colId xmlns:a16="http://schemas.microsoft.com/office/drawing/2014/main" val="20034"/>
                    </a:ext>
                  </a:extLst>
                </a:gridCol>
                <a:gridCol w="147473">
                  <a:extLst>
                    <a:ext uri="{9D8B030D-6E8A-4147-A177-3AD203B41FA5}">
                      <a16:colId xmlns:a16="http://schemas.microsoft.com/office/drawing/2014/main" val="20035"/>
                    </a:ext>
                  </a:extLst>
                </a:gridCol>
                <a:gridCol w="170758">
                  <a:extLst>
                    <a:ext uri="{9D8B030D-6E8A-4147-A177-3AD203B41FA5}">
                      <a16:colId xmlns:a16="http://schemas.microsoft.com/office/drawing/2014/main" val="20036"/>
                    </a:ext>
                  </a:extLst>
                </a:gridCol>
                <a:gridCol w="232851">
                  <a:extLst>
                    <a:ext uri="{9D8B030D-6E8A-4147-A177-3AD203B41FA5}">
                      <a16:colId xmlns:a16="http://schemas.microsoft.com/office/drawing/2014/main" val="20037"/>
                    </a:ext>
                  </a:extLst>
                </a:gridCol>
                <a:gridCol w="170758">
                  <a:extLst>
                    <a:ext uri="{9D8B030D-6E8A-4147-A177-3AD203B41FA5}">
                      <a16:colId xmlns:a16="http://schemas.microsoft.com/office/drawing/2014/main" val="20038"/>
                    </a:ext>
                  </a:extLst>
                </a:gridCol>
                <a:gridCol w="170758">
                  <a:extLst>
                    <a:ext uri="{9D8B030D-6E8A-4147-A177-3AD203B41FA5}">
                      <a16:colId xmlns:a16="http://schemas.microsoft.com/office/drawing/2014/main" val="20039"/>
                    </a:ext>
                  </a:extLst>
                </a:gridCol>
                <a:gridCol w="170758">
                  <a:extLst>
                    <a:ext uri="{9D8B030D-6E8A-4147-A177-3AD203B41FA5}">
                      <a16:colId xmlns:a16="http://schemas.microsoft.com/office/drawing/2014/main" val="20040"/>
                    </a:ext>
                  </a:extLst>
                </a:gridCol>
                <a:gridCol w="170758">
                  <a:extLst>
                    <a:ext uri="{9D8B030D-6E8A-4147-A177-3AD203B41FA5}">
                      <a16:colId xmlns:a16="http://schemas.microsoft.com/office/drawing/2014/main" val="20041"/>
                    </a:ext>
                  </a:extLst>
                </a:gridCol>
                <a:gridCol w="170758">
                  <a:extLst>
                    <a:ext uri="{9D8B030D-6E8A-4147-A177-3AD203B41FA5}">
                      <a16:colId xmlns:a16="http://schemas.microsoft.com/office/drawing/2014/main" val="20042"/>
                    </a:ext>
                  </a:extLst>
                </a:gridCol>
                <a:gridCol w="170758">
                  <a:extLst>
                    <a:ext uri="{9D8B030D-6E8A-4147-A177-3AD203B41FA5}">
                      <a16:colId xmlns:a16="http://schemas.microsoft.com/office/drawing/2014/main" val="20043"/>
                    </a:ext>
                  </a:extLst>
                </a:gridCol>
                <a:gridCol w="170758">
                  <a:extLst>
                    <a:ext uri="{9D8B030D-6E8A-4147-A177-3AD203B41FA5}">
                      <a16:colId xmlns:a16="http://schemas.microsoft.com/office/drawing/2014/main" val="20044"/>
                    </a:ext>
                  </a:extLst>
                </a:gridCol>
                <a:gridCol w="147473">
                  <a:extLst>
                    <a:ext uri="{9D8B030D-6E8A-4147-A177-3AD203B41FA5}">
                      <a16:colId xmlns:a16="http://schemas.microsoft.com/office/drawing/2014/main" val="20045"/>
                    </a:ext>
                  </a:extLst>
                </a:gridCol>
                <a:gridCol w="175932">
                  <a:extLst>
                    <a:ext uri="{9D8B030D-6E8A-4147-A177-3AD203B41FA5}">
                      <a16:colId xmlns:a16="http://schemas.microsoft.com/office/drawing/2014/main" val="20046"/>
                    </a:ext>
                  </a:extLst>
                </a:gridCol>
                <a:gridCol w="113839">
                  <a:extLst>
                    <a:ext uri="{9D8B030D-6E8A-4147-A177-3AD203B41FA5}">
                      <a16:colId xmlns:a16="http://schemas.microsoft.com/office/drawing/2014/main" val="20047"/>
                    </a:ext>
                  </a:extLst>
                </a:gridCol>
                <a:gridCol w="51744">
                  <a:extLst>
                    <a:ext uri="{9D8B030D-6E8A-4147-A177-3AD203B41FA5}">
                      <a16:colId xmlns:a16="http://schemas.microsoft.com/office/drawing/2014/main" val="20048"/>
                    </a:ext>
                  </a:extLst>
                </a:gridCol>
                <a:gridCol w="238026">
                  <a:extLst>
                    <a:ext uri="{9D8B030D-6E8A-4147-A177-3AD203B41FA5}">
                      <a16:colId xmlns:a16="http://schemas.microsoft.com/office/drawing/2014/main" val="20049"/>
                    </a:ext>
                  </a:extLst>
                </a:gridCol>
              </a:tblGrid>
              <a:tr h="170605">
                <a:tc>
                  <a:txBody>
                    <a:bodyPr/>
                    <a:lstStyle/>
                    <a:p>
                      <a:pPr algn="l" fontAlgn="b"/>
                      <a:endParaRPr lang="es-MX"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0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000" b="1" i="0" u="none" strike="noStrike">
                        <a:effectLst/>
                        <a:latin typeface="Arial" panose="020B0604020202020204" pitchFamily="34" charset="0"/>
                      </a:endParaRPr>
                    </a:p>
                  </a:txBody>
                  <a:tcPr marL="0" marR="0" marT="0" marB="0" anchor="b">
                    <a:lnL>
                      <a:noFill/>
                    </a:lnL>
                    <a:lnR>
                      <a:noFill/>
                    </a:lnR>
                    <a:lnT>
                      <a:noFill/>
                    </a:lnT>
                    <a:lnB>
                      <a:noFill/>
                    </a:lnB>
                  </a:tcPr>
                </a:tc>
                <a:tc gridSpan="38">
                  <a:txBody>
                    <a:bodyPr/>
                    <a:lstStyle/>
                    <a:p>
                      <a:pPr algn="ctr" fontAlgn="b"/>
                      <a:r>
                        <a:rPr lang="es-MX" sz="1050" b="1" i="0" u="none" strike="noStrike" dirty="0">
                          <a:effectLst/>
                          <a:latin typeface="Arial" panose="020B0604020202020204" pitchFamily="34" charset="0"/>
                        </a:rPr>
                        <a:t>INVENTARIO DE TRANSFERENCIA PRIMARIA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24076">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37160">
                <a:tc gridSpan="7">
                  <a:txBody>
                    <a:bodyPr/>
                    <a:lstStyle/>
                    <a:p>
                      <a:pPr algn="l" fontAlgn="b"/>
                      <a:r>
                        <a:rPr lang="es-MX" sz="700" b="1" i="0" u="none" strike="noStrike" dirty="0">
                          <a:effectLst/>
                          <a:latin typeface="Arial" panose="020B0604020202020204" pitchFamily="34" charset="0"/>
                        </a:rPr>
                        <a:t>UNIDAD ADMINISTRATIVA: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5">
                  <a:txBody>
                    <a:bodyPr/>
                    <a:lstStyle/>
                    <a:p>
                      <a:pPr algn="l" fontAlgn="b"/>
                      <a:endParaRPr lang="es-MX" sz="800" b="1"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b"/>
                      <a:r>
                        <a:rPr lang="es-MX" sz="700" b="1" i="0" u="none" strike="noStrike" dirty="0">
                          <a:effectLst/>
                          <a:latin typeface="Arial" panose="020B0604020202020204" pitchFamily="34" charset="0"/>
                        </a:rPr>
                        <a:t>FOLIO:</a:t>
                      </a: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b"/>
                      <a:endParaRPr lang="es-MX" sz="800" b="1"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b"/>
                      <a:r>
                        <a:rPr lang="es-MX" sz="700" b="1" i="0" u="none" strike="noStrike" dirty="0">
                          <a:effectLst/>
                          <a:latin typeface="Arial" panose="020B0604020202020204" pitchFamily="34" charset="0"/>
                        </a:rPr>
                        <a:t>DE</a:t>
                      </a:r>
                    </a:p>
                  </a:txBody>
                  <a:tcPr marL="0" marR="0" marT="0" marB="0" anchor="b">
                    <a:lnL>
                      <a:noFill/>
                    </a:lnL>
                    <a:lnR>
                      <a:noFill/>
                    </a:lnR>
                    <a:lnT>
                      <a:noFill/>
                    </a:lnT>
                    <a:lnB>
                      <a:noFill/>
                    </a:lnB>
                  </a:tcPr>
                </a:tc>
                <a:tc hMerge="1">
                  <a:txBody>
                    <a:bodyPr/>
                    <a:lstStyle/>
                    <a:p>
                      <a:endParaRPr lang="es-MX"/>
                    </a:p>
                  </a:txBody>
                  <a:tcPr/>
                </a:tc>
                <a:tc gridSpan="2">
                  <a:txBody>
                    <a:bodyPr/>
                    <a:lstStyle/>
                    <a:p>
                      <a:pPr algn="ctr" fontAlgn="b"/>
                      <a:r>
                        <a:rPr lang="es-MX" sz="7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37160">
                <a:tc gridSpan="6">
                  <a:txBody>
                    <a:bodyPr/>
                    <a:lstStyle/>
                    <a:p>
                      <a:pPr algn="l" fontAlgn="b"/>
                      <a:r>
                        <a:rPr lang="es-MX" sz="700" b="1" i="0" u="none" strike="noStrike" dirty="0">
                          <a:effectLst/>
                          <a:latin typeface="Arial" panose="020B0604020202020204" pitchFamily="34" charset="0"/>
                        </a:rPr>
                        <a:t>DIRECCIÓN DE ÁREA: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6">
                  <a:txBody>
                    <a:bodyPr/>
                    <a:lstStyle/>
                    <a:p>
                      <a:pPr algn="l" fontAlgn="b"/>
                      <a:endParaRPr lang="es-MX" sz="800" b="1"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gridSpan="6">
                  <a:txBody>
                    <a:bodyPr/>
                    <a:lstStyle/>
                    <a:p>
                      <a:pPr algn="l" fontAlgn="b"/>
                      <a:r>
                        <a:rPr lang="es-MX" sz="700" b="1" i="0" u="none" strike="noStrike" dirty="0">
                          <a:effectLst/>
                          <a:latin typeface="Arial" panose="020B0604020202020204" pitchFamily="34" charset="0"/>
                        </a:rPr>
                        <a:t>TRANSFERENCIA N°:</a:t>
                      </a:r>
                    </a:p>
                  </a:txBody>
                  <a:tcPr marL="0" marR="0" marT="0" marB="0" anchor="b">
                    <a:lnL>
                      <a:noFill/>
                    </a:lnL>
                    <a:lnR>
                      <a:noFill/>
                    </a:lnR>
                    <a:lnT>
                      <a:noFill/>
                    </a:lnT>
                    <a:lnB>
                      <a:noFill/>
                    </a:lnB>
                  </a:tcPr>
                </a:tc>
                <a:tc hMerge="1">
                  <a:txBody>
                    <a:bodyPr/>
                    <a:lstStyle/>
                    <a:p>
                      <a:endParaRPr lang="es-MX"/>
                    </a:p>
                  </a:txBody>
                  <a:tcPr>
                    <a:lnL>
                      <a:noFill/>
                    </a:lnL>
                    <a:lnR>
                      <a:noFill/>
                    </a:lnR>
                    <a:lnT>
                      <a:noFill/>
                    </a:lnT>
                    <a:lnB>
                      <a:noFill/>
                    </a:lnB>
                  </a:tcPr>
                </a:tc>
                <a:tc hMerge="1">
                  <a:txBody>
                    <a:bodyPr/>
                    <a:lstStyle/>
                    <a:p>
                      <a:endParaRPr lang="es-MX"/>
                    </a:p>
                  </a:txBody>
                  <a:tcPr>
                    <a:lnL>
                      <a:noFill/>
                    </a:lnL>
                    <a:lnR>
                      <a:noFill/>
                    </a:lnR>
                    <a:lnT>
                      <a:noFill/>
                    </a:lnT>
                    <a:lnB>
                      <a:noFill/>
                    </a:lnB>
                  </a:tcPr>
                </a:tc>
                <a:tc hMerge="1">
                  <a:txBody>
                    <a:bodyPr/>
                    <a:lstStyle/>
                    <a:p>
                      <a:endParaRPr lang="es-MX"/>
                    </a:p>
                  </a:txBody>
                  <a:tcPr>
                    <a:lnL>
                      <a:noFill/>
                    </a:lnL>
                    <a:lnR>
                      <a:noFill/>
                    </a:lnR>
                    <a:lnT>
                      <a:noFill/>
                    </a:lnT>
                    <a:lnB>
                      <a:noFill/>
                    </a:lnB>
                  </a:tcPr>
                </a:tc>
                <a:tc hMerge="1">
                  <a:txBody>
                    <a:bodyPr/>
                    <a:lstStyle/>
                    <a:p>
                      <a:endParaRPr lang="es-MX"/>
                    </a:p>
                  </a:txBody>
                  <a:tcP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b"/>
                      <a:endParaRPr lang="es-MX" sz="800" b="1" i="0" u="none" strike="noStrike" kern="1200" dirty="0">
                        <a:solidFill>
                          <a:schemeClr val="tx1"/>
                        </a:solidFill>
                        <a:effectLst/>
                        <a:latin typeface="Arial" panose="020B0604020202020204" pitchFamily="34" charset="0"/>
                        <a:ea typeface="+mn-ea"/>
                        <a:cs typeface="+mn-cs"/>
                      </a:endParaRPr>
                    </a:p>
                  </a:txBody>
                  <a:tcPr marL="0" marR="0" marT="0" marB="0" anchor="b">
                    <a:lnL>
                      <a:noFill/>
                    </a:lnL>
                    <a:lnR>
                      <a:noFill/>
                    </a:lnR>
                    <a:lnT>
                      <a:noFill/>
                    </a:lnT>
                    <a:lnB w="6350" cap="flat" cmpd="sng" algn="ctr">
                      <a:solidFill>
                        <a:schemeClr val="tx1"/>
                      </a:solidFill>
                      <a:prstDash val="solid"/>
                      <a:round/>
                      <a:headEnd type="none" w="med" len="med"/>
                      <a:tailEnd type="none" w="med" len="med"/>
                    </a:lnB>
                  </a:tcPr>
                </a:tc>
                <a:tc hMerge="1">
                  <a:txBody>
                    <a:bodyPr/>
                    <a:lstStyle/>
                    <a:p>
                      <a:endParaRPr lang="es-MX"/>
                    </a:p>
                  </a:txBody>
                  <a:tcPr>
                    <a:lnL>
                      <a:noFill/>
                    </a:lnL>
                    <a:lnR>
                      <a:noFill/>
                    </a:lnR>
                    <a:lnT>
                      <a:noFill/>
                    </a:lnT>
                    <a:lnB>
                      <a:noFill/>
                    </a:lnB>
                  </a:tcPr>
                </a:tc>
                <a:tc hMerge="1">
                  <a:txBody>
                    <a:bodyPr/>
                    <a:lstStyle/>
                    <a:p>
                      <a:endParaRPr lang="es-MX"/>
                    </a:p>
                  </a:txBody>
                  <a:tcP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37160">
                <a:tc gridSpan="6">
                  <a:txBody>
                    <a:bodyPr/>
                    <a:lstStyle/>
                    <a:p>
                      <a:pPr algn="l" fontAlgn="b"/>
                      <a:r>
                        <a:rPr lang="es-MX" sz="700" b="1" i="0" u="none" strike="noStrike">
                          <a:effectLst/>
                          <a:latin typeface="Arial" panose="020B0604020202020204" pitchFamily="34" charset="0"/>
                        </a:rPr>
                        <a:t>ÁREA GENERADORA:</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6">
                  <a:txBody>
                    <a:bodyPr/>
                    <a:lstStyle/>
                    <a:p>
                      <a:pPr algn="l" fontAlgn="b"/>
                      <a:endParaRPr lang="es-MX" sz="800" b="1"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gridSpan="6">
                  <a:txBody>
                    <a:bodyPr/>
                    <a:lstStyle/>
                    <a:p>
                      <a:pPr algn="l" fontAlgn="b"/>
                      <a:r>
                        <a:rPr lang="es-MX" sz="700" b="1" i="0" u="none" strike="noStrike" dirty="0">
                          <a:effectLst/>
                          <a:latin typeface="Arial" panose="020B0604020202020204" pitchFamily="34" charset="0"/>
                        </a:rPr>
                        <a:t>REMESA N°:</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b"/>
                      <a:endParaRPr lang="es-MX" sz="800" b="1" i="0" u="none" strike="noStrike" dirty="0">
                        <a:effectLst/>
                        <a:latin typeface="Arial" panose="020B0604020202020204" pitchFamily="34" charset="0"/>
                      </a:endParaRPr>
                    </a:p>
                  </a:txBody>
                  <a:tcPr marL="0" marR="0" marT="0" marB="0" anchor="b">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93870">
                <a:tc gridSpan="13">
                  <a:txBody>
                    <a:bodyPr/>
                    <a:lstStyle/>
                    <a:p>
                      <a:pPr algn="r" fontAlgn="b"/>
                      <a:r>
                        <a:rPr lang="es-MX" sz="1000" b="1"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s-MX" sz="800" b="1"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13">
                  <a:txBody>
                    <a:bodyPr/>
                    <a:lstStyle/>
                    <a:p>
                      <a:pPr algn="r" fontAlgn="b"/>
                      <a:r>
                        <a:rPr lang="es-MX" sz="700" b="1" i="0" u="none" strike="noStrike" dirty="0">
                          <a:effectLst/>
                          <a:latin typeface="Arial" panose="020B0604020202020204" pitchFamily="34" charset="0"/>
                        </a:rPr>
                        <a:t>MX-09-GDF-SESP-ITP-2016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198120">
                <a:tc rowSpan="3" gridSpan="3">
                  <a:txBody>
                    <a:bodyPr/>
                    <a:lstStyle/>
                    <a:p>
                      <a:pPr algn="ctr" fontAlgn="ctr"/>
                      <a:r>
                        <a:rPr lang="pt-BR" sz="700" b="1" i="0" u="none" strike="noStrike" dirty="0">
                          <a:effectLst/>
                          <a:latin typeface="Arial" panose="020B0604020202020204" pitchFamily="34" charset="0"/>
                        </a:rPr>
                        <a:t>N° DE CAJA O PAQUETE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gridSpan="3">
                  <a:txBody>
                    <a:bodyPr/>
                    <a:lstStyle/>
                    <a:p>
                      <a:pPr algn="ctr" fontAlgn="ctr"/>
                      <a:r>
                        <a:rPr lang="pt-BR" sz="700" b="1" i="0" u="none" strike="noStrike" dirty="0">
                          <a:effectLst/>
                          <a:latin typeface="Arial" panose="020B0604020202020204" pitchFamily="34" charset="0"/>
                        </a:rPr>
                        <a:t>N° DE SERIE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gridSpan="3">
                  <a:txBody>
                    <a:bodyPr/>
                    <a:lstStyle/>
                    <a:p>
                      <a:pPr algn="ctr" fontAlgn="ctr"/>
                      <a:r>
                        <a:rPr lang="es-MX" sz="700" b="1" i="0" u="none" strike="noStrike" dirty="0">
                          <a:effectLst/>
                          <a:latin typeface="Arial" panose="020B0604020202020204" pitchFamily="34" charset="0"/>
                        </a:rPr>
                        <a:t>N° EXPEDIENTE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gridSpan="4">
                  <a:txBody>
                    <a:bodyPr/>
                    <a:lstStyle/>
                    <a:p>
                      <a:pPr algn="ctr" fontAlgn="ctr"/>
                      <a:r>
                        <a:rPr lang="es-MX" sz="700" b="1" i="0" u="none" strike="noStrike" dirty="0">
                          <a:effectLst/>
                          <a:latin typeface="Arial" panose="020B0604020202020204" pitchFamily="34" charset="0"/>
                        </a:rPr>
                        <a:t>CLASIFICACIÓN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gridSpan="7">
                  <a:txBody>
                    <a:bodyPr/>
                    <a:lstStyle/>
                    <a:p>
                      <a:pPr algn="ctr" fontAlgn="ctr"/>
                      <a:r>
                        <a:rPr lang="es-MX" sz="700" b="1" i="0" u="none" strike="noStrike" dirty="0">
                          <a:effectLst/>
                          <a:latin typeface="Arial" panose="020B0604020202020204" pitchFamily="34" charset="0"/>
                        </a:rPr>
                        <a:t>NOMBRE O TÍTULO DEL EXPEDIENTE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gridSpan="6">
                  <a:txBody>
                    <a:bodyPr/>
                    <a:lstStyle/>
                    <a:p>
                      <a:pPr algn="ctr" fontAlgn="ctr"/>
                      <a:r>
                        <a:rPr lang="es-MX" sz="700" b="1" i="0" u="none" strike="noStrike" dirty="0">
                          <a:effectLst/>
                          <a:latin typeface="Arial" panose="020B0604020202020204" pitchFamily="34" charset="0"/>
                        </a:rPr>
                        <a:t>TIPOLOGÍA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gridSpan="6">
                  <a:txBody>
                    <a:bodyPr/>
                    <a:lstStyle/>
                    <a:p>
                      <a:pPr algn="ctr" fontAlgn="ctr"/>
                      <a:r>
                        <a:rPr lang="es-MX" sz="700" b="1" i="0" u="none" strike="noStrike" dirty="0">
                          <a:effectLst/>
                          <a:latin typeface="Arial" panose="020B0604020202020204" pitchFamily="34" charset="0"/>
                        </a:rPr>
                        <a:t>CLAVE TOPOGRÁFICA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gridSpan="4">
                  <a:txBody>
                    <a:bodyPr/>
                    <a:lstStyle/>
                    <a:p>
                      <a:pPr algn="ctr" fontAlgn="b"/>
                      <a:r>
                        <a:rPr lang="es-MX" sz="650" b="1" i="0" u="none" strike="noStrike" dirty="0">
                          <a:effectLst/>
                          <a:latin typeface="Arial" panose="020B0604020202020204" pitchFamily="34" charset="0"/>
                        </a:rPr>
                        <a:t>                                                      AÑO 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rowSpan="3" gridSpan="4">
                  <a:txBody>
                    <a:bodyPr/>
                    <a:lstStyle/>
                    <a:p>
                      <a:pPr algn="ctr" fontAlgn="ctr"/>
                      <a:r>
                        <a:rPr lang="es-MX" sz="700" b="1" i="0" u="none" strike="noStrike" dirty="0">
                          <a:effectLst/>
                          <a:latin typeface="Arial" panose="020B0604020202020204" pitchFamily="34" charset="0"/>
                        </a:rPr>
                        <a:t>PLAZO DE CONSERVACIÓN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gridSpan="4">
                  <a:txBody>
                    <a:bodyPr/>
                    <a:lstStyle/>
                    <a:p>
                      <a:pPr algn="ctr" fontAlgn="ctr"/>
                      <a:r>
                        <a:rPr lang="es-MX" sz="650" b="1" i="0" u="none" strike="noStrike" dirty="0">
                          <a:effectLst/>
                          <a:latin typeface="Arial" panose="020B0604020202020204" pitchFamily="34" charset="0"/>
                        </a:rPr>
                        <a:t>ORIGINAL (O)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rowSpan="3" gridSpan="6">
                  <a:txBody>
                    <a:bodyPr/>
                    <a:lstStyle/>
                    <a:p>
                      <a:pPr algn="ctr" fontAlgn="ctr"/>
                      <a:r>
                        <a:rPr lang="es-MX" sz="700" b="1" i="0" u="none" strike="noStrike" dirty="0">
                          <a:effectLst/>
                          <a:latin typeface="Arial" panose="020B0604020202020204" pitchFamily="34" charset="0"/>
                        </a:rPr>
                        <a:t>OBSERVACIONES</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tc rowSpan="3" hMerge="1">
                  <a:txBody>
                    <a:bodyPr/>
                    <a:lstStyle/>
                    <a:p>
                      <a:endParaRPr lang="es-MX"/>
                    </a:p>
                  </a:txBody>
                  <a:tcPr/>
                </a:tc>
                <a:extLst>
                  <a:ext uri="{0D108BD9-81ED-4DB2-BD59-A6C34878D82A}">
                    <a16:rowId xmlns:a16="http://schemas.microsoft.com/office/drawing/2014/main" val="10006"/>
                  </a:ext>
                </a:extLst>
              </a:tr>
              <a:tr h="144000">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4"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rowSpan="2" gridSpan="4">
                  <a:txBody>
                    <a:bodyPr/>
                    <a:lstStyle/>
                    <a:p>
                      <a:pPr algn="ctr" fontAlgn="ctr"/>
                      <a:r>
                        <a:rPr lang="es-MX" sz="700" b="1" i="0" u="none" strike="noStrike" dirty="0">
                          <a:effectLst/>
                          <a:latin typeface="Arial" panose="020B0604020202020204" pitchFamily="34" charset="0"/>
                        </a:rPr>
                        <a:t>PERÍODO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rowSpan="2" hMerge="1">
                  <a:txBody>
                    <a:bodyPr/>
                    <a:lstStyle/>
                    <a:p>
                      <a:endParaRPr lang="es-MX"/>
                    </a:p>
                  </a:txBody>
                  <a:tcPr/>
                </a:tc>
                <a:tc rowSpan="2" hMerge="1">
                  <a:txBody>
                    <a:bodyPr/>
                    <a:lstStyle/>
                    <a:p>
                      <a:endParaRPr lang="es-MX"/>
                    </a:p>
                  </a:txBody>
                  <a:tcPr/>
                </a:tc>
                <a:tc rowSpan="2" hMerge="1">
                  <a:txBody>
                    <a:bodyPr/>
                    <a:lstStyle/>
                    <a:p>
                      <a:endParaRPr lang="es-MX"/>
                    </a:p>
                  </a:txBody>
                  <a:tcPr/>
                </a:tc>
                <a:tc gridSpan="4"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4">
                  <a:txBody>
                    <a:bodyPr/>
                    <a:lstStyle/>
                    <a:p>
                      <a:pPr algn="ctr" fontAlgn="ctr"/>
                      <a:r>
                        <a:rPr lang="es-MX" sz="700" b="1" i="0" u="none" strike="noStrike" dirty="0">
                          <a:effectLst/>
                          <a:latin typeface="Arial" panose="020B0604020202020204" pitchFamily="34" charset="0"/>
                        </a:rPr>
                        <a:t>COPIA (C)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7"/>
                  </a:ext>
                </a:extLst>
              </a:tr>
              <a:tr h="144000">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4"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7"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4"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4"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gridSpan="4">
                  <a:txBody>
                    <a:bodyPr/>
                    <a:lstStyle/>
                    <a:p>
                      <a:pPr algn="ctr" fontAlgn="ctr"/>
                      <a:r>
                        <a:rPr lang="es-MX" sz="700" b="1" i="0" u="none" strike="noStrike" dirty="0">
                          <a:effectLst/>
                          <a:latin typeface="Arial" panose="020B0604020202020204" pitchFamily="34" charset="0"/>
                        </a:rPr>
                        <a:t>ACUSE (A)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tc gridSpan="6"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8"/>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9"/>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1"/>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2"/>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3"/>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4"/>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5"/>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6"/>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7"/>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8"/>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9"/>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0"/>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1"/>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2"/>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3"/>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4"/>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5"/>
                  </a:ext>
                </a:extLst>
              </a:tr>
              <a:tr h="170605">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9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7">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gridSpan="6">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6"/>
                  </a:ext>
                </a:extLst>
              </a:tr>
              <a:tr h="268771">
                <a:tc gridSpan="50">
                  <a:txBody>
                    <a:bodyPr/>
                    <a:lstStyle/>
                    <a:p>
                      <a:pPr algn="just" fontAlgn="ctr"/>
                      <a:r>
                        <a:rPr lang="es-MX" sz="550" b="0" i="0" u="none" strike="noStrike" dirty="0">
                          <a:effectLst/>
                          <a:latin typeface="Arial" panose="020B0604020202020204" pitchFamily="34" charset="0"/>
                        </a:rPr>
                        <a:t>EL PRESENTE INVENTARIO CONSTA DE ______ FOJAS, Y AMPARA LA CANTIDAD DE ______ EXPEDIENTES, CONTENIDOS EN ______ PAQUETES O CAJAS CON UN PESO APROXIMADO DE ______ KILOGRAMOS, METROS LINEALES _____________.</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l" fontAlgn="ctr"/>
                      <a:endParaRPr lang="es-MX" sz="900" b="0" i="0" u="none" strike="noStrike" dirty="0">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MX" sz="900" b="0" i="0" u="none" strike="noStrike" dirty="0">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MX" sz="900" b="0" i="0" u="none" strike="noStrike" dirty="0">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MX" sz="900" b="0" i="0" u="none" strike="noStrike" dirty="0">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es-MX" sz="900" b="0" i="0" u="none" strike="noStrike" dirty="0">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7"/>
                  </a:ext>
                </a:extLst>
              </a:tr>
              <a:tr h="144000">
                <a:tc>
                  <a:txBody>
                    <a:bodyPr/>
                    <a:lstStyle/>
                    <a:p>
                      <a:pPr algn="l" fontAlgn="b"/>
                      <a:endParaRPr lang="es-MX" sz="7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gridSpan="3">
                  <a:txBody>
                    <a:bodyPr/>
                    <a:lstStyle/>
                    <a:p>
                      <a:pPr algn="ctr" fontAlgn="b"/>
                      <a:r>
                        <a:rPr lang="es-MX" sz="700" b="1" i="0" u="none" strike="noStrike" dirty="0">
                          <a:effectLst/>
                          <a:latin typeface="Arial" panose="020B0604020202020204" pitchFamily="34" charset="0"/>
                        </a:rPr>
                        <a:t>FECHA:</a:t>
                      </a:r>
                    </a:p>
                  </a:txBody>
                  <a:tcPr marL="0" marR="0" marT="0" marB="0" anchor="b">
                    <a:lnL>
                      <a:noFill/>
                    </a:lnL>
                    <a:lnR>
                      <a:noFill/>
                    </a:lnR>
                    <a:lnT>
                      <a:noFill/>
                    </a:lnT>
                    <a:lnB>
                      <a:noFill/>
                    </a:lnB>
                  </a:tcPr>
                </a:tc>
                <a:tc hMerge="1">
                  <a:txBody>
                    <a:bodyPr/>
                    <a:lstStyle/>
                    <a:p>
                      <a:pPr algn="ctr" fontAlgn="b"/>
                      <a:endParaRPr lang="es-MX" sz="700" b="1" i="0" u="none" strike="noStrike" dirty="0">
                        <a:effectLst/>
                        <a:latin typeface="Arial" panose="020B0604020202020204" pitchFamily="34" charset="0"/>
                      </a:endParaRPr>
                    </a:p>
                  </a:txBody>
                  <a:tcPr marL="0" marR="0" marT="0" marB="0" anchor="b">
                    <a:lnL>
                      <a:noFill/>
                    </a:lnL>
                    <a:lnR>
                      <a:noFill/>
                    </a:lnR>
                    <a:lnT>
                      <a:noFill/>
                    </a:lnT>
                    <a:lnB>
                      <a:noFill/>
                    </a:lnB>
                  </a:tcPr>
                </a:tc>
                <a:tc hMerge="1">
                  <a:txBody>
                    <a:bodyPr/>
                    <a:lstStyle/>
                    <a:p>
                      <a:endParaRPr lang="es-MX"/>
                    </a:p>
                  </a:txBody>
                  <a:tcPr/>
                </a:tc>
                <a:tc gridSpan="8">
                  <a:txBody>
                    <a:bodyPr/>
                    <a:lstStyle/>
                    <a:p>
                      <a:pPr algn="ctr" fontAlgn="b"/>
                      <a:endParaRPr lang="es-MX" sz="700" b="1"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8"/>
                  </a:ext>
                </a:extLst>
              </a:tr>
              <a:tr h="137160">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9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29"/>
                  </a:ext>
                </a:extLst>
              </a:tr>
              <a:tr h="106680">
                <a:tc gridSpan="9">
                  <a:txBody>
                    <a:bodyPr/>
                    <a:lstStyle/>
                    <a:p>
                      <a:pPr algn="ctr" fontAlgn="b"/>
                      <a:r>
                        <a:rPr lang="es-MX" sz="700" b="1" i="0" u="none" strike="noStrike" dirty="0">
                          <a:effectLst/>
                          <a:latin typeface="Arial" panose="020B0604020202020204" pitchFamily="34" charset="0"/>
                        </a:rPr>
                        <a:t>FORMULÓ</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gridSpan="5">
                  <a:txBody>
                    <a:bodyPr/>
                    <a:lstStyle/>
                    <a:p>
                      <a:pPr algn="l" fontAlgn="b"/>
                      <a:r>
                        <a:rPr lang="es-MX" sz="700" b="1" i="0" u="none" strike="noStrike" dirty="0">
                          <a:effectLst/>
                          <a:latin typeface="Arial" panose="020B0604020202020204" pitchFamily="34" charset="0"/>
                        </a:rPr>
                        <a:t>DICTAMINÓ</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gridSpan="4">
                  <a:txBody>
                    <a:bodyPr/>
                    <a:lstStyle/>
                    <a:p>
                      <a:pPr algn="r" fontAlgn="b"/>
                      <a:r>
                        <a:rPr lang="es-MX" sz="700" b="1" i="0" u="none" strike="noStrike" dirty="0">
                          <a:effectLst/>
                          <a:latin typeface="Arial" panose="020B0604020202020204" pitchFamily="34" charset="0"/>
                        </a:rPr>
                        <a:t>REVISÓ</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1" i="0" u="none" strike="noStrike" dirty="0">
                        <a:effectLst/>
                        <a:latin typeface="Arial" panose="020B0604020202020204" pitchFamily="34" charset="0"/>
                      </a:endParaRPr>
                    </a:p>
                  </a:txBody>
                  <a:tcPr marL="0" marR="0" marT="0" marB="0" anchor="ctr">
                    <a:lnL>
                      <a:noFill/>
                    </a:lnL>
                    <a:lnR>
                      <a:noFill/>
                    </a:lnR>
                    <a:lnT>
                      <a:noFill/>
                    </a:lnT>
                    <a:lnB>
                      <a:noFill/>
                    </a:lnB>
                  </a:tcPr>
                </a:tc>
                <a:tc gridSpan="4">
                  <a:txBody>
                    <a:bodyPr/>
                    <a:lstStyle/>
                    <a:p>
                      <a:pPr algn="l" fontAlgn="b"/>
                      <a:r>
                        <a:rPr lang="es-MX" sz="700" b="1" i="0" u="none" strike="noStrike" dirty="0" err="1">
                          <a:effectLst/>
                          <a:latin typeface="Arial" panose="020B0604020202020204" pitchFamily="34" charset="0"/>
                        </a:rPr>
                        <a:t>Vo</a:t>
                      </a:r>
                      <a:r>
                        <a:rPr lang="es-MX" sz="700" b="1" i="0" u="none" strike="noStrike" dirty="0">
                          <a:effectLst/>
                          <a:latin typeface="Arial" panose="020B0604020202020204" pitchFamily="34" charset="0"/>
                        </a:rPr>
                        <a:t>. Bo.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30"/>
                  </a:ext>
                </a:extLst>
              </a:tr>
            </a:tbl>
          </a:graphicData>
        </a:graphic>
      </p:graphicFrame>
      <p:graphicFrame>
        <p:nvGraphicFramePr>
          <p:cNvPr id="5" name="Tabla 4"/>
          <p:cNvGraphicFramePr>
            <a:graphicFrameLocks noGrp="1"/>
          </p:cNvGraphicFramePr>
          <p:nvPr>
            <p:extLst/>
          </p:nvPr>
        </p:nvGraphicFramePr>
        <p:xfrm>
          <a:off x="634642" y="5526418"/>
          <a:ext cx="7886704" cy="370154"/>
        </p:xfrm>
        <a:graphic>
          <a:graphicData uri="http://schemas.openxmlformats.org/drawingml/2006/table">
            <a:tbl>
              <a:tblPr firstRow="1" bandRow="1">
                <a:tableStyleId>{5C22544A-7EE6-4342-B048-85BDC9FD1C3A}</a:tableStyleId>
              </a:tblPr>
              <a:tblGrid>
                <a:gridCol w="1126672">
                  <a:extLst>
                    <a:ext uri="{9D8B030D-6E8A-4147-A177-3AD203B41FA5}">
                      <a16:colId xmlns:a16="http://schemas.microsoft.com/office/drawing/2014/main" val="20000"/>
                    </a:ext>
                  </a:extLst>
                </a:gridCol>
                <a:gridCol w="953311">
                  <a:extLst>
                    <a:ext uri="{9D8B030D-6E8A-4147-A177-3AD203B41FA5}">
                      <a16:colId xmlns:a16="http://schemas.microsoft.com/office/drawing/2014/main" val="20001"/>
                    </a:ext>
                  </a:extLst>
                </a:gridCol>
                <a:gridCol w="1300033">
                  <a:extLst>
                    <a:ext uri="{9D8B030D-6E8A-4147-A177-3AD203B41FA5}">
                      <a16:colId xmlns:a16="http://schemas.microsoft.com/office/drawing/2014/main" val="20002"/>
                    </a:ext>
                  </a:extLst>
                </a:gridCol>
                <a:gridCol w="1126672">
                  <a:extLst>
                    <a:ext uri="{9D8B030D-6E8A-4147-A177-3AD203B41FA5}">
                      <a16:colId xmlns:a16="http://schemas.microsoft.com/office/drawing/2014/main" val="20003"/>
                    </a:ext>
                  </a:extLst>
                </a:gridCol>
                <a:gridCol w="1126672">
                  <a:extLst>
                    <a:ext uri="{9D8B030D-6E8A-4147-A177-3AD203B41FA5}">
                      <a16:colId xmlns:a16="http://schemas.microsoft.com/office/drawing/2014/main" val="20004"/>
                    </a:ext>
                  </a:extLst>
                </a:gridCol>
                <a:gridCol w="1126672">
                  <a:extLst>
                    <a:ext uri="{9D8B030D-6E8A-4147-A177-3AD203B41FA5}">
                      <a16:colId xmlns:a16="http://schemas.microsoft.com/office/drawing/2014/main" val="20005"/>
                    </a:ext>
                  </a:extLst>
                </a:gridCol>
                <a:gridCol w="1126672">
                  <a:extLst>
                    <a:ext uri="{9D8B030D-6E8A-4147-A177-3AD203B41FA5}">
                      <a16:colId xmlns:a16="http://schemas.microsoft.com/office/drawing/2014/main" val="20006"/>
                    </a:ext>
                  </a:extLst>
                </a:gridCol>
              </a:tblGrid>
              <a:tr h="370154">
                <a:tc>
                  <a:txBody>
                    <a:bodyPr/>
                    <a:lstStyle/>
                    <a:p>
                      <a:endParaRPr lang="es-MX" dirty="0"/>
                    </a:p>
                  </a:txBody>
                  <a:tcPr>
                    <a:lnR w="12700" cmpd="sng">
                      <a:noFill/>
                    </a:lnR>
                    <a:lnB w="12700" cap="flat" cmpd="sng" algn="ctr">
                      <a:solidFill>
                        <a:schemeClr val="tx1"/>
                      </a:solidFill>
                      <a:prstDash val="solid"/>
                      <a:round/>
                      <a:headEnd type="none" w="med" len="med"/>
                      <a:tailEnd type="none" w="med" len="med"/>
                    </a:lnB>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R w="12700" cmpd="sng">
                      <a:noFill/>
                    </a:lnR>
                    <a:lnB w="12700" cap="flat" cmpd="sng" algn="ctr">
                      <a:solidFill>
                        <a:schemeClr val="tx1"/>
                      </a:solidFill>
                      <a:prstDash val="solid"/>
                      <a:round/>
                      <a:headEnd type="none" w="med" len="med"/>
                      <a:tailEnd type="none" w="med" len="med"/>
                    </a:lnB>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R w="12700" cmpd="sng">
                      <a:noFill/>
                    </a:lnR>
                    <a:lnB w="12700" cap="flat" cmpd="sng" algn="ctr">
                      <a:solidFill>
                        <a:schemeClr val="tx1"/>
                      </a:solidFill>
                      <a:prstDash val="solid"/>
                      <a:round/>
                      <a:headEnd type="none" w="med" len="med"/>
                      <a:tailEnd type="none" w="med" len="med"/>
                    </a:lnB>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6" name="Grupo 5"/>
          <p:cNvGrpSpPr/>
          <p:nvPr/>
        </p:nvGrpSpPr>
        <p:grpSpPr>
          <a:xfrm>
            <a:off x="5667377" y="6033170"/>
            <a:ext cx="3373439" cy="881752"/>
            <a:chOff x="3375025" y="8240016"/>
            <a:chExt cx="3373438" cy="881752"/>
          </a:xfrm>
        </p:grpSpPr>
        <p:pic>
          <p:nvPicPr>
            <p:cNvPr id="7" name="Imagen 6"/>
            <p:cNvPicPr>
              <a:picLocks noChangeAspect="1"/>
            </p:cNvPicPr>
            <p:nvPr/>
          </p:nvPicPr>
          <p:blipFill>
            <a:blip r:embed="rId2"/>
            <a:stretch>
              <a:fillRect/>
            </a:stretch>
          </p:blipFill>
          <p:spPr>
            <a:xfrm>
              <a:off x="6394456" y="8240016"/>
              <a:ext cx="286858" cy="288000"/>
            </a:xfrm>
            <a:prstGeom prst="rect">
              <a:avLst/>
            </a:prstGeom>
          </p:spPr>
        </p:pic>
        <p:sp>
          <p:nvSpPr>
            <p:cNvPr id="8"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Secretaría de Seguridad Pública, Oficialía Mayor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Comité Técnico Interno de Administración de Documentos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 Secretaría de Seguridad Pública (COTECIAD-SSPU)</a:t>
              </a:r>
            </a:p>
          </p:txBody>
        </p:sp>
      </p:gr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000" y="7175"/>
            <a:ext cx="1941667" cy="360000"/>
          </a:xfrm>
          <a:prstGeom prst="rect">
            <a:avLst/>
          </a:prstGeom>
        </p:spPr>
      </p:pic>
      <p:sp>
        <p:nvSpPr>
          <p:cNvPr id="10" name="Rectangle 10"/>
          <p:cNvSpPr>
            <a:spLocks noChangeArrowheads="1"/>
          </p:cNvSpPr>
          <p:nvPr/>
        </p:nvSpPr>
        <p:spPr bwMode="auto">
          <a:xfrm>
            <a:off x="292439" y="6506765"/>
            <a:ext cx="1260000" cy="2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FO-SSP-07-DGMS-20 V2</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8584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78779" y="277406"/>
          <a:ext cx="8608743" cy="5415371"/>
        </p:xfrm>
        <a:graphic>
          <a:graphicData uri="http://schemas.openxmlformats.org/drawingml/2006/table">
            <a:tbl>
              <a:tblPr/>
              <a:tblGrid>
                <a:gridCol w="708983">
                  <a:extLst>
                    <a:ext uri="{9D8B030D-6E8A-4147-A177-3AD203B41FA5}">
                      <a16:colId xmlns:a16="http://schemas.microsoft.com/office/drawing/2014/main" val="20000"/>
                    </a:ext>
                  </a:extLst>
                </a:gridCol>
                <a:gridCol w="743399">
                  <a:extLst>
                    <a:ext uri="{9D8B030D-6E8A-4147-A177-3AD203B41FA5}">
                      <a16:colId xmlns:a16="http://schemas.microsoft.com/office/drawing/2014/main" val="20001"/>
                    </a:ext>
                  </a:extLst>
                </a:gridCol>
                <a:gridCol w="605732">
                  <a:extLst>
                    <a:ext uri="{9D8B030D-6E8A-4147-A177-3AD203B41FA5}">
                      <a16:colId xmlns:a16="http://schemas.microsoft.com/office/drawing/2014/main" val="20002"/>
                    </a:ext>
                  </a:extLst>
                </a:gridCol>
                <a:gridCol w="715866">
                  <a:extLst>
                    <a:ext uri="{9D8B030D-6E8A-4147-A177-3AD203B41FA5}">
                      <a16:colId xmlns:a16="http://schemas.microsoft.com/office/drawing/2014/main" val="20003"/>
                    </a:ext>
                  </a:extLst>
                </a:gridCol>
                <a:gridCol w="1204582">
                  <a:extLst>
                    <a:ext uri="{9D8B030D-6E8A-4147-A177-3AD203B41FA5}">
                      <a16:colId xmlns:a16="http://schemas.microsoft.com/office/drawing/2014/main" val="20004"/>
                    </a:ext>
                  </a:extLst>
                </a:gridCol>
                <a:gridCol w="908599">
                  <a:extLst>
                    <a:ext uri="{9D8B030D-6E8A-4147-A177-3AD203B41FA5}">
                      <a16:colId xmlns:a16="http://schemas.microsoft.com/office/drawing/2014/main" val="20005"/>
                    </a:ext>
                  </a:extLst>
                </a:gridCol>
                <a:gridCol w="807643">
                  <a:extLst>
                    <a:ext uri="{9D8B030D-6E8A-4147-A177-3AD203B41FA5}">
                      <a16:colId xmlns:a16="http://schemas.microsoft.com/office/drawing/2014/main" val="20006"/>
                    </a:ext>
                  </a:extLst>
                </a:gridCol>
                <a:gridCol w="805348">
                  <a:extLst>
                    <a:ext uri="{9D8B030D-6E8A-4147-A177-3AD203B41FA5}">
                      <a16:colId xmlns:a16="http://schemas.microsoft.com/office/drawing/2014/main" val="20007"/>
                    </a:ext>
                  </a:extLst>
                </a:gridCol>
                <a:gridCol w="1055443">
                  <a:extLst>
                    <a:ext uri="{9D8B030D-6E8A-4147-A177-3AD203B41FA5}">
                      <a16:colId xmlns:a16="http://schemas.microsoft.com/office/drawing/2014/main" val="20008"/>
                    </a:ext>
                  </a:extLst>
                </a:gridCol>
                <a:gridCol w="1053148">
                  <a:extLst>
                    <a:ext uri="{9D8B030D-6E8A-4147-A177-3AD203B41FA5}">
                      <a16:colId xmlns:a16="http://schemas.microsoft.com/office/drawing/2014/main" val="20009"/>
                    </a:ext>
                  </a:extLst>
                </a:gridCol>
              </a:tblGrid>
              <a:tr h="184931">
                <a:tc gridSpan="10">
                  <a:txBody>
                    <a:bodyPr/>
                    <a:lstStyle/>
                    <a:p>
                      <a:pPr algn="ctr" fontAlgn="b"/>
                      <a:r>
                        <a:rPr lang="es-MX" sz="1100" b="1" i="0" u="none" strike="noStrike" dirty="0">
                          <a:effectLst/>
                          <a:latin typeface="Arial" panose="020B0604020202020204" pitchFamily="34" charset="0"/>
                        </a:rPr>
                        <a:t>INVENTARIO DE TRANSFERENCIA SECUNDARIA</a:t>
                      </a:r>
                    </a:p>
                  </a:txBody>
                  <a:tcPr marL="4880" marR="4880" marT="488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15214">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12700" cmpd="sng">
                      <a:noFill/>
                      <a:prstDash val="solid"/>
                    </a:lnB>
                  </a:tcPr>
                </a:tc>
                <a:extLst>
                  <a:ext uri="{0D108BD9-81ED-4DB2-BD59-A6C34878D82A}">
                    <a16:rowId xmlns:a16="http://schemas.microsoft.com/office/drawing/2014/main" val="10001"/>
                  </a:ext>
                </a:extLst>
              </a:tr>
              <a:tr h="111560">
                <a:tc gridSpan="2">
                  <a:txBody>
                    <a:bodyPr/>
                    <a:lstStyle/>
                    <a:p>
                      <a:pPr algn="l" fontAlgn="b"/>
                      <a:r>
                        <a:rPr lang="es-MX" sz="700" b="0" i="0" u="none" strike="noStrike" dirty="0">
                          <a:effectLst/>
                          <a:latin typeface="Arial" panose="020B0604020202020204" pitchFamily="34" charset="0"/>
                        </a:rPr>
                        <a:t>UNIDAD ADMINISTRATIVA:</a:t>
                      </a:r>
                    </a:p>
                  </a:txBody>
                  <a:tcPr marL="4880" marR="4880" marT="4880" marB="0" anchor="b">
                    <a:lnL>
                      <a:noFill/>
                    </a:lnL>
                    <a:lnR>
                      <a:noFill/>
                    </a:lnR>
                    <a:lnT>
                      <a:noFill/>
                    </a:lnT>
                    <a:lnB>
                      <a:noFill/>
                    </a:lnB>
                  </a:tcPr>
                </a:tc>
                <a:tc hMerge="1">
                  <a:txBody>
                    <a:bodyPr/>
                    <a:lstStyle/>
                    <a:p>
                      <a:endParaRPr lang="es-MX"/>
                    </a:p>
                  </a:txBody>
                  <a:tcPr/>
                </a:tc>
                <a:tc gridSpan="7">
                  <a:txBody>
                    <a:bodyPr/>
                    <a:lstStyle/>
                    <a:p>
                      <a:pPr algn="l" fontAlgn="b"/>
                      <a:endParaRPr lang="es-MX" sz="700" b="1" i="0" u="none" strike="noStrike" dirty="0">
                        <a:effectLst/>
                        <a:latin typeface="Arial" panose="020B0604020202020204" pitchFamily="34" charset="0"/>
                      </a:endParaRPr>
                    </a:p>
                  </a:txBody>
                  <a:tcPr marL="4880" marR="4880" marT="488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s-MX"/>
                    </a:p>
                  </a:txBody>
                  <a:tcP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1" i="0" u="none" strike="noStrike" dirty="0">
                        <a:effectLst/>
                        <a:latin typeface="Arial" panose="020B0604020202020204" pitchFamily="34" charset="0"/>
                      </a:endParaRPr>
                    </a:p>
                  </a:txBody>
                  <a:tcPr marL="4880" marR="4880" marT="488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1560">
                <a:tc gridSpan="2">
                  <a:txBody>
                    <a:bodyPr/>
                    <a:lstStyle/>
                    <a:p>
                      <a:pPr algn="l" fontAlgn="b"/>
                      <a:r>
                        <a:rPr lang="es-MX" sz="700" b="0" i="0" u="none" strike="noStrike">
                          <a:effectLst/>
                          <a:latin typeface="Arial" panose="020B0604020202020204" pitchFamily="34" charset="0"/>
                        </a:rPr>
                        <a:t>DIRECCIÓN DE ÁREA:</a:t>
                      </a:r>
                    </a:p>
                  </a:txBody>
                  <a:tcPr marL="4880" marR="4880" marT="4880" marB="0" anchor="b">
                    <a:lnL>
                      <a:noFill/>
                    </a:lnL>
                    <a:lnR>
                      <a:noFill/>
                    </a:lnR>
                    <a:lnT>
                      <a:noFill/>
                    </a:lnT>
                    <a:lnB>
                      <a:noFill/>
                    </a:lnB>
                  </a:tcPr>
                </a:tc>
                <a:tc hMerge="1">
                  <a:txBody>
                    <a:bodyPr/>
                    <a:lstStyle/>
                    <a:p>
                      <a:endParaRPr lang="es-MX"/>
                    </a:p>
                  </a:txBody>
                  <a:tcPr/>
                </a:tc>
                <a:tc gridSpan="7">
                  <a:txBody>
                    <a:bodyPr/>
                    <a:lstStyle/>
                    <a:p>
                      <a:pPr algn="l" fontAlgn="b"/>
                      <a:endParaRPr lang="es-MX" sz="700" b="1" i="0" u="none" strike="noStrike" dirty="0">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1" i="0" u="none" strike="noStrike" dirty="0">
                        <a:effectLst/>
                        <a:latin typeface="Arial" panose="020B0604020202020204" pitchFamily="34" charset="0"/>
                      </a:endParaRPr>
                    </a:p>
                  </a:txBody>
                  <a:tcPr marL="4880" marR="4880" marT="488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1560">
                <a:tc gridSpan="2">
                  <a:txBody>
                    <a:bodyPr/>
                    <a:lstStyle/>
                    <a:p>
                      <a:pPr algn="l" fontAlgn="b"/>
                      <a:r>
                        <a:rPr lang="es-MX" sz="700" b="0" i="0" u="none" strike="noStrike" dirty="0">
                          <a:effectLst/>
                          <a:latin typeface="Arial" panose="020B0604020202020204" pitchFamily="34" charset="0"/>
                        </a:rPr>
                        <a:t>ÁREA GENERADORA:</a:t>
                      </a:r>
                    </a:p>
                  </a:txBody>
                  <a:tcPr marL="4880" marR="4880" marT="4880" marB="0" anchor="b">
                    <a:lnL>
                      <a:noFill/>
                    </a:lnL>
                    <a:lnR>
                      <a:noFill/>
                    </a:lnR>
                    <a:lnT>
                      <a:noFill/>
                    </a:lnT>
                    <a:lnB>
                      <a:noFill/>
                    </a:lnB>
                  </a:tcPr>
                </a:tc>
                <a:tc hMerge="1">
                  <a:txBody>
                    <a:bodyPr/>
                    <a:lstStyle/>
                    <a:p>
                      <a:endParaRPr lang="es-MX"/>
                    </a:p>
                  </a:txBody>
                  <a:tcPr/>
                </a:tc>
                <a:tc gridSpan="7">
                  <a:txBody>
                    <a:bodyPr/>
                    <a:lstStyle/>
                    <a:p>
                      <a:pPr algn="l" fontAlgn="b"/>
                      <a:endParaRPr lang="es-MX" sz="700" b="1" i="0" u="none" strike="noStrike" dirty="0">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dirty="0"/>
                    </a:p>
                  </a:txBody>
                  <a:tcP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l" fontAlgn="b"/>
                      <a:endParaRPr lang="es-MX" sz="700" b="1" i="0" u="none" strike="noStrike" dirty="0">
                        <a:effectLst/>
                        <a:latin typeface="Arial" panose="020B0604020202020204" pitchFamily="34" charset="0"/>
                      </a:endParaRPr>
                    </a:p>
                  </a:txBody>
                  <a:tcPr marL="4880" marR="4880" marT="488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1560">
                <a:tc>
                  <a:txBody>
                    <a:bodyPr/>
                    <a:lstStyle/>
                    <a:p>
                      <a:pPr algn="l" fontAlgn="b"/>
                      <a:endParaRPr lang="es-MX" sz="700" b="1"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dirty="0">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MX" sz="700" b="1" i="0" u="none" strike="noStrike" dirty="0">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MX" sz="700" b="1" i="0" u="none" strike="noStrike">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MX" sz="700" b="1" i="0" u="none" strike="noStrike">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MX" sz="700" b="1" i="0" u="none" strike="noStrike">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MX" sz="700" b="1" i="0" u="none" strike="noStrike">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MX" sz="700" b="1" i="0" u="none" strike="noStrike" dirty="0">
                        <a:effectLst/>
                        <a:latin typeface="Arial" panose="020B0604020202020204" pitchFamily="34" charset="0"/>
                      </a:endParaRPr>
                    </a:p>
                  </a:txBody>
                  <a:tcPr marL="4880" marR="4880" marT="488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s-MX" sz="700" b="1" i="0" u="none" strike="noStrike" dirty="0">
                        <a:effectLst/>
                        <a:latin typeface="Arial" panose="020B0604020202020204" pitchFamily="34" charset="0"/>
                      </a:endParaRPr>
                    </a:p>
                  </a:txBody>
                  <a:tcPr marL="4880" marR="4880" marT="4880" marB="0" anchor="b">
                    <a:lnL>
                      <a:noFill/>
                    </a:lnL>
                    <a:lnR>
                      <a:noFill/>
                    </a:lnR>
                    <a:lnT w="12700" cmpd="sng">
                      <a:noFill/>
                      <a:prstDash val="solid"/>
                    </a:lnT>
                    <a:lnB>
                      <a:noFill/>
                    </a:lnB>
                  </a:tcPr>
                </a:tc>
                <a:extLst>
                  <a:ext uri="{0D108BD9-81ED-4DB2-BD59-A6C34878D82A}">
                    <a16:rowId xmlns:a16="http://schemas.microsoft.com/office/drawing/2014/main" val="10005"/>
                  </a:ext>
                </a:extLst>
              </a:tr>
              <a:tr h="111560">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r" fontAlgn="b"/>
                      <a:r>
                        <a:rPr lang="es-MX" sz="700" b="1" i="0" u="none" strike="noStrike" dirty="0">
                          <a:effectLst/>
                          <a:latin typeface="Arial" panose="020B0604020202020204" pitchFamily="34" charset="0"/>
                        </a:rPr>
                        <a:t>MX-09-GDF-SESP-ITS-2016</a:t>
                      </a: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117894">
                <a:tc rowSpan="2">
                  <a:txBody>
                    <a:bodyPr/>
                    <a:lstStyle/>
                    <a:p>
                      <a:pPr algn="ctr" fontAlgn="ctr"/>
                      <a:r>
                        <a:rPr lang="es-MX" sz="700" b="1" i="0" u="none" strike="noStrike" dirty="0">
                          <a:effectLst/>
                          <a:latin typeface="Arial" panose="020B0604020202020204" pitchFamily="34" charset="0"/>
                        </a:rPr>
                        <a:t>N° PROGRESIVO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MX" sz="700" b="1" i="0" u="none" strike="noStrike" dirty="0">
                          <a:effectLst/>
                          <a:latin typeface="Arial" panose="020B0604020202020204" pitchFamily="34" charset="0"/>
                        </a:rPr>
                        <a:t>SERIE DOCUMENTAL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MX" sz="700" b="1" i="0" u="none" strike="noStrike" dirty="0">
                          <a:effectLst/>
                          <a:latin typeface="Arial" panose="020B0604020202020204" pitchFamily="34" charset="0"/>
                        </a:rPr>
                        <a:t>FECHAS EXTREMAS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MX" sz="700" b="1" i="0" u="none" strike="noStrike" dirty="0">
                          <a:effectLst/>
                          <a:latin typeface="Arial" panose="020B0604020202020204" pitchFamily="34" charset="0"/>
                        </a:rPr>
                        <a:t>VOLUMEN APROXIMADO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MX" sz="700" b="1" i="0" u="none" strike="noStrike" dirty="0">
                          <a:effectLst/>
                          <a:latin typeface="Arial" panose="020B0604020202020204" pitchFamily="34" charset="0"/>
                        </a:rPr>
                        <a:t>CLASES DOCUMENTALES</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MX" sz="700" b="1" i="0" u="none" strike="noStrike" dirty="0">
                          <a:effectLst/>
                          <a:latin typeface="Arial" panose="020B0604020202020204" pitchFamily="34" charset="0"/>
                        </a:rPr>
                        <a:t>TIPOLOGÍA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r>
                        <a:rPr lang="es-MX" sz="700" b="1" i="0" u="none" strike="noStrike" dirty="0">
                          <a:effectLst/>
                          <a:latin typeface="Arial" panose="020B0604020202020204" pitchFamily="34" charset="0"/>
                        </a:rPr>
                        <a:t>REPORTE DE DETERIOROS</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36000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700" b="1" i="0" u="none" strike="noStrike" dirty="0">
                          <a:effectLst/>
                          <a:latin typeface="Arial" panose="020B0604020202020204" pitchFamily="34" charset="0"/>
                        </a:rPr>
                        <a:t>N° DE CAJA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MX" sz="700" b="1" i="0" u="none" strike="noStrike" dirty="0">
                          <a:effectLst/>
                          <a:latin typeface="Arial" panose="020B0604020202020204" pitchFamily="34" charset="0"/>
                        </a:rPr>
                        <a:t>N° DE UNIDADES ARCHIVÍSTICAS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MX" sz="700" b="1" i="0" u="none" strike="noStrike" dirty="0">
                          <a:effectLst/>
                          <a:latin typeface="Arial" panose="020B0604020202020204" pitchFamily="34" charset="0"/>
                        </a:rPr>
                        <a:t>CONTENIDO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MX" sz="700" b="1" i="0" u="none" strike="noStrike" dirty="0">
                          <a:effectLst/>
                          <a:latin typeface="Arial" panose="020B0604020202020204" pitchFamily="34" charset="0"/>
                        </a:rPr>
                        <a:t>OBSERVACIONES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dirty="0">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dirty="0">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dirty="0">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dirty="0">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dirty="0">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dirty="0">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52568">
                <a:tc>
                  <a:txBody>
                    <a:bodyPr/>
                    <a:lstStyle/>
                    <a:p>
                      <a:pPr algn="l" fontAlgn="ctr"/>
                      <a:r>
                        <a:rPr lang="es-MX" sz="600" b="0" i="0" u="none" strike="noStrike" dirty="0">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52568">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600" b="0" i="0" u="none" strike="noStrike">
                          <a:effectLst/>
                          <a:latin typeface="Arial" panose="020B0604020202020204" pitchFamily="34" charset="0"/>
                        </a:rPr>
                        <a:t> </a:t>
                      </a:r>
                    </a:p>
                  </a:txBody>
                  <a:tcPr marL="4880" marR="4880" marT="48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17894">
                <a:tc gridSpan="10">
                  <a:txBody>
                    <a:bodyPr/>
                    <a:lstStyle/>
                    <a:p>
                      <a:pPr algn="l" fontAlgn="ctr"/>
                      <a:r>
                        <a:rPr lang="es-MX" sz="600" b="0" i="0" u="none" strike="noStrike" dirty="0">
                          <a:effectLst/>
                          <a:latin typeface="Arial" panose="020B0604020202020204" pitchFamily="34" charset="0"/>
                        </a:rPr>
                        <a:t>EL PRESENTE INVENTARIO CONSTA DE _____ FOJAS, Y AMPARA LA CANTIDAD DE _____ SERIES DOCUMENTALES, CONTENIDOS EN _____ CAJAS O PAQUETES CON UN VOLUMEN APROXIMADO DE _____ METROS LINEALES.</a:t>
                      </a:r>
                    </a:p>
                  </a:txBody>
                  <a:tcPr marL="4880" marR="4880" marT="48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32"/>
                  </a:ext>
                </a:extLst>
              </a:tr>
              <a:tr h="111560">
                <a:tc>
                  <a:txBody>
                    <a:bodyPr/>
                    <a:lstStyle/>
                    <a:p>
                      <a:pPr algn="l" fontAlgn="ctr"/>
                      <a:endParaRPr lang="es-MX" sz="700" b="0" i="0" u="none" strike="noStrike">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dirty="0">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dirty="0">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dirty="0">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dirty="0">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dirty="0">
                        <a:effectLst/>
                        <a:latin typeface="Arial" panose="020B0604020202020204" pitchFamily="34" charset="0"/>
                      </a:endParaRPr>
                    </a:p>
                  </a:txBody>
                  <a:tcPr marL="4880" marR="4880" marT="4880" marB="0" anchor="ctr">
                    <a:lnL>
                      <a:noFill/>
                    </a:lnL>
                    <a:lnR>
                      <a:noFill/>
                    </a:lnR>
                    <a:lnT>
                      <a:noFill/>
                    </a:lnT>
                    <a:lnB>
                      <a:noFill/>
                    </a:lnB>
                  </a:tcPr>
                </a:tc>
                <a:tc>
                  <a:txBody>
                    <a:bodyPr/>
                    <a:lstStyle/>
                    <a:p>
                      <a:pPr algn="l" fontAlgn="ctr"/>
                      <a:endParaRPr lang="es-MX" sz="700" b="0" i="0" u="none" strike="noStrike" dirty="0">
                        <a:effectLst/>
                        <a:latin typeface="Arial" panose="020B0604020202020204" pitchFamily="34" charset="0"/>
                      </a:endParaRPr>
                    </a:p>
                  </a:txBody>
                  <a:tcPr marL="4880" marR="4880" marT="4880" marB="0" anchor="ctr">
                    <a:lnL>
                      <a:noFill/>
                    </a:lnL>
                    <a:lnR>
                      <a:noFill/>
                    </a:lnR>
                    <a:lnT>
                      <a:noFill/>
                    </a:lnT>
                    <a:lnB>
                      <a:noFill/>
                    </a:lnB>
                  </a:tcPr>
                </a:tc>
                <a:extLst>
                  <a:ext uri="{0D108BD9-81ED-4DB2-BD59-A6C34878D82A}">
                    <a16:rowId xmlns:a16="http://schemas.microsoft.com/office/drawing/2014/main" val="10033"/>
                  </a:ext>
                </a:extLst>
              </a:tr>
              <a:tr h="111560">
                <a:tc>
                  <a:txBody>
                    <a:bodyPr/>
                    <a:lstStyle/>
                    <a:p>
                      <a:pPr algn="l" fontAlgn="b"/>
                      <a:endParaRPr lang="es-MX" sz="6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r" fontAlgn="b"/>
                      <a:r>
                        <a:rPr lang="es-MX" sz="700" b="0" i="0" u="none" strike="noStrike" dirty="0">
                          <a:effectLst/>
                          <a:latin typeface="Arial" panose="020B0604020202020204" pitchFamily="34" charset="0"/>
                        </a:rPr>
                        <a:t>FECHA:</a:t>
                      </a:r>
                    </a:p>
                  </a:txBody>
                  <a:tcPr marL="4880" marR="4880" marT="4880" marB="0" anchor="b">
                    <a:lnL>
                      <a:noFill/>
                    </a:lnL>
                    <a:lnR>
                      <a:noFill/>
                    </a:lnR>
                    <a:lnT>
                      <a:noFill/>
                    </a:lnT>
                    <a:lnB>
                      <a:noFill/>
                    </a:lnB>
                  </a:tcPr>
                </a:tc>
                <a:tc gridSpan="2">
                  <a:txBody>
                    <a:bodyPr/>
                    <a:lstStyle/>
                    <a:p>
                      <a:pPr algn="ctr" fontAlgn="b"/>
                      <a:endParaRPr lang="es-MX" sz="700" b="0" i="0" u="none" strike="noStrike" dirty="0">
                        <a:effectLst/>
                        <a:latin typeface="Arial" panose="020B0604020202020204" pitchFamily="34" charset="0"/>
                      </a:endParaRPr>
                    </a:p>
                  </a:txBody>
                  <a:tcPr marL="4880" marR="4880" marT="488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034"/>
                  </a:ext>
                </a:extLst>
              </a:tr>
              <a:tr h="117894">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6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ctr" fontAlgn="b"/>
                      <a:endParaRPr lang="es-MX" sz="700" b="0" i="0" u="none" strike="noStrike" dirty="0">
                        <a:effectLst/>
                        <a:latin typeface="Arial" panose="020B0604020202020204" pitchFamily="34" charset="0"/>
                      </a:endParaRPr>
                    </a:p>
                  </a:txBody>
                  <a:tcPr marL="4880" marR="4880" marT="48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MX" sz="700" b="0" i="0" u="none" strike="noStrike" dirty="0">
                        <a:effectLst/>
                        <a:latin typeface="Arial" panose="020B0604020202020204" pitchFamily="34" charset="0"/>
                      </a:endParaRPr>
                    </a:p>
                  </a:txBody>
                  <a:tcPr marL="4880" marR="4880" marT="488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5"/>
                  </a:ext>
                </a:extLst>
              </a:tr>
              <a:tr h="111560">
                <a:tc gridSpan="3">
                  <a:txBody>
                    <a:bodyPr/>
                    <a:lstStyle/>
                    <a:p>
                      <a:pPr algn="r" fontAlgn="b"/>
                      <a:r>
                        <a:rPr lang="es-MX" sz="700" b="0" i="0" u="none" strike="noStrike" dirty="0">
                          <a:effectLst/>
                          <a:latin typeface="Arial" panose="020B0604020202020204" pitchFamily="34" charset="0"/>
                        </a:rPr>
                        <a:t>           FORMULÓ</a:t>
                      </a:r>
                    </a:p>
                  </a:txBody>
                  <a:tcPr marL="4880" marR="4880" marT="4880" marB="0" anchor="b">
                    <a:lnL>
                      <a:noFill/>
                    </a:lnL>
                    <a:lnR>
                      <a:noFill/>
                    </a:lnR>
                    <a:lnT>
                      <a:noFill/>
                    </a:lnT>
                    <a:lnB>
                      <a:noFill/>
                    </a:lnB>
                  </a:tcPr>
                </a:tc>
                <a:tc hMerge="1">
                  <a:txBody>
                    <a:bodyPr/>
                    <a:lstStyle/>
                    <a:p>
                      <a:endParaRPr lang="es-MX"/>
                    </a:p>
                  </a:txBody>
                  <a:tcPr/>
                </a:tc>
                <a:tc hMerge="1">
                  <a:txBody>
                    <a:bodyPr/>
                    <a:lstStyle/>
                    <a:p>
                      <a:pPr algn="l" fontAlgn="b"/>
                      <a:endParaRPr lang="es-MX" sz="7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dirty="0">
                        <a:effectLst/>
                        <a:latin typeface="Arial" panose="020B0604020202020204" pitchFamily="34" charset="0"/>
                      </a:endParaRPr>
                    </a:p>
                  </a:txBody>
                  <a:tcPr marL="4880" marR="4880" marT="4880" marB="0" anchor="b">
                    <a:lnL>
                      <a:noFill/>
                    </a:lnL>
                    <a:lnR>
                      <a:noFill/>
                    </a:lnR>
                    <a:lnT>
                      <a:noFill/>
                    </a:lnT>
                    <a:lnB>
                      <a:noFill/>
                    </a:lnB>
                  </a:tcPr>
                </a:tc>
                <a:tc gridSpan="2">
                  <a:txBody>
                    <a:bodyPr/>
                    <a:lstStyle/>
                    <a:p>
                      <a:pPr algn="ctr" fontAlgn="b"/>
                      <a:r>
                        <a:rPr lang="es-MX" sz="700" b="0" i="0" u="none" strike="noStrike" dirty="0">
                          <a:effectLst/>
                          <a:latin typeface="Arial" panose="020B0604020202020204" pitchFamily="34" charset="0"/>
                        </a:rPr>
                        <a:t>                                  REVISÓ</a:t>
                      </a:r>
                    </a:p>
                  </a:txBody>
                  <a:tcPr marL="4880" marR="4880" marT="4880" marB="0" anchor="b">
                    <a:lnL>
                      <a:noFill/>
                    </a:lnL>
                    <a:lnR>
                      <a:noFill/>
                    </a:lnR>
                    <a:lnT>
                      <a:noFill/>
                    </a:lnT>
                    <a:lnB>
                      <a:noFill/>
                    </a:lnB>
                  </a:tcPr>
                </a:tc>
                <a:tc hMerge="1">
                  <a:txBody>
                    <a:bodyPr/>
                    <a:lstStyle/>
                    <a:p>
                      <a:endParaRPr lang="es-MX"/>
                    </a:p>
                  </a:txBody>
                  <a:tcPr/>
                </a:tc>
                <a:tc>
                  <a:txBody>
                    <a:bodyPr/>
                    <a:lstStyle/>
                    <a:p>
                      <a:pPr algn="l" fontAlgn="b"/>
                      <a:endParaRPr lang="es-MX" sz="700" b="0" i="0" u="none" strike="noStrike" dirty="0">
                        <a:effectLst/>
                        <a:latin typeface="Arial" panose="020B0604020202020204" pitchFamily="34" charset="0"/>
                      </a:endParaRPr>
                    </a:p>
                  </a:txBody>
                  <a:tcPr marL="4880" marR="4880" marT="4880" marB="0" anchor="b">
                    <a:lnL>
                      <a:noFill/>
                    </a:lnL>
                    <a:lnR>
                      <a:noFill/>
                    </a:lnR>
                    <a:lnT>
                      <a:noFill/>
                    </a:lnT>
                    <a:lnB>
                      <a:noFill/>
                    </a:lnB>
                  </a:tcPr>
                </a:tc>
                <a:tc>
                  <a:txBody>
                    <a:bodyPr/>
                    <a:lstStyle/>
                    <a:p>
                      <a:pPr algn="l" fontAlgn="b"/>
                      <a:endParaRPr lang="es-MX" sz="700" b="0" i="0" u="none" strike="noStrike" dirty="0">
                        <a:effectLst/>
                        <a:latin typeface="Arial" panose="020B0604020202020204" pitchFamily="34" charset="0"/>
                      </a:endParaRPr>
                    </a:p>
                  </a:txBody>
                  <a:tcPr marL="4880" marR="4880" marT="4880" marB="0" anchor="b">
                    <a:lnL>
                      <a:noFill/>
                    </a:lnL>
                    <a:lnR>
                      <a:noFill/>
                    </a:lnR>
                    <a:lnT>
                      <a:noFill/>
                    </a:lnT>
                    <a:lnB>
                      <a:noFill/>
                    </a:lnB>
                  </a:tcPr>
                </a:tc>
                <a:tc gridSpan="2">
                  <a:txBody>
                    <a:bodyPr/>
                    <a:lstStyle/>
                    <a:p>
                      <a:pPr algn="l" fontAlgn="b"/>
                      <a:r>
                        <a:rPr lang="es-MX" sz="700" b="0" i="0" u="none" strike="noStrike" dirty="0">
                          <a:effectLst/>
                          <a:latin typeface="Arial" panose="020B0604020202020204" pitchFamily="34" charset="0"/>
                        </a:rPr>
                        <a:t>       </a:t>
                      </a:r>
                      <a:r>
                        <a:rPr lang="es-MX" sz="700" b="0" i="0" u="none" strike="noStrike" dirty="0" err="1">
                          <a:effectLst/>
                          <a:latin typeface="Arial" panose="020B0604020202020204" pitchFamily="34" charset="0"/>
                        </a:rPr>
                        <a:t>Vo</a:t>
                      </a:r>
                      <a:r>
                        <a:rPr lang="es-MX" sz="700" b="0" i="0" u="none" strike="noStrike" dirty="0">
                          <a:effectLst/>
                          <a:latin typeface="Arial" panose="020B0604020202020204" pitchFamily="34" charset="0"/>
                        </a:rPr>
                        <a:t>. Bo.</a:t>
                      </a:r>
                    </a:p>
                  </a:txBody>
                  <a:tcPr marL="4880" marR="4880" marT="4880" marB="0" anchor="b">
                    <a:lnL>
                      <a:noFill/>
                    </a:lnL>
                    <a:lnR>
                      <a:noFill/>
                    </a:lnR>
                    <a:lnT>
                      <a:noFill/>
                    </a:lnT>
                    <a:lnB>
                      <a:noFill/>
                    </a:lnB>
                  </a:tcPr>
                </a:tc>
                <a:tc hMerge="1">
                  <a:txBody>
                    <a:bodyPr/>
                    <a:lstStyle/>
                    <a:p>
                      <a:endParaRPr lang="es-MX"/>
                    </a:p>
                  </a:txBody>
                  <a:tcPr/>
                </a:tc>
                <a:extLst>
                  <a:ext uri="{0D108BD9-81ED-4DB2-BD59-A6C34878D82A}">
                    <a16:rowId xmlns:a16="http://schemas.microsoft.com/office/drawing/2014/main" val="10036"/>
                  </a:ext>
                </a:extLst>
              </a:tr>
            </a:tbl>
          </a:graphicData>
        </a:graphic>
      </p:graphicFrame>
      <p:graphicFrame>
        <p:nvGraphicFramePr>
          <p:cNvPr id="3" name="Tabla 2"/>
          <p:cNvGraphicFramePr>
            <a:graphicFrameLocks noGrp="1"/>
          </p:cNvGraphicFramePr>
          <p:nvPr>
            <p:extLst/>
          </p:nvPr>
        </p:nvGraphicFramePr>
        <p:xfrm>
          <a:off x="1289529" y="5813563"/>
          <a:ext cx="6572560" cy="370154"/>
        </p:xfrm>
        <a:graphic>
          <a:graphicData uri="http://schemas.openxmlformats.org/drawingml/2006/table">
            <a:tbl>
              <a:tblPr firstRow="1" bandRow="1">
                <a:tableStyleId>{5C22544A-7EE6-4342-B048-85BDC9FD1C3A}</a:tableStyleId>
              </a:tblPr>
              <a:tblGrid>
                <a:gridCol w="135128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35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351280">
                  <a:extLst>
                    <a:ext uri="{9D8B030D-6E8A-4147-A177-3AD203B41FA5}">
                      <a16:colId xmlns:a16="http://schemas.microsoft.com/office/drawing/2014/main" val="20004"/>
                    </a:ext>
                  </a:extLst>
                </a:gridCol>
              </a:tblGrid>
              <a:tr h="370154">
                <a:tc>
                  <a:txBody>
                    <a:bodyPr/>
                    <a:lstStyle/>
                    <a:p>
                      <a:endParaRPr lang="es-MX" dirty="0"/>
                    </a:p>
                  </a:txBody>
                  <a:tcPr>
                    <a:lnR w="12700" cmpd="sng">
                      <a:noFill/>
                    </a:lnR>
                    <a:lnB w="12700" cap="flat" cmpd="sng" algn="ctr">
                      <a:solidFill>
                        <a:schemeClr val="tx1"/>
                      </a:solidFill>
                      <a:prstDash val="solid"/>
                      <a:round/>
                      <a:headEnd type="none" w="med" len="med"/>
                      <a:tailEnd type="none" w="med" len="med"/>
                    </a:lnB>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5" name="Grupo 4"/>
          <p:cNvGrpSpPr/>
          <p:nvPr/>
        </p:nvGrpSpPr>
        <p:grpSpPr>
          <a:xfrm>
            <a:off x="5667377" y="6033170"/>
            <a:ext cx="3373439" cy="881752"/>
            <a:chOff x="3375025" y="8240016"/>
            <a:chExt cx="3373438" cy="881752"/>
          </a:xfrm>
        </p:grpSpPr>
        <p:pic>
          <p:nvPicPr>
            <p:cNvPr id="6" name="Imagen 5"/>
            <p:cNvPicPr>
              <a:picLocks noChangeAspect="1"/>
            </p:cNvPicPr>
            <p:nvPr/>
          </p:nvPicPr>
          <p:blipFill>
            <a:blip r:embed="rId2"/>
            <a:stretch>
              <a:fillRect/>
            </a:stretch>
          </p:blipFill>
          <p:spPr>
            <a:xfrm>
              <a:off x="6394456" y="8240016"/>
              <a:ext cx="286858" cy="288000"/>
            </a:xfrm>
            <a:prstGeom prst="rect">
              <a:avLst/>
            </a:prstGeom>
          </p:spPr>
        </p:pic>
        <p:sp>
          <p:nvSpPr>
            <p:cNvPr id="7"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Secretaría de Seguridad Pública, Oficialía Mayor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Comité Técnico Interno de Administración de Documentos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 Secretaría de Seguridad Pública (COTECIAD-SSPU)</a:t>
              </a:r>
            </a:p>
          </p:txBody>
        </p:sp>
      </p:gr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000" y="7175"/>
            <a:ext cx="1941667" cy="360000"/>
          </a:xfrm>
          <a:prstGeom prst="rect">
            <a:avLst/>
          </a:prstGeom>
        </p:spPr>
      </p:pic>
      <p:sp>
        <p:nvSpPr>
          <p:cNvPr id="9" name="Rectangle 10"/>
          <p:cNvSpPr>
            <a:spLocks noChangeArrowheads="1"/>
          </p:cNvSpPr>
          <p:nvPr/>
        </p:nvSpPr>
        <p:spPr bwMode="auto">
          <a:xfrm>
            <a:off x="292439" y="6506765"/>
            <a:ext cx="1260000" cy="2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FO-SSP-07-DGMS-21 V2</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6974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634642" y="5623954"/>
          <a:ext cx="7886704" cy="370154"/>
        </p:xfrm>
        <a:graphic>
          <a:graphicData uri="http://schemas.openxmlformats.org/drawingml/2006/table">
            <a:tbl>
              <a:tblPr firstRow="1" bandRow="1">
                <a:tableStyleId>{5C22544A-7EE6-4342-B048-85BDC9FD1C3A}</a:tableStyleId>
              </a:tblPr>
              <a:tblGrid>
                <a:gridCol w="1126672">
                  <a:extLst>
                    <a:ext uri="{9D8B030D-6E8A-4147-A177-3AD203B41FA5}">
                      <a16:colId xmlns:a16="http://schemas.microsoft.com/office/drawing/2014/main" val="20000"/>
                    </a:ext>
                  </a:extLst>
                </a:gridCol>
                <a:gridCol w="1126672">
                  <a:extLst>
                    <a:ext uri="{9D8B030D-6E8A-4147-A177-3AD203B41FA5}">
                      <a16:colId xmlns:a16="http://schemas.microsoft.com/office/drawing/2014/main" val="20001"/>
                    </a:ext>
                  </a:extLst>
                </a:gridCol>
                <a:gridCol w="1126672">
                  <a:extLst>
                    <a:ext uri="{9D8B030D-6E8A-4147-A177-3AD203B41FA5}">
                      <a16:colId xmlns:a16="http://schemas.microsoft.com/office/drawing/2014/main" val="20002"/>
                    </a:ext>
                  </a:extLst>
                </a:gridCol>
                <a:gridCol w="1126672">
                  <a:extLst>
                    <a:ext uri="{9D8B030D-6E8A-4147-A177-3AD203B41FA5}">
                      <a16:colId xmlns:a16="http://schemas.microsoft.com/office/drawing/2014/main" val="20003"/>
                    </a:ext>
                  </a:extLst>
                </a:gridCol>
                <a:gridCol w="1126672">
                  <a:extLst>
                    <a:ext uri="{9D8B030D-6E8A-4147-A177-3AD203B41FA5}">
                      <a16:colId xmlns:a16="http://schemas.microsoft.com/office/drawing/2014/main" val="20004"/>
                    </a:ext>
                  </a:extLst>
                </a:gridCol>
                <a:gridCol w="1126672">
                  <a:extLst>
                    <a:ext uri="{9D8B030D-6E8A-4147-A177-3AD203B41FA5}">
                      <a16:colId xmlns:a16="http://schemas.microsoft.com/office/drawing/2014/main" val="20005"/>
                    </a:ext>
                  </a:extLst>
                </a:gridCol>
                <a:gridCol w="1126672">
                  <a:extLst>
                    <a:ext uri="{9D8B030D-6E8A-4147-A177-3AD203B41FA5}">
                      <a16:colId xmlns:a16="http://schemas.microsoft.com/office/drawing/2014/main" val="20006"/>
                    </a:ext>
                  </a:extLst>
                </a:gridCol>
              </a:tblGrid>
              <a:tr h="370154">
                <a:tc>
                  <a:txBody>
                    <a:bodyPr/>
                    <a:lstStyle/>
                    <a:p>
                      <a:endParaRPr lang="es-MX" dirty="0"/>
                    </a:p>
                  </a:txBody>
                  <a:tcPr>
                    <a:lnR w="12700" cmpd="sng">
                      <a:noFill/>
                    </a:lnR>
                    <a:lnB w="12700" cap="flat" cmpd="sng" algn="ctr">
                      <a:solidFill>
                        <a:schemeClr val="tx1"/>
                      </a:solidFill>
                      <a:prstDash val="solid"/>
                      <a:round/>
                      <a:headEnd type="none" w="med" len="med"/>
                      <a:tailEnd type="none" w="med" len="med"/>
                    </a:lnB>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R w="12700" cmpd="sng">
                      <a:noFill/>
                    </a:lnR>
                    <a:lnB w="12700" cap="flat" cmpd="sng" algn="ctr">
                      <a:solidFill>
                        <a:schemeClr val="tx1"/>
                      </a:solidFill>
                      <a:prstDash val="solid"/>
                      <a:round/>
                      <a:headEnd type="none" w="med" len="med"/>
                      <a:tailEnd type="none" w="med" len="med"/>
                    </a:lnB>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R w="12700" cmpd="sng">
                      <a:noFill/>
                    </a:lnR>
                    <a:lnB w="12700" cap="flat" cmpd="sng" algn="ctr">
                      <a:solidFill>
                        <a:schemeClr val="tx1"/>
                      </a:solidFill>
                      <a:prstDash val="solid"/>
                      <a:round/>
                      <a:headEnd type="none" w="med" len="med"/>
                      <a:tailEnd type="none" w="med" len="med"/>
                    </a:lnB>
                    <a:noFill/>
                  </a:tcPr>
                </a:tc>
                <a:tc>
                  <a:txBody>
                    <a:bodyPr/>
                    <a:lstStyle/>
                    <a:p>
                      <a:endParaRPr lang="es-MX"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MX" dirty="0"/>
                    </a:p>
                  </a:txBody>
                  <a:tcPr>
                    <a:lnL w="12700" cmpd="sng">
                      <a:noFill/>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869444168"/>
              </p:ext>
            </p:extLst>
          </p:nvPr>
        </p:nvGraphicFramePr>
        <p:xfrm>
          <a:off x="317500" y="302970"/>
          <a:ext cx="8534401" cy="5394526"/>
        </p:xfrm>
        <a:graphic>
          <a:graphicData uri="http://schemas.openxmlformats.org/drawingml/2006/table">
            <a:tbl>
              <a:tblPr/>
              <a:tblGrid>
                <a:gridCol w="782007">
                  <a:extLst>
                    <a:ext uri="{9D8B030D-6E8A-4147-A177-3AD203B41FA5}">
                      <a16:colId xmlns:a16="http://schemas.microsoft.com/office/drawing/2014/main" val="20000"/>
                    </a:ext>
                  </a:extLst>
                </a:gridCol>
                <a:gridCol w="832134">
                  <a:extLst>
                    <a:ext uri="{9D8B030D-6E8A-4147-A177-3AD203B41FA5}">
                      <a16:colId xmlns:a16="http://schemas.microsoft.com/office/drawing/2014/main" val="20001"/>
                    </a:ext>
                  </a:extLst>
                </a:gridCol>
                <a:gridCol w="962470">
                  <a:extLst>
                    <a:ext uri="{9D8B030D-6E8A-4147-A177-3AD203B41FA5}">
                      <a16:colId xmlns:a16="http://schemas.microsoft.com/office/drawing/2014/main" val="20002"/>
                    </a:ext>
                  </a:extLst>
                </a:gridCol>
                <a:gridCol w="962470">
                  <a:extLst>
                    <a:ext uri="{9D8B030D-6E8A-4147-A177-3AD203B41FA5}">
                      <a16:colId xmlns:a16="http://schemas.microsoft.com/office/drawing/2014/main" val="20003"/>
                    </a:ext>
                  </a:extLst>
                </a:gridCol>
                <a:gridCol w="909835">
                  <a:extLst>
                    <a:ext uri="{9D8B030D-6E8A-4147-A177-3AD203B41FA5}">
                      <a16:colId xmlns:a16="http://schemas.microsoft.com/office/drawing/2014/main" val="20004"/>
                    </a:ext>
                  </a:extLst>
                </a:gridCol>
                <a:gridCol w="912342">
                  <a:extLst>
                    <a:ext uri="{9D8B030D-6E8A-4147-A177-3AD203B41FA5}">
                      <a16:colId xmlns:a16="http://schemas.microsoft.com/office/drawing/2014/main" val="20005"/>
                    </a:ext>
                  </a:extLst>
                </a:gridCol>
                <a:gridCol w="924873">
                  <a:extLst>
                    <a:ext uri="{9D8B030D-6E8A-4147-A177-3AD203B41FA5}">
                      <a16:colId xmlns:a16="http://schemas.microsoft.com/office/drawing/2014/main" val="20006"/>
                    </a:ext>
                  </a:extLst>
                </a:gridCol>
                <a:gridCol w="782007">
                  <a:extLst>
                    <a:ext uri="{9D8B030D-6E8A-4147-A177-3AD203B41FA5}">
                      <a16:colId xmlns:a16="http://schemas.microsoft.com/office/drawing/2014/main" val="20007"/>
                    </a:ext>
                  </a:extLst>
                </a:gridCol>
                <a:gridCol w="782007">
                  <a:extLst>
                    <a:ext uri="{9D8B030D-6E8A-4147-A177-3AD203B41FA5}">
                      <a16:colId xmlns:a16="http://schemas.microsoft.com/office/drawing/2014/main" val="20008"/>
                    </a:ext>
                  </a:extLst>
                </a:gridCol>
                <a:gridCol w="684256">
                  <a:extLst>
                    <a:ext uri="{9D8B030D-6E8A-4147-A177-3AD203B41FA5}">
                      <a16:colId xmlns:a16="http://schemas.microsoft.com/office/drawing/2014/main" val="20009"/>
                    </a:ext>
                  </a:extLst>
                </a:gridCol>
              </a:tblGrid>
              <a:tr h="160020">
                <a:tc>
                  <a:txBody>
                    <a:bodyPr/>
                    <a:lstStyle/>
                    <a:p>
                      <a:pPr algn="l" fontAlgn="b"/>
                      <a:endParaRPr lang="es-MX" sz="800" b="0" i="0" u="none" strike="noStrike" dirty="0">
                        <a:effectLst/>
                        <a:latin typeface="Arial" panose="020B0604020202020204" pitchFamily="34" charset="0"/>
                      </a:endParaRPr>
                    </a:p>
                  </a:txBody>
                  <a:tcPr marL="0" marR="0" marT="0" marB="0" anchor="b">
                    <a:lnL>
                      <a:noFill/>
                    </a:lnL>
                    <a:lnR>
                      <a:noFill/>
                    </a:lnR>
                    <a:lnT>
                      <a:noFill/>
                    </a:lnT>
                    <a:lnB>
                      <a:noFill/>
                    </a:lnB>
                  </a:tcPr>
                </a:tc>
                <a:tc gridSpan="9">
                  <a:txBody>
                    <a:bodyPr/>
                    <a:lstStyle/>
                    <a:p>
                      <a:pPr algn="ctr" fontAlgn="b"/>
                      <a:r>
                        <a:rPr lang="es-MX" sz="1050" b="1" i="0" u="none" strike="noStrike" dirty="0">
                          <a:effectLst/>
                          <a:latin typeface="Arial" panose="020B0604020202020204" pitchFamily="34" charset="0"/>
                        </a:rPr>
                        <a:t>INVENTARIO DE BAJA DOCUMENTAL</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21920">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ctr"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tc hMerge="1">
                  <a:txBody>
                    <a:bodyPr/>
                    <a:lstStyle/>
                    <a:p>
                      <a:endParaRPr lang="es-MX"/>
                    </a:p>
                  </a:txBody>
                  <a:tcPr/>
                </a:tc>
                <a:extLst>
                  <a:ext uri="{0D108BD9-81ED-4DB2-BD59-A6C34878D82A}">
                    <a16:rowId xmlns:a16="http://schemas.microsoft.com/office/drawing/2014/main" val="10001"/>
                  </a:ext>
                </a:extLst>
              </a:tr>
              <a:tr h="121920">
                <a:tc gridSpan="2">
                  <a:txBody>
                    <a:bodyPr/>
                    <a:lstStyle/>
                    <a:p>
                      <a:pPr algn="l" fontAlgn="b"/>
                      <a:r>
                        <a:rPr lang="es-MX" sz="800" b="1" i="0" u="none" strike="noStrike">
                          <a:effectLst/>
                          <a:latin typeface="Arial" panose="020B0604020202020204" pitchFamily="34" charset="0"/>
                        </a:rPr>
                        <a:t>UNIDAD ADMINISTRATIVA:</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800" b="1"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b"/>
                      <a:r>
                        <a:rPr lang="es-MX" sz="800" b="1" i="0" u="none" strike="noStrike" dirty="0">
                          <a:effectLst/>
                          <a:latin typeface="Arial" panose="020B0604020202020204" pitchFamily="34" charset="0"/>
                        </a:rPr>
                        <a:t>FOLIO:  ______ DE _________</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21920">
                <a:tc gridSpan="2">
                  <a:txBody>
                    <a:bodyPr/>
                    <a:lstStyle/>
                    <a:p>
                      <a:pPr algn="l" fontAlgn="b"/>
                      <a:r>
                        <a:rPr lang="es-MX" sz="800" b="1" i="0" u="none" strike="noStrike" dirty="0">
                          <a:effectLst/>
                          <a:latin typeface="Arial" panose="020B0604020202020204" pitchFamily="34" charset="0"/>
                        </a:rPr>
                        <a:t>DIRECCIÓN DE ÁREA:</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21920">
                <a:tc gridSpan="2">
                  <a:txBody>
                    <a:bodyPr/>
                    <a:lstStyle/>
                    <a:p>
                      <a:pPr algn="l" fontAlgn="b"/>
                      <a:r>
                        <a:rPr lang="es-MX" sz="800" b="1" i="0" u="none" strike="noStrike">
                          <a:effectLst/>
                          <a:latin typeface="Arial" panose="020B0604020202020204" pitchFamily="34" charset="0"/>
                        </a:rPr>
                        <a:t>ÁREA GENERADORA:</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tc gridSpan="3">
                  <a:txBody>
                    <a:bodyPr/>
                    <a:lstStyle/>
                    <a:p>
                      <a:pPr algn="l" fontAlgn="b"/>
                      <a:r>
                        <a:rPr lang="es-MX" sz="800" b="1" i="0" u="none" strike="noStrike" dirty="0">
                          <a:effectLst/>
                          <a:latin typeface="Arial" panose="020B0604020202020204" pitchFamily="34" charset="0"/>
                        </a:rPr>
                        <a:t>TRANSFERENCIA N°:    ________________</a:t>
                      </a:r>
                    </a:p>
                  </a:txBody>
                  <a:tcPr marL="0" marR="0" marT="0" marB="0" anchor="b">
                    <a:lnL>
                      <a:noFill/>
                    </a:lnL>
                    <a:lnR>
                      <a:noFill/>
                    </a:lnR>
                    <a:lnT>
                      <a:noFill/>
                    </a:lnT>
                    <a:lnB>
                      <a:noFill/>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121920">
                <a:tc gridSpan="2">
                  <a:txBody>
                    <a:bodyPr/>
                    <a:lstStyle/>
                    <a:p>
                      <a:pPr algn="l" fontAlgn="b"/>
                      <a:r>
                        <a:rPr lang="es-MX" sz="800" b="1" i="0" u="none" strike="noStrike">
                          <a:effectLst/>
                          <a:latin typeface="Arial" panose="020B0604020202020204" pitchFamily="34" charset="0"/>
                        </a:rPr>
                        <a:t>SERIE DOCUMENTAL:</a:t>
                      </a:r>
                    </a:p>
                  </a:txBody>
                  <a:tcPr marL="0" marR="0" marT="0" marB="0" anchor="b">
                    <a:lnL>
                      <a:noFill/>
                    </a:lnL>
                    <a:lnR>
                      <a:noFill/>
                    </a:lnR>
                    <a:lnT>
                      <a:noFill/>
                    </a:lnT>
                    <a:lnB>
                      <a:noFill/>
                    </a:lnB>
                  </a:tcPr>
                </a:tc>
                <a:tc hMerge="1">
                  <a:txBody>
                    <a:bodyPr/>
                    <a:lstStyle/>
                    <a:p>
                      <a:endParaRPr lang="es-MX"/>
                    </a:p>
                  </a:txBody>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s-MX" sz="800" b="1" i="0" u="none" strike="noStrike" dirty="0">
                          <a:effectLst/>
                          <a:latin typeface="Arial" panose="020B0604020202020204" pitchFamily="34" charset="0"/>
                        </a:rPr>
                        <a:t>REMESA N°:</a:t>
                      </a:r>
                    </a:p>
                  </a:txBody>
                  <a:tcPr marL="0" marR="0" marT="0" marB="0" anchor="b">
                    <a:lnL>
                      <a:noFill/>
                    </a:lnL>
                    <a:lnR>
                      <a:noFill/>
                    </a:lnR>
                    <a:lnT>
                      <a:noFill/>
                    </a:lnT>
                    <a:lnB>
                      <a:noFill/>
                    </a:lnB>
                  </a:tcPr>
                </a:tc>
                <a:tc gridSpan="2">
                  <a:txBody>
                    <a:bodyPr/>
                    <a:lstStyle/>
                    <a:p>
                      <a:pPr algn="l" fontAlgn="b"/>
                      <a:r>
                        <a:rPr lang="es-MX" sz="800" b="1" i="0" u="none" strike="noStrike" dirty="0">
                          <a:effectLst/>
                          <a:latin typeface="Arial" panose="020B0604020202020204" pitchFamily="34" charset="0"/>
                        </a:rPr>
                        <a:t>_______________________</a:t>
                      </a:r>
                    </a:p>
                  </a:txBody>
                  <a:tcPr marL="0" marR="0" marT="0" marB="0" anchor="b">
                    <a:lnL>
                      <a:noFill/>
                    </a:lnL>
                    <a:lnR>
                      <a:noFill/>
                    </a:lnR>
                    <a:lnT>
                      <a:noFill/>
                    </a:lnT>
                    <a:lnB>
                      <a:noFill/>
                    </a:lnB>
                  </a:tcPr>
                </a:tc>
                <a:tc hMerge="1">
                  <a:txBody>
                    <a:bodyPr/>
                    <a:lstStyle/>
                    <a:p>
                      <a:endParaRPr lang="es-MX"/>
                    </a:p>
                  </a:txBody>
                  <a:tcPr/>
                </a:tc>
                <a:extLst>
                  <a:ext uri="{0D108BD9-81ED-4DB2-BD59-A6C34878D82A}">
                    <a16:rowId xmlns:a16="http://schemas.microsoft.com/office/drawing/2014/main" val="10005"/>
                  </a:ext>
                </a:extLst>
              </a:tr>
              <a:tr h="121920">
                <a:tc gridSpan="2">
                  <a:txBody>
                    <a:bodyPr/>
                    <a:lstStyle/>
                    <a:p>
                      <a:pPr algn="l" fontAlgn="b"/>
                      <a:r>
                        <a:rPr lang="es-MX" sz="800" b="1" i="0" u="none" strike="noStrike" dirty="0">
                          <a:effectLst/>
                          <a:latin typeface="Arial" panose="020B0604020202020204" pitchFamily="34" charset="0"/>
                        </a:rPr>
                        <a:t>CAJA O PAQUETE N°:</a:t>
                      </a:r>
                    </a:p>
                  </a:txBody>
                  <a:tcPr marL="0" marR="0" marT="0" marB="0" anchor="b">
                    <a:lnL>
                      <a:noFill/>
                    </a:lnL>
                    <a:lnR>
                      <a:noFill/>
                    </a:lnR>
                    <a:lnT>
                      <a:noFill/>
                    </a:lnT>
                    <a:lnB>
                      <a:noFill/>
                    </a:lnB>
                  </a:tcPr>
                </a:tc>
                <a:tc hMerge="1">
                  <a:txBody>
                    <a:bodyPr/>
                    <a:lstStyle/>
                    <a:p>
                      <a:endParaRPr lang="es-MX"/>
                    </a:p>
                  </a:txBody>
                  <a:tcPr/>
                </a:tc>
                <a:tc>
                  <a:txBody>
                    <a:bodyPr/>
                    <a:lstStyle/>
                    <a:p>
                      <a:pPr algn="ctr" fontAlgn="b"/>
                      <a:r>
                        <a:rPr lang="es-MX" sz="800" b="1"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8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37160">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r" fontAlgn="b"/>
                      <a:r>
                        <a:rPr lang="es-MX" sz="900" b="1" i="0" u="none" strike="noStrike" dirty="0">
                          <a:effectLst/>
                          <a:latin typeface="Arial" panose="020B0604020202020204" pitchFamily="34" charset="0"/>
                        </a:rPr>
                        <a:t>MX-09-GDF-SESP-IBD-2016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7"/>
                  </a:ext>
                </a:extLst>
              </a:tr>
              <a:tr h="126000">
                <a:tc rowSpan="3">
                  <a:txBody>
                    <a:bodyPr/>
                    <a:lstStyle/>
                    <a:p>
                      <a:pPr algn="ctr" fontAlgn="ctr"/>
                      <a:r>
                        <a:rPr lang="es-MX" sz="700" b="1" i="0" u="none" strike="noStrike" dirty="0">
                          <a:effectLst/>
                          <a:latin typeface="Arial" panose="020B0604020202020204" pitchFamily="34" charset="0"/>
                        </a:rPr>
                        <a:t>N° DE CAJA O PAQUETE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algn="ctr" fontAlgn="ctr"/>
                      <a:r>
                        <a:rPr lang="es-MX" sz="700" b="1" i="0" u="none" strike="noStrike">
                          <a:effectLst/>
                          <a:latin typeface="Arial" panose="020B0604020202020204" pitchFamily="34" charset="0"/>
                        </a:rPr>
                        <a:t>EXPEDIENTES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algn="ctr" fontAlgn="ctr"/>
                      <a:r>
                        <a:rPr lang="es-MX" sz="700" b="1" i="0" u="none" strike="noStrike">
                          <a:effectLst/>
                          <a:latin typeface="Arial" panose="020B0604020202020204" pitchFamily="34" charset="0"/>
                        </a:rPr>
                        <a:t>NOMBRE O TÍTULO DEL EXPEDIENTE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algn="ctr" fontAlgn="ctr"/>
                      <a:r>
                        <a:rPr lang="es-MX" sz="700" b="1" i="0" u="none" strike="noStrike">
                          <a:effectLst/>
                          <a:latin typeface="Arial" panose="020B0604020202020204" pitchFamily="34" charset="0"/>
                        </a:rPr>
                        <a:t>TIPOLOGÍA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algn="ctr" fontAlgn="b"/>
                      <a:r>
                        <a:rPr lang="es-MX" sz="700" b="1" i="0" u="none" strike="noStrike" dirty="0">
                          <a:effectLst/>
                          <a:latin typeface="Arial" panose="020B0604020202020204" pitchFamily="34" charset="0"/>
                        </a:rPr>
                        <a:t>AÑO O</a:t>
                      </a:r>
                    </a:p>
                    <a:p>
                      <a:pPr algn="ctr" fontAlgn="ctr"/>
                      <a:r>
                        <a:rPr lang="es-MX" sz="700" b="1" i="0" u="none" strike="noStrike" dirty="0">
                          <a:effectLst/>
                          <a:latin typeface="Arial" panose="020B0604020202020204" pitchFamily="34" charset="0"/>
                        </a:rPr>
                        <a:t>PERÍODO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a:txBody>
                    <a:bodyPr/>
                    <a:lstStyle/>
                    <a:p>
                      <a:pPr algn="ctr" fontAlgn="ctr"/>
                      <a:r>
                        <a:rPr lang="es-MX" sz="700" b="1" i="0" u="none" strike="noStrike">
                          <a:effectLst/>
                          <a:latin typeface="Arial" panose="020B0604020202020204" pitchFamily="34" charset="0"/>
                        </a:rPr>
                        <a:t>PLAZO DE CONSERVACIÓN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MX" sz="700" b="1" i="0" u="none" strike="noStrike" dirty="0">
                          <a:effectLst/>
                          <a:latin typeface="Arial" panose="020B0604020202020204" pitchFamily="34" charset="0"/>
                        </a:rPr>
                        <a:t>ORIGINAL (O)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rowSpan="3" gridSpan="3">
                  <a:txBody>
                    <a:bodyPr/>
                    <a:lstStyle/>
                    <a:p>
                      <a:pPr algn="ctr" fontAlgn="ctr"/>
                      <a:r>
                        <a:rPr lang="es-MX" sz="700" b="1" i="0" u="none" strike="noStrike" dirty="0">
                          <a:effectLst/>
                          <a:latin typeface="Arial" panose="020B0604020202020204" pitchFamily="34" charset="0"/>
                        </a:rPr>
                        <a:t>OBSERVACIONES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3" hMerge="1">
                  <a:txBody>
                    <a:bodyPr/>
                    <a:lstStyle/>
                    <a:p>
                      <a:endParaRPr lang="es-MX"/>
                    </a:p>
                  </a:txBody>
                  <a:tcPr/>
                </a:tc>
                <a:tc rowSpan="3" hMerge="1">
                  <a:txBody>
                    <a:bodyPr/>
                    <a:lstStyle/>
                    <a:p>
                      <a:endParaRPr lang="es-MX"/>
                    </a:p>
                  </a:txBody>
                  <a:tcPr/>
                </a:tc>
                <a:extLst>
                  <a:ext uri="{0D108BD9-81ED-4DB2-BD59-A6C34878D82A}">
                    <a16:rowId xmlns:a16="http://schemas.microsoft.com/office/drawing/2014/main" val="10008"/>
                  </a:ext>
                </a:extLst>
              </a:tr>
              <a:tr h="12600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pPr algn="ctr" fontAlgn="ctr"/>
                      <a:endParaRPr lang="es-MX" sz="7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s-MX"/>
                    </a:p>
                  </a:txBody>
                  <a:tcPr/>
                </a:tc>
                <a:tc>
                  <a:txBody>
                    <a:bodyPr/>
                    <a:lstStyle/>
                    <a:p>
                      <a:pPr algn="ctr" fontAlgn="b"/>
                      <a:r>
                        <a:rPr lang="es-MX" sz="700" b="1" i="0" u="none" strike="noStrike" dirty="0">
                          <a:effectLst/>
                          <a:latin typeface="Arial" panose="020B0604020202020204" pitchFamily="34" charset="0"/>
                        </a:rPr>
                        <a:t>COPIA (X)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95000"/>
                      </a:schemeClr>
                    </a:solidFill>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09"/>
                  </a:ext>
                </a:extLst>
              </a:tr>
              <a:tr h="126000">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pPr algn="ctr" fontAlgn="ctr"/>
                      <a:endParaRPr lang="es-MX" sz="700" b="1"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MX"/>
                    </a:p>
                  </a:txBody>
                  <a:tcPr/>
                </a:tc>
                <a:tc>
                  <a:txBody>
                    <a:bodyPr/>
                    <a:lstStyle/>
                    <a:p>
                      <a:pPr algn="ctr" fontAlgn="b"/>
                      <a:r>
                        <a:rPr lang="es-MX" sz="700" b="1" i="0" u="none" strike="noStrike" dirty="0">
                          <a:effectLst/>
                          <a:latin typeface="Arial" panose="020B0604020202020204" pitchFamily="34" charset="0"/>
                        </a:rPr>
                        <a:t>ACUSE (A)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gridSpan="3" vMerge="1">
                  <a:txBody>
                    <a:bodyPr/>
                    <a:lstStyle/>
                    <a:p>
                      <a:endParaRPr lang="es-MX"/>
                    </a:p>
                  </a:txBody>
                  <a:tcPr/>
                </a:tc>
                <a:tc hMerge="1" vMerge="1">
                  <a:txBody>
                    <a:bodyPr/>
                    <a:lstStyle/>
                    <a:p>
                      <a:endParaRPr lang="es-MX"/>
                    </a:p>
                  </a:txBody>
                  <a:tcPr/>
                </a:tc>
                <a:tc hMerge="1" vMerge="1">
                  <a:txBody>
                    <a:bodyPr/>
                    <a:lstStyle/>
                    <a:p>
                      <a:endParaRPr lang="es-MX"/>
                    </a:p>
                  </a:txBody>
                  <a:tcPr/>
                </a:tc>
                <a:extLst>
                  <a:ext uri="{0D108BD9-81ED-4DB2-BD59-A6C34878D82A}">
                    <a16:rowId xmlns:a16="http://schemas.microsoft.com/office/drawing/2014/main" val="10010"/>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1"/>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2"/>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3"/>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4"/>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5"/>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6"/>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7"/>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8"/>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9"/>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0"/>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1"/>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2"/>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3"/>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4"/>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5"/>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6"/>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7"/>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8"/>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29"/>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30"/>
                  </a:ext>
                </a:extLst>
              </a:tr>
              <a:tr h="155263">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31"/>
                  </a:ext>
                </a:extLst>
              </a:tr>
              <a:tr h="155263">
                <a:tc>
                  <a:txBody>
                    <a:bodyPr/>
                    <a:lstStyle/>
                    <a:p>
                      <a:pPr algn="l" fontAlgn="ctr"/>
                      <a:r>
                        <a:rPr lang="es-MX" sz="700" b="0" i="0" u="none" strike="noStrike" dirty="0">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MX" sz="700" b="0"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32"/>
                  </a:ext>
                </a:extLst>
              </a:tr>
              <a:tr h="252000">
                <a:tc gridSpan="10">
                  <a:txBody>
                    <a:bodyPr/>
                    <a:lstStyle/>
                    <a:p>
                      <a:pPr algn="just" fontAlgn="ctr"/>
                      <a:r>
                        <a:rPr lang="es-MX" sz="700" b="0" i="0" u="none" strike="noStrike" dirty="0">
                          <a:effectLst/>
                          <a:latin typeface="Arial" panose="020B0604020202020204" pitchFamily="34" charset="0"/>
                        </a:rPr>
                        <a:t>EL PRESENTE INVENTARIO CONSTA DE UN TOTAL DE ______ FOJAS, Y AMPARA LA CANTIDAD DE _______ EXPEDIENTES, CONTENIDOS EN ______ PAQUETES O CAJAS CON UN PESO APROXIMADO  DE ______ KILOGRAMOS Y METROS LINEALES </a:t>
                      </a:r>
                      <a:r>
                        <a:rPr lang="es-MX" sz="800" b="0" i="0" u="none" strike="noStrike" dirty="0">
                          <a:effectLst/>
                          <a:latin typeface="Arial" panose="020B0604020202020204" pitchFamily="34" charset="0"/>
                        </a:rPr>
                        <a:t>____________.</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33"/>
                  </a:ext>
                </a:extLst>
              </a:tr>
              <a:tr h="106680">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s-MX" sz="700" b="1" i="0" u="none" strike="noStrike" dirty="0">
                          <a:effectLst/>
                          <a:latin typeface="Arial" panose="020B0604020202020204" pitchFamily="34" charset="0"/>
                        </a:rPr>
                        <a:t>                FECHA:</a:t>
                      </a:r>
                    </a:p>
                  </a:txBody>
                  <a:tcPr marL="0" marR="0" marT="0" marB="0" anchor="b">
                    <a:lnL>
                      <a:noFill/>
                    </a:lnL>
                    <a:lnR>
                      <a:noFill/>
                    </a:lnR>
                    <a:lnT>
                      <a:noFill/>
                    </a:lnT>
                    <a:lnB>
                      <a:noFill/>
                    </a:lnB>
                  </a:tcPr>
                </a:tc>
                <a:tc>
                  <a:txBody>
                    <a:bodyPr/>
                    <a:lstStyle/>
                    <a:p>
                      <a:pPr algn="r" fontAlgn="b"/>
                      <a:r>
                        <a:rPr lang="es-MX" sz="700" b="1"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MX" sz="7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06680">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7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ctr" fontAlgn="b"/>
                      <a:r>
                        <a:rPr lang="es-MX" sz="7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MX"/>
                    </a:p>
                  </a:txBody>
                  <a:tcPr/>
                </a:tc>
                <a:extLst>
                  <a:ext uri="{0D108BD9-81ED-4DB2-BD59-A6C34878D82A}">
                    <a16:rowId xmlns:a16="http://schemas.microsoft.com/office/drawing/2014/main" val="10035"/>
                  </a:ext>
                </a:extLst>
              </a:tr>
              <a:tr h="106680">
                <a:tc gridSpan="2">
                  <a:txBody>
                    <a:bodyPr/>
                    <a:lstStyle/>
                    <a:p>
                      <a:pPr algn="ctr" fontAlgn="b"/>
                      <a:r>
                        <a:rPr lang="es-MX" sz="700" b="1" i="0" u="none" strike="noStrike">
                          <a:effectLst/>
                          <a:latin typeface="Arial" panose="020B0604020202020204" pitchFamily="34" charset="0"/>
                        </a:rPr>
                        <a:t>FORMULÓ</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s-MX" sz="700" b="1" i="0" u="none" strike="noStrike">
                          <a:effectLst/>
                          <a:latin typeface="Arial" panose="020B0604020202020204" pitchFamily="34" charset="0"/>
                        </a:rPr>
                        <a:t>DICTAMINÓ</a:t>
                      </a:r>
                    </a:p>
                  </a:txBody>
                  <a:tcPr marL="0" marR="0" marT="0" marB="0" anchor="b">
                    <a:lnL>
                      <a:noFill/>
                    </a:lnL>
                    <a:lnR>
                      <a:noFill/>
                    </a:lnR>
                    <a:lnT>
                      <a:noFill/>
                    </a:lnT>
                    <a:lnB>
                      <a:noFill/>
                    </a:lnB>
                  </a:tcPr>
                </a:tc>
                <a:tc>
                  <a:txBody>
                    <a:bodyPr/>
                    <a:lstStyle/>
                    <a:p>
                      <a:pPr algn="l" fontAlgn="b"/>
                      <a:endParaRPr lang="es-MX" sz="700" b="1"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ctr" fontAlgn="b"/>
                      <a:r>
                        <a:rPr lang="es-MX" sz="700" b="1" i="0" u="none" strike="noStrike">
                          <a:effectLst/>
                          <a:latin typeface="Arial" panose="020B0604020202020204" pitchFamily="34" charset="0"/>
                        </a:rPr>
                        <a:t>REVISÓ</a:t>
                      </a:r>
                    </a:p>
                  </a:txBody>
                  <a:tcPr marL="0" marR="0" marT="0" marB="0" anchor="b">
                    <a:lnL>
                      <a:noFill/>
                    </a:lnL>
                    <a:lnR>
                      <a:noFill/>
                    </a:lnR>
                    <a:lnT>
                      <a:noFill/>
                    </a:lnT>
                    <a:lnB>
                      <a:noFill/>
                    </a:lnB>
                  </a:tcPr>
                </a:tc>
                <a:tc hMerge="1">
                  <a:txBody>
                    <a:bodyPr/>
                    <a:lstStyle/>
                    <a:p>
                      <a:endParaRPr lang="es-MX"/>
                    </a:p>
                  </a:txBody>
                  <a:tcPr/>
                </a:tc>
                <a:tc>
                  <a:txBody>
                    <a:bodyPr/>
                    <a:lstStyle/>
                    <a:p>
                      <a:pPr algn="l" fontAlgn="b"/>
                      <a:endParaRPr lang="es-MX" sz="700" b="0" i="0" u="none" strike="noStrike" dirty="0">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b"/>
                      <a:r>
                        <a:rPr lang="es-MX" sz="700" b="1" i="0" u="none" strike="noStrike" dirty="0">
                          <a:effectLst/>
                          <a:latin typeface="Arial" panose="020B0604020202020204" pitchFamily="34" charset="0"/>
                        </a:rPr>
                        <a:t>                   </a:t>
                      </a:r>
                      <a:r>
                        <a:rPr lang="es-MX" sz="700" b="1" i="0" u="none" strike="noStrike" dirty="0" err="1">
                          <a:effectLst/>
                          <a:latin typeface="Arial" panose="020B0604020202020204" pitchFamily="34" charset="0"/>
                        </a:rPr>
                        <a:t>Vo</a:t>
                      </a:r>
                      <a:r>
                        <a:rPr lang="es-MX" sz="700" b="1" i="0" u="none" strike="noStrike" dirty="0">
                          <a:effectLst/>
                          <a:latin typeface="Arial" panose="020B0604020202020204" pitchFamily="34" charset="0"/>
                        </a:rPr>
                        <a:t>. Bo.</a:t>
                      </a:r>
                    </a:p>
                  </a:txBody>
                  <a:tcPr marL="0" marR="0" marT="0" marB="0" anchor="b">
                    <a:lnL>
                      <a:noFill/>
                    </a:lnL>
                    <a:lnR>
                      <a:noFill/>
                    </a:lnR>
                    <a:lnT>
                      <a:noFill/>
                    </a:lnT>
                    <a:lnB>
                      <a:noFill/>
                    </a:lnB>
                  </a:tcPr>
                </a:tc>
                <a:tc hMerge="1">
                  <a:txBody>
                    <a:bodyPr/>
                    <a:lstStyle/>
                    <a:p>
                      <a:endParaRPr lang="es-MX"/>
                    </a:p>
                  </a:txBody>
                  <a:tcPr/>
                </a:tc>
                <a:extLst>
                  <a:ext uri="{0D108BD9-81ED-4DB2-BD59-A6C34878D82A}">
                    <a16:rowId xmlns:a16="http://schemas.microsoft.com/office/drawing/2014/main" val="10036"/>
                  </a:ext>
                </a:extLst>
              </a:tr>
            </a:tbl>
          </a:graphicData>
        </a:graphic>
      </p:graphicFrame>
      <p:grpSp>
        <p:nvGrpSpPr>
          <p:cNvPr id="4" name="Grupo 3"/>
          <p:cNvGrpSpPr/>
          <p:nvPr/>
        </p:nvGrpSpPr>
        <p:grpSpPr>
          <a:xfrm>
            <a:off x="5667377" y="6033170"/>
            <a:ext cx="3373439" cy="881752"/>
            <a:chOff x="3375025" y="8240016"/>
            <a:chExt cx="3373438" cy="881752"/>
          </a:xfrm>
        </p:grpSpPr>
        <p:pic>
          <p:nvPicPr>
            <p:cNvPr id="5" name="Imagen 4"/>
            <p:cNvPicPr>
              <a:picLocks noChangeAspect="1"/>
            </p:cNvPicPr>
            <p:nvPr/>
          </p:nvPicPr>
          <p:blipFill>
            <a:blip r:embed="rId2"/>
            <a:stretch>
              <a:fillRect/>
            </a:stretch>
          </p:blipFill>
          <p:spPr>
            <a:xfrm>
              <a:off x="6394456" y="8240016"/>
              <a:ext cx="286858" cy="288000"/>
            </a:xfrm>
            <a:prstGeom prst="rect">
              <a:avLst/>
            </a:prstGeom>
          </p:spPr>
        </p:pic>
        <p:sp>
          <p:nvSpPr>
            <p:cNvPr id="6" name="Text Box 113"/>
            <p:cNvSpPr txBox="1">
              <a:spLocks noChangeArrowheads="1"/>
            </p:cNvSpPr>
            <p:nvPr/>
          </p:nvSpPr>
          <p:spPr bwMode="auto">
            <a:xfrm>
              <a:off x="3375025" y="8675511"/>
              <a:ext cx="3373438" cy="44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700">
                  <a:solidFill>
                    <a:schemeClr val="tx1"/>
                  </a:solidFill>
                  <a:latin typeface="Times New Roman" panose="02020603050405020304" pitchFamily="18" charset="0"/>
                </a:defRPr>
              </a:lvl1pPr>
              <a:lvl2pPr marL="806450" indent="-307975">
                <a:spcBef>
                  <a:spcPct val="20000"/>
                </a:spcBef>
                <a:buChar char="–"/>
                <a:defRPr sz="3200">
                  <a:solidFill>
                    <a:schemeClr val="tx1"/>
                  </a:solidFill>
                  <a:latin typeface="Times New Roman" panose="02020603050405020304" pitchFamily="18" charset="0"/>
                </a:defRPr>
              </a:lvl2pPr>
              <a:lvl3pPr marL="1244600" indent="-244475">
                <a:spcBef>
                  <a:spcPct val="20000"/>
                </a:spcBef>
                <a:buChar char="•"/>
                <a:defRPr sz="2800">
                  <a:solidFill>
                    <a:schemeClr val="tx1"/>
                  </a:solidFill>
                  <a:latin typeface="Times New Roman" panose="02020603050405020304" pitchFamily="18" charset="0"/>
                </a:defRPr>
              </a:lvl3pPr>
              <a:lvl4pPr marL="1743075" indent="-246063">
                <a:spcBef>
                  <a:spcPct val="20000"/>
                </a:spcBef>
                <a:buChar char="–"/>
                <a:defRPr sz="2300">
                  <a:solidFill>
                    <a:schemeClr val="tx1"/>
                  </a:solidFill>
                  <a:latin typeface="Times New Roman" panose="02020603050405020304" pitchFamily="18" charset="0"/>
                </a:defRPr>
              </a:lvl4pPr>
              <a:lvl5pPr marL="2241550" indent="-249238">
                <a:spcBef>
                  <a:spcPct val="20000"/>
                </a:spcBef>
                <a:buChar char="»"/>
                <a:defRPr sz="2300">
                  <a:solidFill>
                    <a:schemeClr val="tx1"/>
                  </a:solidFill>
                  <a:latin typeface="Times New Roman" panose="02020603050405020304" pitchFamily="18" charset="0"/>
                </a:defRPr>
              </a:lvl5pPr>
              <a:lvl6pPr marL="2698750" indent="-249238" eaLnBrk="0" fontAlgn="base" hangingPunct="0">
                <a:spcBef>
                  <a:spcPct val="20000"/>
                </a:spcBef>
                <a:spcAft>
                  <a:spcPct val="0"/>
                </a:spcAft>
                <a:buChar char="»"/>
                <a:defRPr sz="2300">
                  <a:solidFill>
                    <a:schemeClr val="tx1"/>
                  </a:solidFill>
                  <a:latin typeface="Times New Roman" panose="02020603050405020304" pitchFamily="18" charset="0"/>
                </a:defRPr>
              </a:lvl6pPr>
              <a:lvl7pPr marL="3155950" indent="-249238" eaLnBrk="0" fontAlgn="base" hangingPunct="0">
                <a:spcBef>
                  <a:spcPct val="20000"/>
                </a:spcBef>
                <a:spcAft>
                  <a:spcPct val="0"/>
                </a:spcAft>
                <a:buChar char="»"/>
                <a:defRPr sz="2300">
                  <a:solidFill>
                    <a:schemeClr val="tx1"/>
                  </a:solidFill>
                  <a:latin typeface="Times New Roman" panose="02020603050405020304" pitchFamily="18" charset="0"/>
                </a:defRPr>
              </a:lvl7pPr>
              <a:lvl8pPr marL="3613150" indent="-249238" eaLnBrk="0" fontAlgn="base" hangingPunct="0">
                <a:spcBef>
                  <a:spcPct val="20000"/>
                </a:spcBef>
                <a:spcAft>
                  <a:spcPct val="0"/>
                </a:spcAft>
                <a:buChar char="»"/>
                <a:defRPr sz="2300">
                  <a:solidFill>
                    <a:schemeClr val="tx1"/>
                  </a:solidFill>
                  <a:latin typeface="Times New Roman" panose="02020603050405020304" pitchFamily="18" charset="0"/>
                </a:defRPr>
              </a:lvl8pPr>
              <a:lvl9pPr marL="4070350" indent="-249238" eaLnBrk="0" fontAlgn="base" hangingPunct="0">
                <a:spcBef>
                  <a:spcPct val="20000"/>
                </a:spcBef>
                <a:spcAft>
                  <a:spcPct val="0"/>
                </a:spcAft>
                <a:buChar char="»"/>
                <a:defRPr sz="23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Secretaría de Seguridad Pública, Oficialía Mayor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Comité Técnico Interno de Administración de Documentos</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MX" altLang="es-MX" sz="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 Secretaría de Seguridad Pública (COTECIAD-SSPU)</a:t>
              </a:r>
            </a:p>
          </p:txBody>
        </p:sp>
      </p:gr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000" y="7175"/>
            <a:ext cx="1941667" cy="360000"/>
          </a:xfrm>
          <a:prstGeom prst="rect">
            <a:avLst/>
          </a:prstGeom>
        </p:spPr>
      </p:pic>
      <p:sp>
        <p:nvSpPr>
          <p:cNvPr id="8" name="Rectangle 10"/>
          <p:cNvSpPr>
            <a:spLocks noChangeArrowheads="1"/>
          </p:cNvSpPr>
          <p:nvPr/>
        </p:nvSpPr>
        <p:spPr bwMode="auto">
          <a:xfrm>
            <a:off x="292439" y="6506765"/>
            <a:ext cx="1260000" cy="2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FO-SSP-07-DGMS-17 V2</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240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2" name="CuadroTexto 1"/>
          <p:cNvSpPr txBox="1"/>
          <p:nvPr/>
        </p:nvSpPr>
        <p:spPr>
          <a:xfrm>
            <a:off x="1269305" y="1018263"/>
            <a:ext cx="6594763" cy="830997"/>
          </a:xfrm>
          <a:prstGeom prst="rect">
            <a:avLst/>
          </a:prstGeom>
          <a:noFill/>
        </p:spPr>
        <p:txBody>
          <a:bodyPr wrap="square" rtlCol="0">
            <a:spAutoFit/>
          </a:bodyPr>
          <a:lstStyle/>
          <a:p>
            <a:pPr algn="just"/>
            <a:r>
              <a:rPr lang="es-MX" sz="4800" b="1" spc="500" dirty="0">
                <a:solidFill>
                  <a:schemeClr val="accent2">
                    <a:lumMod val="75000"/>
                  </a:schemeClr>
                </a:solidFill>
                <a:effectLst>
                  <a:outerShdw blurRad="38100" dist="38100" dir="2700000" algn="tl">
                    <a:srgbClr val="000000">
                      <a:alpha val="43137"/>
                    </a:srgbClr>
                  </a:outerShdw>
                </a:effectLst>
              </a:rPr>
              <a:t>Estructura del S.I.A.</a:t>
            </a:r>
          </a:p>
        </p:txBody>
      </p:sp>
      <p:sp>
        <p:nvSpPr>
          <p:cNvPr id="6" name="Marcador de contenido 5"/>
          <p:cNvSpPr>
            <a:spLocks noGrp="1"/>
          </p:cNvSpPr>
          <p:nvPr>
            <p:ph sz="half" idx="1"/>
          </p:nvPr>
        </p:nvSpPr>
        <p:spPr>
          <a:xfrm>
            <a:off x="280219" y="2428295"/>
            <a:ext cx="2227455" cy="730540"/>
          </a:xfrm>
        </p:spPr>
        <p:txBody>
          <a:bodyPr>
            <a:noAutofit/>
          </a:bodyPr>
          <a:lstStyle/>
          <a:p>
            <a:pPr marL="263519" indent="-263519">
              <a:buFont typeface="+mj-lt"/>
              <a:buAutoNum type="romanUcPeriod"/>
            </a:pPr>
            <a:r>
              <a:rPr lang="es-MX" sz="2300" b="1" dirty="0">
                <a:solidFill>
                  <a:schemeClr val="accent1">
                    <a:lumMod val="50000"/>
                  </a:schemeClr>
                </a:solidFill>
                <a:effectLst>
                  <a:outerShdw blurRad="38100" dist="38100" dir="2700000" algn="tl">
                    <a:srgbClr val="000000">
                      <a:alpha val="43137"/>
                    </a:srgbClr>
                  </a:outerShdw>
                </a:effectLst>
              </a:rPr>
              <a:t>COMPONENTE NORMATIVO</a:t>
            </a:r>
          </a:p>
        </p:txBody>
      </p:sp>
      <p:sp>
        <p:nvSpPr>
          <p:cNvPr id="7" name="Marcador de contenido 6"/>
          <p:cNvSpPr>
            <a:spLocks noGrp="1"/>
          </p:cNvSpPr>
          <p:nvPr>
            <p:ph sz="half" idx="2"/>
          </p:nvPr>
        </p:nvSpPr>
        <p:spPr>
          <a:xfrm>
            <a:off x="2895586" y="2005738"/>
            <a:ext cx="5982943" cy="972999"/>
          </a:xfrm>
        </p:spPr>
        <p:txBody>
          <a:bodyPr>
            <a:noAutofit/>
          </a:bodyPr>
          <a:lstStyle/>
          <a:p>
            <a:pPr marL="0" indent="0" algn="just">
              <a:buNone/>
            </a:pPr>
            <a:r>
              <a:rPr lang="es-MX" sz="2051" dirty="0">
                <a:solidFill>
                  <a:schemeClr val="accent4">
                    <a:lumMod val="75000"/>
                  </a:schemeClr>
                </a:solidFill>
                <a:effectLst>
                  <a:outerShdw blurRad="38100" dist="38100" dir="2700000" algn="tl">
                    <a:srgbClr val="000000">
                      <a:alpha val="43137"/>
                    </a:srgbClr>
                  </a:outerShdw>
                </a:effectLst>
              </a:rPr>
              <a:t>UNIDAD DEPARTAMENTAL DE DESARROLLO ARCHIVÍSTICO EN SU CALIDAD DE UNIDAD COORDINADORA DE ARCHIVOS.</a:t>
            </a:r>
          </a:p>
        </p:txBody>
      </p:sp>
      <p:sp>
        <p:nvSpPr>
          <p:cNvPr id="8" name="Abrir llave 7"/>
          <p:cNvSpPr/>
          <p:nvPr/>
        </p:nvSpPr>
        <p:spPr>
          <a:xfrm>
            <a:off x="2576945" y="2064332"/>
            <a:ext cx="263236" cy="143394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Marcador de contenido 5"/>
          <p:cNvSpPr txBox="1">
            <a:spLocks/>
          </p:cNvSpPr>
          <p:nvPr/>
        </p:nvSpPr>
        <p:spPr>
          <a:xfrm>
            <a:off x="266475" y="4844044"/>
            <a:ext cx="2282760" cy="6977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3519" indent="-263519">
              <a:buFont typeface="+mj-lt"/>
              <a:buAutoNum type="romanUcPeriod" startAt="2"/>
            </a:pPr>
            <a:r>
              <a:rPr lang="es-MX" sz="2300" b="1" dirty="0">
                <a:solidFill>
                  <a:schemeClr val="accent6">
                    <a:lumMod val="50000"/>
                  </a:schemeClr>
                </a:solidFill>
                <a:effectLst>
                  <a:outerShdw blurRad="38100" dist="38100" dir="2700000" algn="tl">
                    <a:srgbClr val="000000">
                      <a:alpha val="43137"/>
                    </a:srgbClr>
                  </a:outerShdw>
                </a:effectLst>
              </a:rPr>
              <a:t>COMPONENTE OPERATIVO</a:t>
            </a:r>
          </a:p>
        </p:txBody>
      </p:sp>
      <p:sp>
        <p:nvSpPr>
          <p:cNvPr id="10" name="Abrir llave 9"/>
          <p:cNvSpPr/>
          <p:nvPr/>
        </p:nvSpPr>
        <p:spPr>
          <a:xfrm>
            <a:off x="2576945" y="4021290"/>
            <a:ext cx="263236" cy="23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Marcador de contenido 6"/>
          <p:cNvSpPr txBox="1">
            <a:spLocks/>
          </p:cNvSpPr>
          <p:nvPr/>
        </p:nvSpPr>
        <p:spPr>
          <a:xfrm>
            <a:off x="7745557" y="4351381"/>
            <a:ext cx="1243812" cy="726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400" dirty="0">
                <a:solidFill>
                  <a:srgbClr val="FF0000"/>
                </a:solidFill>
                <a:effectLst>
                  <a:outerShdw blurRad="38100" dist="38100" dir="2700000" algn="tl">
                    <a:srgbClr val="000000">
                      <a:alpha val="43137"/>
                    </a:srgbClr>
                  </a:outerShdw>
                </a:effectLst>
              </a:rPr>
              <a:t>UNIDADES GENERALES DE ARCHIVO</a:t>
            </a:r>
          </a:p>
        </p:txBody>
      </p:sp>
      <p:sp>
        <p:nvSpPr>
          <p:cNvPr id="12" name="Marcador de contenido 6"/>
          <p:cNvSpPr txBox="1">
            <a:spLocks/>
          </p:cNvSpPr>
          <p:nvPr/>
        </p:nvSpPr>
        <p:spPr>
          <a:xfrm>
            <a:off x="7832961" y="5523732"/>
            <a:ext cx="1249131" cy="613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400" dirty="0">
                <a:solidFill>
                  <a:schemeClr val="accent1">
                    <a:lumMod val="50000"/>
                  </a:schemeClr>
                </a:solidFill>
                <a:effectLst>
                  <a:outerShdw blurRad="38100" dist="38100" dir="2700000" algn="tl">
                    <a:srgbClr val="000000">
                      <a:alpha val="43137"/>
                    </a:srgbClr>
                  </a:outerShdw>
                </a:effectLst>
              </a:rPr>
              <a:t>UNIDADES PARTICULARES DE ARCHIVO</a:t>
            </a:r>
          </a:p>
        </p:txBody>
      </p:sp>
      <p:sp>
        <p:nvSpPr>
          <p:cNvPr id="13" name="Marcador de contenido 6"/>
          <p:cNvSpPr txBox="1">
            <a:spLocks/>
          </p:cNvSpPr>
          <p:nvPr/>
        </p:nvSpPr>
        <p:spPr>
          <a:xfrm>
            <a:off x="2846380" y="3831949"/>
            <a:ext cx="4717447" cy="1579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mj-lt"/>
              <a:buAutoNum type="alphaLcParenR"/>
            </a:pPr>
            <a:r>
              <a:rPr lang="es-MX" sz="1550" dirty="0">
                <a:solidFill>
                  <a:srgbClr val="C00000"/>
                </a:solidFill>
                <a:effectLst>
                  <a:outerShdw blurRad="38100" dist="38100" dir="2700000" algn="tl">
                    <a:srgbClr val="000000">
                      <a:alpha val="43137"/>
                    </a:srgbClr>
                  </a:outerShdw>
                </a:effectLst>
              </a:rPr>
              <a:t> Coordinación de Control de Gestión Institucional – Oficialía de partes dependiente de la Oficina del Secretario.</a:t>
            </a:r>
          </a:p>
          <a:p>
            <a:pPr marL="0" indent="0" algn="just">
              <a:lnSpc>
                <a:spcPct val="100000"/>
              </a:lnSpc>
              <a:spcBef>
                <a:spcPts val="0"/>
              </a:spcBef>
              <a:buFont typeface="+mj-lt"/>
              <a:buAutoNum type="alphaLcParenR"/>
            </a:pPr>
            <a:r>
              <a:rPr lang="es-MX" sz="1550" dirty="0">
                <a:solidFill>
                  <a:schemeClr val="accent3">
                    <a:lumMod val="50000"/>
                  </a:schemeClr>
                </a:solidFill>
                <a:effectLst>
                  <a:outerShdw blurRad="38100" dist="38100" dir="2700000" algn="tl">
                    <a:srgbClr val="000000">
                      <a:alpha val="43137"/>
                    </a:srgbClr>
                  </a:outerShdw>
                </a:effectLst>
              </a:rPr>
              <a:t> Unidad de Archivo de Concentración dependiente de la Dirección General de Mantenimiento y Servicios.</a:t>
            </a:r>
          </a:p>
          <a:p>
            <a:pPr marL="0" indent="0" algn="just">
              <a:lnSpc>
                <a:spcPct val="100000"/>
              </a:lnSpc>
              <a:spcBef>
                <a:spcPts val="0"/>
              </a:spcBef>
              <a:buFont typeface="+mj-lt"/>
              <a:buAutoNum type="alphaLcParenR"/>
            </a:pPr>
            <a:r>
              <a:rPr lang="es-MX" sz="1550" dirty="0">
                <a:solidFill>
                  <a:schemeClr val="accent1">
                    <a:lumMod val="75000"/>
                  </a:schemeClr>
                </a:solidFill>
                <a:effectLst>
                  <a:outerShdw blurRad="38100" dist="38100" dir="2700000" algn="tl">
                    <a:srgbClr val="000000">
                      <a:alpha val="43137"/>
                    </a:srgbClr>
                  </a:outerShdw>
                </a:effectLst>
              </a:rPr>
              <a:t> Unidad de Archivo Histórico dependiente de la Dirección General de Mantenimiento y Servicios.</a:t>
            </a:r>
          </a:p>
        </p:txBody>
      </p:sp>
      <p:sp>
        <p:nvSpPr>
          <p:cNvPr id="14" name="Marcador de contenido 6"/>
          <p:cNvSpPr txBox="1">
            <a:spLocks/>
          </p:cNvSpPr>
          <p:nvPr/>
        </p:nvSpPr>
        <p:spPr>
          <a:xfrm>
            <a:off x="2971076" y="2978735"/>
            <a:ext cx="5907453" cy="526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MX" sz="3600" dirty="0">
                <a:solidFill>
                  <a:schemeClr val="accent2">
                    <a:lumMod val="75000"/>
                  </a:schemeClr>
                </a:solidFill>
                <a:effectLst>
                  <a:outerShdw blurRad="38100" dist="38100" dir="2700000" algn="tl">
                    <a:srgbClr val="000000">
                      <a:alpha val="43137"/>
                    </a:srgbClr>
                  </a:outerShdw>
                </a:effectLst>
              </a:rPr>
              <a:t>COTECIAD</a:t>
            </a:r>
            <a:r>
              <a:rPr lang="es-MX" sz="1200" dirty="0">
                <a:solidFill>
                  <a:schemeClr val="accent2">
                    <a:lumMod val="75000"/>
                  </a:schemeClr>
                </a:solidFill>
              </a:rPr>
              <a:t> </a:t>
            </a:r>
            <a:r>
              <a:rPr lang="es-MX" sz="1200" dirty="0">
                <a:solidFill>
                  <a:schemeClr val="accent2">
                    <a:lumMod val="50000"/>
                  </a:schemeClr>
                </a:solidFill>
              </a:rPr>
              <a:t>(Comité Técnico Interno de Administración de Documentos)</a:t>
            </a:r>
            <a:endParaRPr lang="es-MX" sz="1200" dirty="0">
              <a:solidFill>
                <a:schemeClr val="accent2">
                  <a:lumMod val="75000"/>
                </a:schemeClr>
              </a:solidFill>
            </a:endParaRPr>
          </a:p>
        </p:txBody>
      </p:sp>
      <p:sp>
        <p:nvSpPr>
          <p:cNvPr id="15" name="Marcador de contenido 6"/>
          <p:cNvSpPr txBox="1">
            <a:spLocks/>
          </p:cNvSpPr>
          <p:nvPr/>
        </p:nvSpPr>
        <p:spPr>
          <a:xfrm>
            <a:off x="2846380" y="5584898"/>
            <a:ext cx="4717447" cy="5801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mj-lt"/>
              <a:buAutoNum type="alphaLcParenR" startAt="5"/>
            </a:pPr>
            <a:r>
              <a:rPr lang="es-MX" sz="1550" dirty="0">
                <a:solidFill>
                  <a:schemeClr val="accent2">
                    <a:lumMod val="50000"/>
                  </a:schemeClr>
                </a:solidFill>
                <a:effectLst>
                  <a:outerShdw blurRad="38100" dist="38100" dir="2700000" algn="tl">
                    <a:srgbClr val="000000">
                      <a:alpha val="43137"/>
                    </a:srgbClr>
                  </a:outerShdw>
                </a:effectLst>
              </a:rPr>
              <a:t> Unidad de Archivo de Trámite de cada Unidad Administrativa responsable.</a:t>
            </a:r>
          </a:p>
        </p:txBody>
      </p:sp>
      <p:sp>
        <p:nvSpPr>
          <p:cNvPr id="3" name="CuadroTexto 2"/>
          <p:cNvSpPr txBox="1"/>
          <p:nvPr/>
        </p:nvSpPr>
        <p:spPr>
          <a:xfrm>
            <a:off x="2846380" y="6153761"/>
            <a:ext cx="4809425" cy="330860"/>
          </a:xfrm>
          <a:prstGeom prst="rect">
            <a:avLst/>
          </a:prstGeom>
          <a:noFill/>
        </p:spPr>
        <p:txBody>
          <a:bodyPr wrap="square" rtlCol="0">
            <a:spAutoFit/>
          </a:bodyPr>
          <a:lstStyle/>
          <a:p>
            <a:pPr>
              <a:buFont typeface="+mj-lt"/>
              <a:buAutoNum type="alphaLcParenR" startAt="6"/>
            </a:pPr>
            <a:r>
              <a:rPr lang="es-MX" sz="1550" dirty="0">
                <a:solidFill>
                  <a:schemeClr val="accent6">
                    <a:lumMod val="75000"/>
                  </a:schemeClr>
                </a:solidFill>
                <a:effectLst>
                  <a:outerShdw blurRad="38100" dist="38100" dir="2700000" algn="tl">
                    <a:srgbClr val="000000">
                      <a:alpha val="43137"/>
                    </a:srgbClr>
                  </a:outerShdw>
                </a:effectLst>
              </a:rPr>
              <a:t> Unidad de Documentación en Trámite.</a:t>
            </a:r>
          </a:p>
        </p:txBody>
      </p:sp>
      <p:sp>
        <p:nvSpPr>
          <p:cNvPr id="5" name="Cerrar llave 4"/>
          <p:cNvSpPr/>
          <p:nvPr/>
        </p:nvSpPr>
        <p:spPr>
          <a:xfrm>
            <a:off x="7688522" y="4021290"/>
            <a:ext cx="91978" cy="13900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Cerrar llave 15"/>
          <p:cNvSpPr/>
          <p:nvPr/>
        </p:nvSpPr>
        <p:spPr>
          <a:xfrm>
            <a:off x="7688522" y="5633025"/>
            <a:ext cx="91978" cy="36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683018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2382816"/>
            <a:ext cx="8642555" cy="2123658"/>
          </a:xfrm>
          <a:prstGeom prst="rect">
            <a:avLst/>
          </a:prstGeom>
          <a:noFill/>
        </p:spPr>
        <p:txBody>
          <a:bodyPr wrap="square" rtlCol="0">
            <a:spAutoFit/>
          </a:bodyPr>
          <a:lstStyle/>
          <a:p>
            <a:pPr algn="ctr"/>
            <a:r>
              <a:rPr lang="es-MX" sz="4400" b="1" dirty="0">
                <a:solidFill>
                  <a:schemeClr val="accent2">
                    <a:lumMod val="75000"/>
                  </a:schemeClr>
                </a:solidFill>
                <a:effectLst>
                  <a:outerShdw blurRad="38100" dist="38100" dir="2700000" algn="tl">
                    <a:srgbClr val="000000">
                      <a:alpha val="43137"/>
                    </a:srgbClr>
                  </a:outerShdw>
                </a:effectLst>
              </a:rPr>
              <a:t>Controles de Préstamo de Expedientes y Estadística de Usuarios</a:t>
            </a:r>
            <a:endParaRPr lang="es-MX" sz="36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0727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22" y="2715329"/>
            <a:ext cx="8642555" cy="1446550"/>
          </a:xfrm>
          <a:prstGeom prst="rect">
            <a:avLst/>
          </a:prstGeom>
          <a:noFill/>
        </p:spPr>
        <p:txBody>
          <a:bodyPr wrap="square" rtlCol="0">
            <a:spAutoFit/>
          </a:bodyPr>
          <a:lstStyle/>
          <a:p>
            <a:pPr algn="ctr"/>
            <a:r>
              <a:rPr lang="es-MX" sz="4400" b="1" dirty="0">
                <a:solidFill>
                  <a:schemeClr val="accent2">
                    <a:lumMod val="75000"/>
                  </a:schemeClr>
                </a:solidFill>
                <a:effectLst>
                  <a:outerShdw blurRad="38100" dist="38100" dir="2700000" algn="tl">
                    <a:srgbClr val="000000">
                      <a:alpha val="43137"/>
                    </a:srgbClr>
                  </a:outerShdw>
                </a:effectLst>
              </a:rPr>
              <a:t>Controles de Conservación y Restauración de Documentos</a:t>
            </a:r>
            <a:endParaRPr lang="es-MX" sz="3600"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2502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50719" y="2715165"/>
            <a:ext cx="8642555" cy="1446550"/>
          </a:xfrm>
          <a:prstGeom prst="rect">
            <a:avLst/>
          </a:prstGeom>
          <a:noFill/>
        </p:spPr>
        <p:txBody>
          <a:bodyPr wrap="square" rtlCol="0">
            <a:spAutoFit/>
          </a:bodyPr>
          <a:lstStyle/>
          <a:p>
            <a:pPr algn="ctr"/>
            <a:r>
              <a:rPr lang="es-MX" sz="4400" b="1" dirty="0">
                <a:solidFill>
                  <a:schemeClr val="accent2">
                    <a:lumMod val="75000"/>
                  </a:schemeClr>
                </a:solidFill>
                <a:effectLst>
                  <a:outerShdw blurRad="38100" dist="38100" dir="2700000" algn="tl">
                    <a:srgbClr val="000000">
                      <a:alpha val="43137"/>
                    </a:srgbClr>
                  </a:outerShdw>
                </a:effectLst>
              </a:rPr>
              <a:t>Guía General de Fondos de los Archivos Históricos</a:t>
            </a:r>
            <a:endParaRPr lang="es-MX" sz="36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4078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5" name="CuadroTexto 4"/>
          <p:cNvSpPr txBox="1"/>
          <p:nvPr/>
        </p:nvSpPr>
        <p:spPr>
          <a:xfrm>
            <a:off x="264577" y="852422"/>
            <a:ext cx="8642555" cy="5570756"/>
          </a:xfrm>
          <a:prstGeom prst="rect">
            <a:avLst/>
          </a:prstGeom>
          <a:noFill/>
        </p:spPr>
        <p:txBody>
          <a:bodyPr wrap="square" rtlCol="0">
            <a:spAutoFit/>
          </a:bodyPr>
          <a:lstStyle/>
          <a:p>
            <a:pPr algn="ctr"/>
            <a:endParaRPr lang="es-MX" sz="3200" b="1" dirty="0">
              <a:solidFill>
                <a:schemeClr val="accent2">
                  <a:lumMod val="75000"/>
                </a:schemeClr>
              </a:solidFill>
              <a:effectLst>
                <a:outerShdw blurRad="38100" dist="38100" dir="2700000" algn="tl">
                  <a:srgbClr val="000000">
                    <a:alpha val="43137"/>
                  </a:srgbClr>
                </a:outerShdw>
              </a:effectLst>
            </a:endParaRPr>
          </a:p>
          <a:p>
            <a:pPr algn="ctr"/>
            <a:endParaRPr lang="es-MX" sz="3200" b="1" dirty="0">
              <a:solidFill>
                <a:schemeClr val="accent2">
                  <a:lumMod val="75000"/>
                </a:schemeClr>
              </a:solidFill>
              <a:effectLst>
                <a:outerShdw blurRad="38100" dist="38100" dir="2700000" algn="tl">
                  <a:srgbClr val="000000">
                    <a:alpha val="43137"/>
                  </a:srgbClr>
                </a:outerShdw>
              </a:effectLst>
            </a:endParaRPr>
          </a:p>
          <a:p>
            <a:pPr algn="ctr"/>
            <a:endParaRPr lang="es-MX" sz="3200" b="1" dirty="0">
              <a:solidFill>
                <a:schemeClr val="accent2">
                  <a:lumMod val="75000"/>
                </a:schemeClr>
              </a:solidFill>
              <a:effectLst>
                <a:outerShdw blurRad="38100" dist="38100" dir="2700000" algn="tl">
                  <a:srgbClr val="000000">
                    <a:alpha val="43137"/>
                  </a:srgbClr>
                </a:outerShdw>
              </a:effectLst>
            </a:endParaRPr>
          </a:p>
          <a:p>
            <a:pPr algn="ctr"/>
            <a:r>
              <a:rPr lang="es-MX" sz="7200" b="1" dirty="0">
                <a:solidFill>
                  <a:schemeClr val="accent2">
                    <a:lumMod val="75000"/>
                  </a:schemeClr>
                </a:solidFill>
                <a:effectLst>
                  <a:outerShdw blurRad="38100" dist="38100" dir="2700000" algn="tl">
                    <a:srgbClr val="000000">
                      <a:alpha val="43137"/>
                    </a:srgbClr>
                  </a:outerShdw>
                </a:effectLst>
              </a:rPr>
              <a:t>¡Gracias, por </a:t>
            </a:r>
          </a:p>
          <a:p>
            <a:pPr algn="ctr"/>
            <a:r>
              <a:rPr lang="es-MX" sz="7200" b="1" dirty="0">
                <a:solidFill>
                  <a:schemeClr val="accent2">
                    <a:lumMod val="75000"/>
                  </a:schemeClr>
                </a:solidFill>
                <a:effectLst>
                  <a:outerShdw blurRad="38100" dist="38100" dir="2700000" algn="tl">
                    <a:srgbClr val="000000">
                      <a:alpha val="43137"/>
                    </a:srgbClr>
                  </a:outerShdw>
                </a:effectLst>
              </a:rPr>
              <a:t>su atención!</a:t>
            </a:r>
          </a:p>
          <a:p>
            <a:pPr algn="ctr"/>
            <a:endParaRPr lang="es-MX" sz="3200" b="1" i="1" dirty="0">
              <a:solidFill>
                <a:schemeClr val="accent1">
                  <a:lumMod val="75000"/>
                </a:schemeClr>
              </a:solidFill>
              <a:effectLst>
                <a:outerShdw blurRad="38100" dist="38100" dir="2700000" algn="tl">
                  <a:srgbClr val="000000">
                    <a:alpha val="43137"/>
                  </a:srgbClr>
                </a:outerShdw>
              </a:effectLst>
            </a:endParaRPr>
          </a:p>
          <a:p>
            <a:pPr algn="ctr"/>
            <a:endParaRPr lang="es-MX" sz="2000" dirty="0">
              <a:solidFill>
                <a:schemeClr val="accent1">
                  <a:lumMod val="50000"/>
                </a:schemeClr>
              </a:solidFill>
              <a:effectLst>
                <a:outerShdw blurRad="38100" dist="38100" dir="2700000" algn="tl">
                  <a:srgbClr val="000000">
                    <a:alpha val="43137"/>
                  </a:srgbClr>
                </a:outerShdw>
              </a:effectLst>
            </a:endParaRPr>
          </a:p>
          <a:p>
            <a:pPr algn="ctr"/>
            <a:r>
              <a:rPr lang="es-MX" sz="1600" dirty="0">
                <a:solidFill>
                  <a:schemeClr val="accent1">
                    <a:lumMod val="50000"/>
                  </a:schemeClr>
                </a:solidFill>
                <a:effectLst>
                  <a:outerShdw blurRad="38100" dist="38100" dir="2700000" algn="tl">
                    <a:srgbClr val="000000">
                      <a:alpha val="43137"/>
                    </a:srgbClr>
                  </a:outerShdw>
                </a:effectLst>
              </a:rPr>
              <a:t>Jorge Alejandro Vélez Barrera</a:t>
            </a:r>
          </a:p>
          <a:p>
            <a:pPr algn="ctr"/>
            <a:r>
              <a:rPr lang="es-MX" sz="1600" dirty="0">
                <a:solidFill>
                  <a:schemeClr val="accent1">
                    <a:lumMod val="50000"/>
                  </a:schemeClr>
                </a:solidFill>
                <a:effectLst>
                  <a:outerShdw blurRad="38100" dist="38100" dir="2700000" algn="tl">
                    <a:srgbClr val="000000">
                      <a:alpha val="43137"/>
                    </a:srgbClr>
                  </a:outerShdw>
                </a:effectLst>
              </a:rPr>
              <a:t>J.U.D. de Desarrollo Archivístico</a:t>
            </a:r>
          </a:p>
          <a:p>
            <a:pPr algn="ctr"/>
            <a:r>
              <a:rPr lang="es-MX" sz="1600" dirty="0">
                <a:solidFill>
                  <a:schemeClr val="accent1">
                    <a:lumMod val="50000"/>
                  </a:schemeClr>
                </a:solidFill>
                <a:effectLst>
                  <a:outerShdw blurRad="38100" dist="38100" dir="2700000" algn="tl">
                    <a:srgbClr val="000000">
                      <a:alpha val="43137"/>
                    </a:srgbClr>
                  </a:outerShdw>
                </a:effectLst>
              </a:rPr>
              <a:t>Extensión: 7213 y 7147</a:t>
            </a:r>
          </a:p>
          <a:p>
            <a:pPr algn="ctr"/>
            <a:r>
              <a:rPr lang="es-MX" sz="1600" dirty="0">
                <a:solidFill>
                  <a:schemeClr val="accent1">
                    <a:lumMod val="50000"/>
                  </a:schemeClr>
                </a:solidFill>
                <a:effectLst>
                  <a:outerShdw blurRad="38100" dist="38100" dir="2700000" algn="tl">
                    <a:srgbClr val="000000">
                      <a:alpha val="43137"/>
                    </a:srgbClr>
                  </a:outerShdw>
                </a:effectLst>
              </a:rPr>
              <a:t>juddesarrolloarchivistico@gmail.com</a:t>
            </a:r>
          </a:p>
        </p:txBody>
      </p:sp>
    </p:spTree>
    <p:extLst>
      <p:ext uri="{BB962C8B-B14F-4D97-AF65-F5344CB8AC3E}">
        <p14:creationId xmlns:p14="http://schemas.microsoft.com/office/powerpoint/2010/main" val="4196739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2" name="CuadroTexto 1"/>
          <p:cNvSpPr txBox="1"/>
          <p:nvPr/>
        </p:nvSpPr>
        <p:spPr>
          <a:xfrm>
            <a:off x="266413" y="826538"/>
            <a:ext cx="8641615" cy="5926238"/>
          </a:xfrm>
          <a:prstGeom prst="rect">
            <a:avLst/>
          </a:prstGeom>
          <a:noFill/>
        </p:spPr>
        <p:txBody>
          <a:bodyPr wrap="square" rtlCol="0">
            <a:spAutoFit/>
          </a:bodyPr>
          <a:lstStyle/>
          <a:p>
            <a:pPr algn="just"/>
            <a:r>
              <a:rPr lang="es-MX" sz="3200" b="1" kern="100" dirty="0">
                <a:solidFill>
                  <a:schemeClr val="accent2">
                    <a:lumMod val="75000"/>
                  </a:schemeClr>
                </a:solidFill>
                <a:effectLst>
                  <a:outerShdw blurRad="38100" dist="38100" dir="2700000" algn="tl">
                    <a:srgbClr val="000000">
                      <a:alpha val="43137"/>
                    </a:srgbClr>
                  </a:outerShdw>
                </a:effectLst>
              </a:rPr>
              <a:t>Funciones de la Unidad Departamental de Desarrollo Archivístico</a:t>
            </a:r>
          </a:p>
          <a:p>
            <a:pPr algn="just"/>
            <a:endParaRPr lang="es-MX" sz="1600" dirty="0">
              <a:solidFill>
                <a:schemeClr val="accent2">
                  <a:lumMod val="75000"/>
                </a:schemeClr>
              </a:solidFill>
              <a:effectLst>
                <a:outerShdw blurRad="38100" dist="38100" dir="2700000" algn="tl">
                  <a:srgbClr val="000000">
                    <a:alpha val="43137"/>
                  </a:srgbClr>
                </a:outerShdw>
              </a:effectLst>
            </a:endParaRPr>
          </a:p>
          <a:p>
            <a:pPr marL="342891" indent="-342891" algn="just">
              <a:buFont typeface="Wingdings" panose="05000000000000000000" pitchFamily="2" charset="2"/>
              <a:buChar char="§"/>
            </a:pPr>
            <a:r>
              <a:rPr lang="es-MX" sz="2500" dirty="0">
                <a:solidFill>
                  <a:srgbClr val="2563B5"/>
                </a:solidFill>
                <a:effectLst>
                  <a:outerShdw blurRad="38100" dist="38100" dir="2700000" algn="tl">
                    <a:srgbClr val="000000">
                      <a:alpha val="43137"/>
                    </a:srgbClr>
                  </a:outerShdw>
                </a:effectLst>
              </a:rPr>
              <a:t>Dictaminar los archivos de las diferentes áreas susceptibles de trasladar al archivo de concentración en apego al Programa Institucional de Desarrollo Archivístico.</a:t>
            </a:r>
          </a:p>
          <a:p>
            <a:pPr marL="342891" indent="-342891" algn="just">
              <a:buFont typeface="Wingdings" panose="05000000000000000000" pitchFamily="2" charset="2"/>
              <a:buChar char="§"/>
            </a:pPr>
            <a:r>
              <a:rPr lang="es-MX" sz="2500" dirty="0">
                <a:solidFill>
                  <a:schemeClr val="bg2">
                    <a:lumMod val="50000"/>
                  </a:schemeClr>
                </a:solidFill>
                <a:effectLst>
                  <a:outerShdw blurRad="38100" dist="38100" dir="2700000" algn="tl">
                    <a:srgbClr val="000000">
                      <a:alpha val="43137"/>
                    </a:srgbClr>
                  </a:outerShdw>
                </a:effectLst>
              </a:rPr>
              <a:t>Proporcionar apoyo al Comité Técnico Interno de Administración de Documentos (COTECIAD), para brindar información específica en caso de ser necesaria.</a:t>
            </a:r>
          </a:p>
          <a:p>
            <a:pPr marL="342891" indent="-342891" algn="just">
              <a:buFont typeface="Wingdings" panose="05000000000000000000" pitchFamily="2" charset="2"/>
              <a:buChar char="§"/>
            </a:pPr>
            <a:r>
              <a:rPr lang="es-MX" sz="2500" dirty="0">
                <a:solidFill>
                  <a:schemeClr val="accent6">
                    <a:lumMod val="75000"/>
                  </a:schemeClr>
                </a:solidFill>
                <a:effectLst>
                  <a:outerShdw blurRad="38100" dist="38100" dir="2700000" algn="tl">
                    <a:srgbClr val="000000">
                      <a:alpha val="43137"/>
                    </a:srgbClr>
                  </a:outerShdw>
                </a:effectLst>
              </a:rPr>
              <a:t>Realizar acciones permanentes para la implantación de las normas archivísticas para el mejoramiento integral de los archivos.</a:t>
            </a:r>
          </a:p>
          <a:p>
            <a:pPr marL="342891" indent="-342891" algn="just">
              <a:buFont typeface="Wingdings" panose="05000000000000000000" pitchFamily="2" charset="2"/>
              <a:buChar char="§"/>
            </a:pPr>
            <a:r>
              <a:rPr lang="es-MX" sz="2500" dirty="0">
                <a:solidFill>
                  <a:schemeClr val="accent4">
                    <a:lumMod val="50000"/>
                  </a:schemeClr>
                </a:solidFill>
                <a:effectLst>
                  <a:outerShdw blurRad="38100" dist="38100" dir="2700000" algn="tl">
                    <a:srgbClr val="000000">
                      <a:alpha val="43137"/>
                    </a:srgbClr>
                  </a:outerShdw>
                </a:effectLst>
              </a:rPr>
              <a:t>Distribuir documentos con personal propio, al interior y exterior de la Secretaría, así como documentación foránea mediante el uso de SEPOMEX.</a:t>
            </a:r>
          </a:p>
        </p:txBody>
      </p:sp>
    </p:spTree>
    <p:extLst>
      <p:ext uri="{BB962C8B-B14F-4D97-AF65-F5344CB8AC3E}">
        <p14:creationId xmlns:p14="http://schemas.microsoft.com/office/powerpoint/2010/main" val="185555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2" name="CuadroTexto 1"/>
          <p:cNvSpPr txBox="1"/>
          <p:nvPr/>
        </p:nvSpPr>
        <p:spPr>
          <a:xfrm>
            <a:off x="266413" y="826537"/>
            <a:ext cx="8641615" cy="5878532"/>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Integración del COTECIAD</a:t>
            </a:r>
          </a:p>
          <a:p>
            <a:pPr algn="just"/>
            <a:endParaRPr lang="es-MX" sz="800" dirty="0">
              <a:solidFill>
                <a:srgbClr val="2563B5"/>
              </a:solidFill>
              <a:effectLst>
                <a:outerShdw blurRad="38100" dist="38100" dir="2700000" algn="tl">
                  <a:srgbClr val="000000">
                    <a:alpha val="43137"/>
                  </a:srgbClr>
                </a:outerShdw>
              </a:effectLst>
            </a:endParaRPr>
          </a:p>
          <a:p>
            <a:pPr marL="400041" indent="-400041" algn="just">
              <a:buFont typeface="+mj-lt"/>
              <a:buAutoNum type="romanUcPeriod"/>
            </a:pPr>
            <a:r>
              <a:rPr lang="es-MX" sz="2400" dirty="0">
                <a:solidFill>
                  <a:schemeClr val="tx2">
                    <a:lumMod val="75000"/>
                  </a:schemeClr>
                </a:solidFill>
                <a:effectLst>
                  <a:outerShdw blurRad="38100" dist="38100" dir="2700000" algn="tl">
                    <a:srgbClr val="000000">
                      <a:alpha val="43137"/>
                    </a:srgbClr>
                  </a:outerShdw>
                </a:effectLst>
              </a:rPr>
              <a:t>Oficialía Mayor de la Secretaría de Seguridad Pública, quien fungirá como </a:t>
            </a:r>
            <a:r>
              <a:rPr lang="es-MX" sz="2400" dirty="0">
                <a:solidFill>
                  <a:srgbClr val="C00000"/>
                </a:solidFill>
                <a:effectLst>
                  <a:outerShdw blurRad="38100" dist="38100" dir="2700000" algn="tl">
                    <a:srgbClr val="000000">
                      <a:alpha val="43137"/>
                    </a:srgbClr>
                  </a:outerShdw>
                </a:effectLst>
              </a:rPr>
              <a:t>PRESIDENTE</a:t>
            </a:r>
            <a:r>
              <a:rPr lang="es-MX" sz="2400" dirty="0">
                <a:solidFill>
                  <a:srgbClr val="2563B5"/>
                </a:solidFill>
                <a:effectLst>
                  <a:outerShdw blurRad="38100" dist="38100" dir="2700000" algn="tl">
                    <a:srgbClr val="000000">
                      <a:alpha val="43137"/>
                    </a:srgbClr>
                  </a:outerShdw>
                </a:effectLst>
              </a:rPr>
              <a:t>.</a:t>
            </a:r>
          </a:p>
          <a:p>
            <a:pPr marL="400041" indent="-400041" algn="just">
              <a:buFont typeface="+mj-lt"/>
              <a:buAutoNum type="romanUcPeriod"/>
            </a:pPr>
            <a:r>
              <a:rPr lang="es-MX" sz="2400" dirty="0">
                <a:solidFill>
                  <a:schemeClr val="bg2">
                    <a:lumMod val="50000"/>
                  </a:schemeClr>
                </a:solidFill>
                <a:effectLst>
                  <a:outerShdw blurRad="38100" dist="38100" dir="2700000" algn="tl">
                    <a:srgbClr val="000000">
                      <a:alpha val="43137"/>
                    </a:srgbClr>
                  </a:outerShdw>
                </a:effectLst>
              </a:rPr>
              <a:t>Dirección Ejecutiva de Transparencia, quien fungirá como </a:t>
            </a:r>
            <a:r>
              <a:rPr lang="es-MX" sz="2400" dirty="0">
                <a:solidFill>
                  <a:srgbClr val="C00000"/>
                </a:solidFill>
                <a:effectLst>
                  <a:outerShdw blurRad="38100" dist="38100" dir="2700000" algn="tl">
                    <a:srgbClr val="000000">
                      <a:alpha val="43137"/>
                    </a:srgbClr>
                  </a:outerShdw>
                </a:effectLst>
              </a:rPr>
              <a:t>SECRETARIO EJECUTIVO</a:t>
            </a:r>
            <a:r>
              <a:rPr lang="es-MX" sz="2400" dirty="0">
                <a:solidFill>
                  <a:srgbClr val="2563B5"/>
                </a:solidFill>
                <a:effectLst>
                  <a:outerShdw blurRad="38100" dist="38100" dir="2700000" algn="tl">
                    <a:srgbClr val="000000">
                      <a:alpha val="43137"/>
                    </a:srgbClr>
                  </a:outerShdw>
                </a:effectLst>
              </a:rPr>
              <a:t>.</a:t>
            </a:r>
          </a:p>
          <a:p>
            <a:pPr marL="400041" indent="-400041" algn="just">
              <a:buFont typeface="+mj-lt"/>
              <a:buAutoNum type="romanUcPeriod"/>
            </a:pPr>
            <a:r>
              <a:rPr lang="es-MX" sz="2400" dirty="0">
                <a:solidFill>
                  <a:schemeClr val="tx2">
                    <a:lumMod val="75000"/>
                  </a:schemeClr>
                </a:solidFill>
                <a:effectLst>
                  <a:outerShdw blurRad="38100" dist="38100" dir="2700000" algn="tl">
                    <a:srgbClr val="000000">
                      <a:alpha val="43137"/>
                    </a:srgbClr>
                  </a:outerShdw>
                </a:effectLst>
              </a:rPr>
              <a:t>Jefatura de la Unidad Departamental de Desarrollo Archivístico, quien fungirá como </a:t>
            </a:r>
            <a:r>
              <a:rPr lang="es-MX" sz="2400" dirty="0">
                <a:solidFill>
                  <a:srgbClr val="C00000"/>
                </a:solidFill>
                <a:effectLst>
                  <a:outerShdw blurRad="38100" dist="38100" dir="2700000" algn="tl">
                    <a:srgbClr val="000000">
                      <a:alpha val="43137"/>
                    </a:srgbClr>
                  </a:outerShdw>
                </a:effectLst>
              </a:rPr>
              <a:t>SECRETARIO TÉCNICO</a:t>
            </a:r>
            <a:r>
              <a:rPr lang="es-MX" sz="2400" dirty="0">
                <a:solidFill>
                  <a:srgbClr val="2563B5"/>
                </a:solidFill>
                <a:effectLst>
                  <a:outerShdw blurRad="38100" dist="38100" dir="2700000" algn="tl">
                    <a:srgbClr val="000000">
                      <a:alpha val="43137"/>
                    </a:srgbClr>
                  </a:outerShdw>
                </a:effectLst>
              </a:rPr>
              <a:t>.</a:t>
            </a:r>
          </a:p>
          <a:p>
            <a:pPr marL="400041" indent="-400041" algn="just">
              <a:buFont typeface="+mj-lt"/>
              <a:buAutoNum type="romanUcPeriod"/>
            </a:pPr>
            <a:r>
              <a:rPr lang="es-MX" sz="2400" dirty="0">
                <a:solidFill>
                  <a:srgbClr val="C00000"/>
                </a:solidFill>
                <a:effectLst>
                  <a:outerShdw blurRad="38100" dist="38100" dir="2700000" algn="tl">
                    <a:srgbClr val="000000">
                      <a:alpha val="43137"/>
                    </a:srgbClr>
                  </a:outerShdw>
                </a:effectLst>
              </a:rPr>
              <a:t>Vocales</a:t>
            </a:r>
            <a:r>
              <a:rPr lang="es-MX" sz="2400" dirty="0">
                <a:solidFill>
                  <a:srgbClr val="2563B5"/>
                </a:solidFill>
                <a:effectLst>
                  <a:outerShdw blurRad="38100" dist="38100" dir="2700000" algn="tl">
                    <a:srgbClr val="000000">
                      <a:alpha val="43137"/>
                    </a:srgbClr>
                  </a:outerShdw>
                </a:effectLst>
              </a:rPr>
              <a:t>:</a:t>
            </a:r>
          </a:p>
          <a:p>
            <a:pPr marL="811193" indent="-400041" algn="just">
              <a:buFont typeface="Wingdings" panose="05000000000000000000" pitchFamily="2" charset="2"/>
              <a:buChar char="§"/>
            </a:pPr>
            <a:r>
              <a:rPr lang="es-MX" sz="2400" dirty="0">
                <a:solidFill>
                  <a:schemeClr val="tx2">
                    <a:lumMod val="75000"/>
                  </a:schemeClr>
                </a:solidFill>
                <a:effectLst>
                  <a:outerShdw blurRad="38100" dist="38100" dir="2700000" algn="tl">
                    <a:srgbClr val="000000">
                      <a:alpha val="43137"/>
                    </a:srgbClr>
                  </a:outerShdw>
                </a:effectLst>
              </a:rPr>
              <a:t>Subsecretaría de Operación Policial.</a:t>
            </a:r>
          </a:p>
          <a:p>
            <a:pPr marL="811193" indent="-400041" algn="just">
              <a:buFont typeface="Wingdings" panose="05000000000000000000" pitchFamily="2" charset="2"/>
              <a:buChar char="§"/>
            </a:pPr>
            <a:r>
              <a:rPr lang="es-MX" sz="2400" dirty="0">
                <a:solidFill>
                  <a:schemeClr val="bg2">
                    <a:lumMod val="50000"/>
                  </a:schemeClr>
                </a:solidFill>
                <a:effectLst>
                  <a:outerShdw blurRad="38100" dist="38100" dir="2700000" algn="tl">
                    <a:srgbClr val="000000">
                      <a:alpha val="43137"/>
                    </a:srgbClr>
                  </a:outerShdw>
                </a:effectLst>
              </a:rPr>
              <a:t>Subsecretaría de Control de Tránsito.</a:t>
            </a:r>
          </a:p>
          <a:p>
            <a:pPr marL="811193" indent="-400041" algn="just">
              <a:buFont typeface="Wingdings" panose="05000000000000000000" pitchFamily="2" charset="2"/>
              <a:buChar char="§"/>
            </a:pPr>
            <a:r>
              <a:rPr lang="es-MX" sz="2400" dirty="0">
                <a:solidFill>
                  <a:schemeClr val="tx2">
                    <a:lumMod val="75000"/>
                  </a:schemeClr>
                </a:solidFill>
                <a:effectLst>
                  <a:outerShdw blurRad="38100" dist="38100" dir="2700000" algn="tl">
                    <a:srgbClr val="000000">
                      <a:alpha val="43137"/>
                    </a:srgbClr>
                  </a:outerShdw>
                </a:effectLst>
              </a:rPr>
              <a:t>Subsecretaría de Participación Ciudadana y Prevención del Delito.</a:t>
            </a:r>
          </a:p>
          <a:p>
            <a:pPr marL="811193" indent="-400041" algn="just">
              <a:buFont typeface="Wingdings" panose="05000000000000000000" pitchFamily="2" charset="2"/>
              <a:buChar char="§"/>
            </a:pPr>
            <a:r>
              <a:rPr lang="es-MX" sz="2400" dirty="0">
                <a:solidFill>
                  <a:schemeClr val="bg2">
                    <a:lumMod val="50000"/>
                  </a:schemeClr>
                </a:solidFill>
                <a:effectLst>
                  <a:outerShdw blurRad="38100" dist="38100" dir="2700000" algn="tl">
                    <a:srgbClr val="000000">
                      <a:alpha val="43137"/>
                    </a:srgbClr>
                  </a:outerShdw>
                </a:effectLst>
              </a:rPr>
              <a:t>Subsecretaría de Desarrollo Institucional.</a:t>
            </a:r>
          </a:p>
          <a:p>
            <a:pPr marL="811193" indent="-400041" algn="just">
              <a:buFont typeface="Wingdings" panose="05000000000000000000" pitchFamily="2" charset="2"/>
              <a:buChar char="§"/>
            </a:pPr>
            <a:r>
              <a:rPr lang="es-MX" sz="2400" dirty="0">
                <a:solidFill>
                  <a:schemeClr val="tx2">
                    <a:lumMod val="75000"/>
                  </a:schemeClr>
                </a:solidFill>
                <a:effectLst>
                  <a:outerShdw blurRad="38100" dist="38100" dir="2700000" algn="tl">
                    <a:srgbClr val="000000">
                      <a:alpha val="43137"/>
                    </a:srgbClr>
                  </a:outerShdw>
                </a:effectLst>
              </a:rPr>
              <a:t>Subsecretaría de Información e Inteligencia Policial.</a:t>
            </a:r>
          </a:p>
          <a:p>
            <a:pPr marL="811193" indent="-400041" algn="just">
              <a:buFont typeface="Wingdings" panose="05000000000000000000" pitchFamily="2" charset="2"/>
              <a:buChar char="§"/>
            </a:pPr>
            <a:r>
              <a:rPr lang="es-MX" sz="2400" dirty="0">
                <a:solidFill>
                  <a:schemeClr val="bg2">
                    <a:lumMod val="50000"/>
                  </a:schemeClr>
                </a:solidFill>
                <a:effectLst>
                  <a:outerShdw blurRad="38100" dist="38100" dir="2700000" algn="tl">
                    <a:srgbClr val="000000">
                      <a:alpha val="43137"/>
                    </a:srgbClr>
                  </a:outerShdw>
                </a:effectLst>
              </a:rPr>
              <a:t>Jefatura del Estado Mayor Policial.</a:t>
            </a:r>
          </a:p>
        </p:txBody>
      </p:sp>
    </p:spTree>
    <p:extLst>
      <p:ext uri="{BB962C8B-B14F-4D97-AF65-F5344CB8AC3E}">
        <p14:creationId xmlns:p14="http://schemas.microsoft.com/office/powerpoint/2010/main" val="13985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2" name="CuadroTexto 1"/>
          <p:cNvSpPr txBox="1"/>
          <p:nvPr/>
        </p:nvSpPr>
        <p:spPr>
          <a:xfrm>
            <a:off x="266413" y="826538"/>
            <a:ext cx="8641615" cy="4524315"/>
          </a:xfrm>
          <a:prstGeom prst="rect">
            <a:avLst/>
          </a:prstGeom>
          <a:noFill/>
        </p:spPr>
        <p:txBody>
          <a:bodyPr wrap="square" rtlCol="0">
            <a:spAutoFit/>
          </a:bodyPr>
          <a:lstStyle/>
          <a:p>
            <a:pPr marL="811193" indent="-400041" algn="just">
              <a:buFont typeface="Wingdings" panose="05000000000000000000" pitchFamily="2" charset="2"/>
              <a:buChar char="§"/>
            </a:pPr>
            <a:r>
              <a:rPr lang="es-MX" sz="2400" dirty="0">
                <a:solidFill>
                  <a:schemeClr val="tx2">
                    <a:lumMod val="75000"/>
                  </a:schemeClr>
                </a:solidFill>
                <a:effectLst>
                  <a:outerShdw blurRad="38100" dist="38100" dir="2700000" algn="tl">
                    <a:srgbClr val="000000">
                      <a:alpha val="43137"/>
                    </a:srgbClr>
                  </a:outerShdw>
                </a:effectLst>
              </a:rPr>
              <a:t>Dirección General de Administración de Personal.</a:t>
            </a:r>
          </a:p>
          <a:p>
            <a:pPr marL="811193" indent="-400041" algn="just">
              <a:buFont typeface="Wingdings" panose="05000000000000000000" pitchFamily="2" charset="2"/>
              <a:buChar char="§"/>
            </a:pPr>
            <a:r>
              <a:rPr lang="es-MX" sz="2400" dirty="0">
                <a:solidFill>
                  <a:schemeClr val="bg2">
                    <a:lumMod val="50000"/>
                  </a:schemeClr>
                </a:solidFill>
                <a:effectLst>
                  <a:outerShdw blurRad="38100" dist="38100" dir="2700000" algn="tl">
                    <a:srgbClr val="000000">
                      <a:alpha val="43137"/>
                    </a:srgbClr>
                  </a:outerShdw>
                </a:effectLst>
              </a:rPr>
              <a:t>Coordinación de Control de Gestión Institucional.</a:t>
            </a:r>
          </a:p>
          <a:p>
            <a:pPr marL="811193" indent="-400041" algn="just">
              <a:buFont typeface="Wingdings" panose="05000000000000000000" pitchFamily="2" charset="2"/>
              <a:buChar char="§"/>
            </a:pPr>
            <a:r>
              <a:rPr lang="es-MX" sz="2400" dirty="0">
                <a:solidFill>
                  <a:schemeClr val="tx2">
                    <a:lumMod val="75000"/>
                  </a:schemeClr>
                </a:solidFill>
                <a:effectLst>
                  <a:outerShdw blurRad="38100" dist="38100" dir="2700000" algn="tl">
                    <a:srgbClr val="000000">
                      <a:alpha val="43137"/>
                    </a:srgbClr>
                  </a:outerShdw>
                </a:effectLst>
              </a:rPr>
              <a:t>Dirección Ejecutiva de Organización y Administración Territorial.</a:t>
            </a:r>
          </a:p>
          <a:p>
            <a:pPr marL="811193" indent="-400041" algn="just">
              <a:buFont typeface="Wingdings" panose="05000000000000000000" pitchFamily="2" charset="2"/>
              <a:buChar char="§"/>
            </a:pPr>
            <a:r>
              <a:rPr lang="es-MX" sz="2400" dirty="0">
                <a:solidFill>
                  <a:schemeClr val="bg2">
                    <a:lumMod val="50000"/>
                  </a:schemeClr>
                </a:solidFill>
                <a:effectLst>
                  <a:outerShdw blurRad="38100" dist="38100" dir="2700000" algn="tl">
                    <a:srgbClr val="000000">
                      <a:alpha val="43137"/>
                    </a:srgbClr>
                  </a:outerShdw>
                </a:effectLst>
              </a:rPr>
              <a:t>Dirección de Servicios.</a:t>
            </a:r>
          </a:p>
          <a:p>
            <a:pPr marL="514338" indent="-514338" algn="just">
              <a:buFont typeface="+mj-lt"/>
              <a:buAutoNum type="romanUcPeriod" startAt="5"/>
            </a:pPr>
            <a:r>
              <a:rPr lang="es-MX" sz="2400" dirty="0">
                <a:solidFill>
                  <a:srgbClr val="C00000"/>
                </a:solidFill>
                <a:effectLst>
                  <a:outerShdw blurRad="38100" dist="38100" dir="2700000" algn="tl">
                    <a:srgbClr val="000000">
                      <a:alpha val="43137"/>
                    </a:srgbClr>
                  </a:outerShdw>
                </a:effectLst>
              </a:rPr>
              <a:t>Representantes</a:t>
            </a:r>
            <a:r>
              <a:rPr lang="es-MX" sz="2400" dirty="0">
                <a:solidFill>
                  <a:srgbClr val="2563B5"/>
                </a:solidFill>
                <a:effectLst>
                  <a:outerShdw blurRad="38100" dist="38100" dir="2700000" algn="tl">
                    <a:srgbClr val="000000">
                      <a:alpha val="43137"/>
                    </a:srgbClr>
                  </a:outerShdw>
                </a:effectLst>
              </a:rPr>
              <a:t>:</a:t>
            </a:r>
          </a:p>
          <a:p>
            <a:pPr marL="987401" indent="-514338" algn="just">
              <a:buFont typeface="Wingdings" panose="05000000000000000000" pitchFamily="2" charset="2"/>
              <a:buChar char="§"/>
            </a:pPr>
            <a:r>
              <a:rPr lang="es-MX" sz="2400" dirty="0">
                <a:solidFill>
                  <a:schemeClr val="tx2">
                    <a:lumMod val="75000"/>
                  </a:schemeClr>
                </a:solidFill>
                <a:effectLst>
                  <a:outerShdw blurRad="38100" dist="38100" dir="2700000" algn="tl">
                    <a:srgbClr val="000000">
                      <a:alpha val="43137"/>
                    </a:srgbClr>
                  </a:outerShdw>
                </a:effectLst>
              </a:rPr>
              <a:t>Dirección General de Asuntos Jurídicos.</a:t>
            </a:r>
          </a:p>
          <a:p>
            <a:pPr marL="987401" indent="-514338" algn="just">
              <a:buFont typeface="Wingdings" panose="05000000000000000000" pitchFamily="2" charset="2"/>
              <a:buChar char="§"/>
            </a:pPr>
            <a:r>
              <a:rPr lang="es-MX" sz="2400" dirty="0">
                <a:solidFill>
                  <a:schemeClr val="bg2">
                    <a:lumMod val="50000"/>
                  </a:schemeClr>
                </a:solidFill>
                <a:effectLst>
                  <a:outerShdw blurRad="38100" dist="38100" dir="2700000" algn="tl">
                    <a:srgbClr val="000000">
                      <a:alpha val="43137"/>
                    </a:srgbClr>
                  </a:outerShdw>
                </a:effectLst>
              </a:rPr>
              <a:t>Contraloría Interna en la Secretaría de Seguridad Pública de la Ciudad de México.</a:t>
            </a:r>
          </a:p>
          <a:p>
            <a:pPr marL="987401" indent="-514338" algn="just">
              <a:buFont typeface="Wingdings" panose="05000000000000000000" pitchFamily="2" charset="2"/>
              <a:buChar char="§"/>
            </a:pPr>
            <a:r>
              <a:rPr lang="es-MX" sz="2400" dirty="0">
                <a:solidFill>
                  <a:schemeClr val="tx2">
                    <a:lumMod val="75000"/>
                  </a:schemeClr>
                </a:solidFill>
                <a:effectLst>
                  <a:outerShdw blurRad="38100" dist="38100" dir="2700000" algn="tl">
                    <a:srgbClr val="000000">
                      <a:alpha val="43137"/>
                    </a:srgbClr>
                  </a:outerShdw>
                </a:effectLst>
              </a:rPr>
              <a:t>Dirección General de Tecnologías de Información y Comunicaciones.</a:t>
            </a:r>
          </a:p>
          <a:p>
            <a:pPr marL="530212" indent="-514338" algn="just">
              <a:buFont typeface="+mj-lt"/>
              <a:buAutoNum type="romanUcPeriod" startAt="6"/>
            </a:pPr>
            <a:r>
              <a:rPr lang="es-MX" sz="2400" dirty="0">
                <a:solidFill>
                  <a:srgbClr val="C00000"/>
                </a:solidFill>
                <a:effectLst>
                  <a:outerShdw blurRad="38100" dist="38100" dir="2700000" algn="tl">
                    <a:srgbClr val="000000">
                      <a:alpha val="43137"/>
                    </a:srgbClr>
                  </a:outerShdw>
                </a:effectLst>
              </a:rPr>
              <a:t>Invitados.</a:t>
            </a:r>
          </a:p>
        </p:txBody>
      </p:sp>
    </p:spTree>
    <p:extLst>
      <p:ext uri="{BB962C8B-B14F-4D97-AF65-F5344CB8AC3E}">
        <p14:creationId xmlns:p14="http://schemas.microsoft.com/office/powerpoint/2010/main" val="121893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2" name="CuadroTexto 1"/>
          <p:cNvSpPr txBox="1"/>
          <p:nvPr/>
        </p:nvSpPr>
        <p:spPr>
          <a:xfrm>
            <a:off x="266413" y="870782"/>
            <a:ext cx="8641615" cy="5262979"/>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Funciones COTECIAD-SSPU</a:t>
            </a:r>
          </a:p>
          <a:p>
            <a:pPr algn="just"/>
            <a:endParaRPr lang="es-MX" dirty="0">
              <a:solidFill>
                <a:schemeClr val="accent2">
                  <a:lumMod val="75000"/>
                </a:schemeClr>
              </a:solidFill>
              <a:effectLst>
                <a:outerShdw blurRad="38100" dist="38100" dir="2700000" algn="tl">
                  <a:srgbClr val="000000">
                    <a:alpha val="43137"/>
                  </a:srgbClr>
                </a:outerShdw>
              </a:effectLst>
            </a:endParaRPr>
          </a:p>
          <a:p>
            <a:pPr marL="342891" indent="-342891" algn="just">
              <a:buFont typeface="Wingdings" panose="05000000000000000000" pitchFamily="2" charset="2"/>
              <a:buChar char="§"/>
            </a:pPr>
            <a:r>
              <a:rPr lang="es-MX" sz="2600" dirty="0">
                <a:solidFill>
                  <a:srgbClr val="2563B5"/>
                </a:solidFill>
                <a:effectLst>
                  <a:outerShdw blurRad="38100" dist="38100" dir="2700000" algn="tl">
                    <a:srgbClr val="000000">
                      <a:alpha val="43137"/>
                    </a:srgbClr>
                  </a:outerShdw>
                </a:effectLst>
              </a:rPr>
              <a:t>Constituirse como el Órgano Técnico Consultivo, de Instrumentación y Retroalimentación de la normatividad interna en materia de Administración de Archivos de la Secretaría.</a:t>
            </a:r>
          </a:p>
          <a:p>
            <a:pPr marL="342891" indent="-342891" algn="just">
              <a:buFont typeface="Wingdings" panose="05000000000000000000" pitchFamily="2" charset="2"/>
              <a:buChar char="§"/>
            </a:pPr>
            <a:r>
              <a:rPr lang="es-MX" sz="2600" dirty="0">
                <a:solidFill>
                  <a:schemeClr val="bg2">
                    <a:lumMod val="50000"/>
                  </a:schemeClr>
                </a:solidFill>
                <a:effectLst>
                  <a:outerShdw blurRad="38100" dist="38100" dir="2700000" algn="tl">
                    <a:srgbClr val="000000">
                      <a:alpha val="43137"/>
                    </a:srgbClr>
                  </a:outerShdw>
                </a:effectLst>
              </a:rPr>
              <a:t>Propiciar el desarrollo de medidas y acciones que favorezcan la implementación de normas archivísticas.</a:t>
            </a:r>
          </a:p>
          <a:p>
            <a:pPr marL="342891" indent="-342891" algn="just">
              <a:buFont typeface="Wingdings" panose="05000000000000000000" pitchFamily="2" charset="2"/>
              <a:buChar char="§"/>
            </a:pPr>
            <a:r>
              <a:rPr lang="es-MX" sz="2600" dirty="0">
                <a:solidFill>
                  <a:schemeClr val="accent2">
                    <a:lumMod val="75000"/>
                  </a:schemeClr>
                </a:solidFill>
                <a:effectLst>
                  <a:outerShdw blurRad="38100" dist="38100" dir="2700000" algn="tl">
                    <a:srgbClr val="000000">
                      <a:alpha val="43137"/>
                    </a:srgbClr>
                  </a:outerShdw>
                </a:effectLst>
              </a:rPr>
              <a:t>Aprobar el Manual Específico de Operación del COTECIAD.</a:t>
            </a:r>
          </a:p>
          <a:p>
            <a:pPr marL="342891" indent="-342891" algn="just">
              <a:buFont typeface="Wingdings" panose="05000000000000000000" pitchFamily="2" charset="2"/>
              <a:buChar char="§"/>
            </a:pPr>
            <a:r>
              <a:rPr lang="es-MX" sz="2600" dirty="0">
                <a:solidFill>
                  <a:schemeClr val="accent6">
                    <a:lumMod val="75000"/>
                  </a:schemeClr>
                </a:solidFill>
                <a:effectLst>
                  <a:outerShdw blurRad="38100" dist="38100" dir="2700000" algn="tl">
                    <a:srgbClr val="000000">
                      <a:alpha val="43137"/>
                    </a:srgbClr>
                  </a:outerShdw>
                </a:effectLst>
              </a:rPr>
              <a:t>Elaborar el Programa Institucional de Desarrollo Archivístico.</a:t>
            </a:r>
          </a:p>
          <a:p>
            <a:pPr marL="342891" indent="-342891" algn="just">
              <a:buFont typeface="Wingdings" panose="05000000000000000000" pitchFamily="2" charset="2"/>
              <a:buChar char="§"/>
            </a:pPr>
            <a:r>
              <a:rPr lang="es-MX" sz="2600" dirty="0">
                <a:solidFill>
                  <a:schemeClr val="accent3">
                    <a:lumMod val="50000"/>
                  </a:schemeClr>
                </a:solidFill>
                <a:effectLst>
                  <a:outerShdw blurRad="38100" dist="38100" dir="2700000" algn="tl">
                    <a:srgbClr val="000000">
                      <a:alpha val="43137"/>
                    </a:srgbClr>
                  </a:outerShdw>
                </a:effectLst>
              </a:rPr>
              <a:t>Propiciar la capacitación por medio de cursos, talleres o seminarios, dirigidos al personal encargado del manejo de los archivos.</a:t>
            </a:r>
          </a:p>
        </p:txBody>
      </p:sp>
    </p:spTree>
    <p:extLst>
      <p:ext uri="{BB962C8B-B14F-4D97-AF65-F5344CB8AC3E}">
        <p14:creationId xmlns:p14="http://schemas.microsoft.com/office/powerpoint/2010/main" val="45372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523" y="103405"/>
            <a:ext cx="5715000" cy="704851"/>
          </a:xfrm>
          <a:prstGeom prst="rect">
            <a:avLst/>
          </a:prstGeom>
        </p:spPr>
      </p:pic>
      <p:sp>
        <p:nvSpPr>
          <p:cNvPr id="3" name="CuadroTexto 2"/>
          <p:cNvSpPr txBox="1"/>
          <p:nvPr/>
        </p:nvSpPr>
        <p:spPr>
          <a:xfrm>
            <a:off x="265469" y="853513"/>
            <a:ext cx="8642555" cy="5801588"/>
          </a:xfrm>
          <a:prstGeom prst="rect">
            <a:avLst/>
          </a:prstGeom>
          <a:noFill/>
        </p:spPr>
        <p:txBody>
          <a:bodyPr wrap="square" rtlCol="0">
            <a:spAutoFit/>
          </a:bodyPr>
          <a:lstStyle/>
          <a:p>
            <a:pPr algn="just"/>
            <a:r>
              <a:rPr lang="es-MX" sz="3200" b="1" dirty="0">
                <a:solidFill>
                  <a:schemeClr val="accent2">
                    <a:lumMod val="75000"/>
                  </a:schemeClr>
                </a:solidFill>
                <a:effectLst>
                  <a:outerShdw blurRad="38100" dist="38100" dir="2700000" algn="tl">
                    <a:srgbClr val="000000">
                      <a:alpha val="43137"/>
                    </a:srgbClr>
                  </a:outerShdw>
                </a:effectLst>
              </a:rPr>
              <a:t>Ciclo Vital del Documento</a:t>
            </a:r>
          </a:p>
          <a:p>
            <a:pPr algn="just"/>
            <a:endParaRPr lang="es-MX" sz="2400" dirty="0">
              <a:solidFill>
                <a:srgbClr val="2563B5"/>
              </a:solidFill>
              <a:effectLst>
                <a:outerShdw blurRad="38100" dist="38100" dir="2700000" algn="tl">
                  <a:srgbClr val="000000">
                    <a:alpha val="43137"/>
                  </a:srgbClr>
                </a:outerShdw>
              </a:effectLst>
            </a:endParaRPr>
          </a:p>
          <a:p>
            <a:pPr algn="just"/>
            <a:r>
              <a:rPr lang="es-MX" sz="2600" dirty="0">
                <a:solidFill>
                  <a:srgbClr val="2563B5"/>
                </a:solidFill>
                <a:effectLst>
                  <a:outerShdw blurRad="38100" dist="38100" dir="2700000" algn="tl">
                    <a:srgbClr val="000000">
                      <a:alpha val="43137"/>
                    </a:srgbClr>
                  </a:outerShdw>
                </a:effectLst>
              </a:rPr>
              <a:t>Fue expuesto por primera vez por la Administración Norteamericana como resultado de los trabajos de la Comisión Hoover, para buscar solución al problema de la conservación de enormes volúmenes de documentos generados. Llegando a Europa en el año de 1962.</a:t>
            </a:r>
          </a:p>
          <a:p>
            <a:pPr algn="just"/>
            <a:endParaRPr lang="es-MX" sz="2600" dirty="0">
              <a:solidFill>
                <a:srgbClr val="2563B5"/>
              </a:solidFill>
              <a:effectLst>
                <a:outerShdw blurRad="38100" dist="38100" dir="2700000" algn="tl">
                  <a:srgbClr val="000000">
                    <a:alpha val="43137"/>
                  </a:srgbClr>
                </a:outerShdw>
              </a:effectLst>
            </a:endParaRPr>
          </a:p>
          <a:p>
            <a:pPr marL="354004" algn="just"/>
            <a:r>
              <a:rPr lang="es-MX" sz="2700" dirty="0">
                <a:solidFill>
                  <a:schemeClr val="accent6">
                    <a:lumMod val="75000"/>
                  </a:schemeClr>
                </a:solidFill>
                <a:effectLst>
                  <a:outerShdw blurRad="38100" dist="38100" dir="2700000" algn="tl">
                    <a:srgbClr val="000000">
                      <a:alpha val="43137"/>
                    </a:srgbClr>
                  </a:outerShdw>
                </a:effectLst>
              </a:rPr>
              <a:t>-“Son las etapas o fases por las que atraviesan los documentos a lo largo de su existencia, determinadas por lo valores y usos que tienen en cada una de ellas”-</a:t>
            </a:r>
          </a:p>
          <a:p>
            <a:pPr algn="just"/>
            <a:endParaRPr lang="es-MX" sz="2600" dirty="0">
              <a:solidFill>
                <a:srgbClr val="2563B5"/>
              </a:solidFill>
              <a:effectLst>
                <a:outerShdw blurRad="38100" dist="38100" dir="2700000" algn="tl">
                  <a:srgbClr val="000000">
                    <a:alpha val="43137"/>
                  </a:srgbClr>
                </a:outerShdw>
              </a:effectLst>
            </a:endParaRPr>
          </a:p>
          <a:p>
            <a:pPr algn="just"/>
            <a:r>
              <a:rPr lang="es-MX" sz="2600" dirty="0">
                <a:solidFill>
                  <a:schemeClr val="bg2">
                    <a:lumMod val="50000"/>
                  </a:schemeClr>
                </a:solidFill>
                <a:effectLst>
                  <a:outerShdw blurRad="38100" dist="38100" dir="2700000" algn="tl">
                    <a:srgbClr val="000000">
                      <a:alpha val="43137"/>
                    </a:srgbClr>
                  </a:outerShdw>
                </a:effectLst>
              </a:rPr>
              <a:t>Su principal exponente T.R. Schellemberg, planteo en tres fases:</a:t>
            </a:r>
          </a:p>
        </p:txBody>
      </p:sp>
    </p:spTree>
    <p:extLst>
      <p:ext uri="{BB962C8B-B14F-4D97-AF65-F5344CB8AC3E}">
        <p14:creationId xmlns:p14="http://schemas.microsoft.com/office/powerpoint/2010/main" val="373566163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2248</TotalTime>
  <Words>3396</Words>
  <Application>Microsoft Office PowerPoint</Application>
  <PresentationFormat>Carta (216 x 279 mm)</PresentationFormat>
  <Paragraphs>3256</Paragraphs>
  <Slides>43</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43</vt:i4>
      </vt:variant>
    </vt:vector>
  </HeadingPairs>
  <TitlesOfParts>
    <vt:vector size="51" baseType="lpstr">
      <vt:lpstr>Arial</vt:lpstr>
      <vt:lpstr>Calibri</vt:lpstr>
      <vt:lpstr>Calibri Light</vt:lpstr>
      <vt:lpstr>Times New Roman</vt:lpstr>
      <vt:lpstr>Wingdings</vt:lpstr>
      <vt:lpstr>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JAlejandro V</dc:creator>
  <cp:lastModifiedBy>JAlejandro V</cp:lastModifiedBy>
  <cp:revision>200</cp:revision>
  <dcterms:created xsi:type="dcterms:W3CDTF">2016-11-14T17:51:12Z</dcterms:created>
  <dcterms:modified xsi:type="dcterms:W3CDTF">2016-12-08T00:12:05Z</dcterms:modified>
</cp:coreProperties>
</file>