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2241"/>
    <a:srgbClr val="235B4E"/>
    <a:srgbClr val="DDC9A3"/>
    <a:srgbClr val="BC955C"/>
    <a:srgbClr val="DDC9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0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8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CS%202023\Violencia%202023\VIOLENCIA%204T0%20TRIMESTRE%20202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CS%202023\Violencia%202023\VIOLENCIA%204T0%20TRIMESTRE%20202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CS%202023\Violencia%202023\VIOLENCIA%204T0%20TRIMESTRE%202023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r>
              <a:rPr lang="en-US" sz="1600"/>
              <a:t>Violencia domestica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rgbClr val="DDC9A9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Hoja4!$I$5</c:f>
              <c:strCache>
                <c:ptCount val="1"/>
                <c:pt idx="0">
                  <c:v>Total </c:v>
                </c:pt>
              </c:strCache>
            </c:strRef>
          </c:tx>
          <c:spPr>
            <a:solidFill>
              <a:srgbClr val="BD954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Hoja4!$H$6:$H$11</c:f>
              <c:strCache>
                <c:ptCount val="6"/>
                <c:pt idx="0">
                  <c:v>Abuso a menores</c:v>
                </c:pt>
                <c:pt idx="1">
                  <c:v>Abuso sexual</c:v>
                </c:pt>
                <c:pt idx="2">
                  <c:v>Acoso sexual</c:v>
                </c:pt>
                <c:pt idx="3">
                  <c:v>Secuestro</c:v>
                </c:pt>
                <c:pt idx="4">
                  <c:v>Violación</c:v>
                </c:pt>
                <c:pt idx="5">
                  <c:v>Violencia Familiar</c:v>
                </c:pt>
              </c:strCache>
            </c:strRef>
          </c:cat>
          <c:val>
            <c:numRef>
              <c:f>Hoja4!$I$6:$I$11</c:f>
              <c:numCache>
                <c:formatCode>General</c:formatCode>
                <c:ptCount val="6"/>
                <c:pt idx="0">
                  <c:v>18</c:v>
                </c:pt>
                <c:pt idx="1">
                  <c:v>1</c:v>
                </c:pt>
                <c:pt idx="2">
                  <c:v>11</c:v>
                </c:pt>
                <c:pt idx="3">
                  <c:v>2</c:v>
                </c:pt>
                <c:pt idx="4">
                  <c:v>4</c:v>
                </c:pt>
                <c:pt idx="5">
                  <c:v>29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A2EF-4C76-971E-C5CED440E1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83934223"/>
        <c:axId val="705076831"/>
        <c:axId val="0"/>
      </c:bar3DChart>
      <c:catAx>
        <c:axId val="88393422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endParaRPr lang="es-MX"/>
          </a:p>
        </c:txPr>
        <c:crossAx val="705076831"/>
        <c:crosses val="autoZero"/>
        <c:auto val="1"/>
        <c:lblAlgn val="ctr"/>
        <c:lblOffset val="100"/>
        <c:noMultiLvlLbl val="0"/>
      </c:catAx>
      <c:valAx>
        <c:axId val="705076831"/>
        <c:scaling>
          <c:orientation val="minMax"/>
        </c:scaling>
        <c:delete val="1"/>
        <c:axPos val="t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83934223"/>
        <c:crosses val="autoZero"/>
        <c:crossBetween val="between"/>
      </c:valAx>
      <c:spPr>
        <a:solidFill>
          <a:sysClr val="window" lastClr="FFFFFF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8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  <a:scene3d>
      <a:camera prst="orthographicFront"/>
      <a:lightRig rig="threePt" dir="t"/>
    </a:scene3d>
    <a:sp3d>
      <a:bevelT prst="angle"/>
    </a:sp3d>
  </c:spPr>
  <c:txPr>
    <a:bodyPr/>
    <a:lstStyle/>
    <a:p>
      <a:pPr>
        <a:defRPr>
          <a:latin typeface="Source Sans Pro" panose="020B0503030403020204" pitchFamily="34" charset="0"/>
          <a:ea typeface="Source Sans Pro" panose="020B0503030403020204" pitchFamily="34" charset="0"/>
        </a:defRPr>
      </a:pPr>
      <a:endParaRPr lang="es-MX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r>
              <a:rPr lang="en-US"/>
              <a:t>VIOLENCIA POR MEDIDAS DE PROTECCIÓN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rgbClr val="DDC9A9"/>
        </a:solidFill>
        <a:ln>
          <a:noFill/>
        </a:ln>
        <a:effectLst/>
        <a:sp3d/>
      </c:spPr>
    </c:floor>
    <c:sideWall>
      <c:thickness val="0"/>
      <c:spPr>
        <a:solidFill>
          <a:schemeClr val="bg1"/>
        </a:solidFill>
        <a:ln>
          <a:noFill/>
        </a:ln>
        <a:effectLst/>
        <a:sp3d/>
      </c:spPr>
    </c:sideWall>
    <c:backWall>
      <c:thickness val="0"/>
      <c:spPr>
        <a:solidFill>
          <a:schemeClr val="bg1"/>
        </a:solidFill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Hoja4!$B$56</c:f>
              <c:strCache>
                <c:ptCount val="1"/>
                <c:pt idx="0">
                  <c:v>Cuenta de Folio</c:v>
                </c:pt>
              </c:strCache>
            </c:strRef>
          </c:tx>
          <c:spPr>
            <a:gradFill flip="none" rotWithShape="1">
              <a:gsLst>
                <a:gs pos="0">
                  <a:srgbClr val="DDC9A9"/>
                </a:gs>
                <a:gs pos="64000">
                  <a:srgbClr val="9F2241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Hoja4!$A$57:$A$63</c:f>
              <c:strCache>
                <c:ptCount val="7"/>
                <c:pt idx="0">
                  <c:v>Abuso a menores</c:v>
                </c:pt>
                <c:pt idx="1">
                  <c:v>Abuso sexual</c:v>
                </c:pt>
                <c:pt idx="2">
                  <c:v>Acoso sexual</c:v>
                </c:pt>
                <c:pt idx="3">
                  <c:v>Contra la intimidad sexual</c:v>
                </c:pt>
                <c:pt idx="4">
                  <c:v>Secuestro</c:v>
                </c:pt>
                <c:pt idx="5">
                  <c:v>Violación</c:v>
                </c:pt>
                <c:pt idx="6">
                  <c:v>Violencia Familiar</c:v>
                </c:pt>
              </c:strCache>
            </c:strRef>
          </c:cat>
          <c:val>
            <c:numRef>
              <c:f>Hoja4!$B$57:$B$63</c:f>
              <c:numCache>
                <c:formatCode>#,##0</c:formatCode>
                <c:ptCount val="7"/>
                <c:pt idx="0">
                  <c:v>1457</c:v>
                </c:pt>
                <c:pt idx="1">
                  <c:v>148</c:v>
                </c:pt>
                <c:pt idx="2">
                  <c:v>51</c:v>
                </c:pt>
                <c:pt idx="3">
                  <c:v>34</c:v>
                </c:pt>
                <c:pt idx="4">
                  <c:v>8</c:v>
                </c:pt>
                <c:pt idx="5">
                  <c:v>134</c:v>
                </c:pt>
                <c:pt idx="6">
                  <c:v>1808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6709-4AEF-83BC-8750F74692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6"/>
        <c:gapDepth val="259"/>
        <c:shape val="box"/>
        <c:axId val="706978607"/>
        <c:axId val="706979439"/>
        <c:axId val="0"/>
      </c:bar3DChart>
      <c:catAx>
        <c:axId val="706978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endParaRPr lang="es-MX"/>
          </a:p>
        </c:txPr>
        <c:crossAx val="706979439"/>
        <c:crosses val="autoZero"/>
        <c:auto val="1"/>
        <c:lblAlgn val="ctr"/>
        <c:lblOffset val="100"/>
        <c:noMultiLvlLbl val="0"/>
      </c:catAx>
      <c:valAx>
        <c:axId val="706979439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706978607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2">
        <a:lumMod val="9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  <a:scene3d>
      <a:camera prst="orthographicFront"/>
      <a:lightRig rig="threePt" dir="t"/>
    </a:scene3d>
    <a:sp3d prstMaterial="dkEdge">
      <a:bevelT prst="angle"/>
      <a:bevelB prst="angle"/>
    </a:sp3d>
  </c:spPr>
  <c:txPr>
    <a:bodyPr/>
    <a:lstStyle/>
    <a:p>
      <a:pPr>
        <a:defRPr b="1">
          <a:latin typeface="Source Sans Pro" panose="020B0503030403020204" pitchFamily="34" charset="0"/>
          <a:ea typeface="Source Sans Pro" panose="020B0503030403020204" pitchFamily="34" charset="0"/>
        </a:defRPr>
      </a:pPr>
      <a:endParaRPr lang="es-MX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r>
              <a:rPr lang="en-US"/>
              <a:t>Violencia Mujer Adulta Mayor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rgbClr val="9F2241"/>
        </a:solidFill>
        <a:ln>
          <a:noFill/>
        </a:ln>
        <a:effectLst/>
        <a:sp3d/>
      </c:spPr>
    </c:floor>
    <c:sideWall>
      <c:thickness val="0"/>
      <c:spPr>
        <a:solidFill>
          <a:srgbClr val="FFFFFF"/>
        </a:solidFill>
        <a:ln>
          <a:noFill/>
        </a:ln>
        <a:effectLst/>
        <a:sp3d/>
      </c:spPr>
    </c:sideWall>
    <c:backWall>
      <c:thickness val="0"/>
      <c:spPr>
        <a:solidFill>
          <a:srgbClr val="FFFFFF"/>
        </a:solidFill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Hoja4!$B$126</c:f>
              <c:strCache>
                <c:ptCount val="1"/>
                <c:pt idx="0">
                  <c:v>Cuenta de Folio</c:v>
                </c:pt>
              </c:strCache>
            </c:strRef>
          </c:tx>
          <c:spPr>
            <a:solidFill>
              <a:srgbClr val="BD954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000000000000001E-2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559-4F88-9D6C-21F840D2A336}"/>
                </c:ext>
              </c:extLst>
            </c:dLbl>
            <c:dLbl>
              <c:idx val="1"/>
              <c:layout>
                <c:manualLayout>
                  <c:x val="2.5000000000000001E-2"/>
                  <c:y val="-7.407407407407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559-4F88-9D6C-21F840D2A336}"/>
                </c:ext>
              </c:extLst>
            </c:dLbl>
            <c:dLbl>
              <c:idx val="2"/>
              <c:layout>
                <c:manualLayout>
                  <c:x val="2.7777777777777779E-3"/>
                  <c:y val="-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559-4F88-9D6C-21F840D2A3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Hoja4!$A$127:$A$129</c:f>
              <c:strCache>
                <c:ptCount val="3"/>
                <c:pt idx="0">
                  <c:v>Acoso sexual</c:v>
                </c:pt>
                <c:pt idx="1">
                  <c:v>Violación</c:v>
                </c:pt>
                <c:pt idx="2">
                  <c:v>Violencia Familiar</c:v>
                </c:pt>
              </c:strCache>
            </c:strRef>
          </c:cat>
          <c:val>
            <c:numRef>
              <c:f>Hoja4!$B$127:$B$129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18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3-F559-4F88-9D6C-21F840D2A3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89830255"/>
        <c:axId val="789824847"/>
        <c:axId val="0"/>
      </c:bar3DChart>
      <c:catAx>
        <c:axId val="789830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endParaRPr lang="es-MX"/>
          </a:p>
        </c:txPr>
        <c:crossAx val="789824847"/>
        <c:crosses val="autoZero"/>
        <c:auto val="1"/>
        <c:lblAlgn val="ctr"/>
        <c:lblOffset val="100"/>
        <c:noMultiLvlLbl val="0"/>
      </c:catAx>
      <c:valAx>
        <c:axId val="789824847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89830255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2">
        <a:lumMod val="9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  <a:scene3d>
      <a:camera prst="orthographicFront"/>
      <a:lightRig rig="threePt" dir="t"/>
    </a:scene3d>
    <a:sp3d prstMaterial="metal">
      <a:bevelT prst="angle"/>
      <a:bevelB w="139700" h="139700" prst="divot"/>
    </a:sp3d>
  </c:spPr>
  <c:txPr>
    <a:bodyPr/>
    <a:lstStyle/>
    <a:p>
      <a:pPr>
        <a:defRPr sz="1100" b="1">
          <a:latin typeface="Source Sans Pro" panose="020B0503030403020204" pitchFamily="34" charset="0"/>
          <a:ea typeface="Source Sans Pro" panose="020B0503030403020204" pitchFamily="34" charset="0"/>
        </a:defRPr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r>
              <a:rPr lang="en-US"/>
              <a:t>Violencia Mujer Adulta Mayor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defRPr>
          </a:pPr>
          <a:endParaRPr lang="es-MX"/>
        </a:p>
      </c:txPr>
    </c:title>
    <c:autoTitleDeleted val="0"/>
    <c:view3D>
      <c:rotX val="30"/>
      <c:rotY val="96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Hoja4!$B$133</c:f>
              <c:strCache>
                <c:ptCount val="1"/>
                <c:pt idx="0">
                  <c:v>62 años en adelante</c:v>
                </c:pt>
              </c:strCache>
            </c:strRef>
          </c:tx>
          <c:dPt>
            <c:idx val="0"/>
            <c:bubble3D val="0"/>
            <c:explosion val="16"/>
            <c:spPr>
              <a:gradFill>
                <a:gsLst>
                  <a:gs pos="0">
                    <a:srgbClr val="DDC9A9"/>
                  </a:gs>
                  <a:gs pos="64000">
                    <a:srgbClr val="9F2241"/>
                  </a:gs>
                  <a:gs pos="83000">
                    <a:srgbClr val="DDC9A9"/>
                  </a:gs>
                  <a:gs pos="100000">
                    <a:srgbClr val="BD9541"/>
                  </a:gs>
                </a:gsLst>
                <a:path path="circle">
                  <a:fillToRect l="100000" t="100000"/>
                </a:path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DC2-4050-BF25-A17E16843D5C}"/>
              </c:ext>
            </c:extLst>
          </c:dPt>
          <c:dPt>
            <c:idx val="1"/>
            <c:bubble3D val="0"/>
            <c:spPr>
              <a:solidFill>
                <a:srgbClr val="9F224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DC2-4050-BF25-A17E16843D5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Hoja4!$A$134:$A$135</c:f>
              <c:strCache>
                <c:ptCount val="2"/>
                <c:pt idx="0">
                  <c:v>Mujer</c:v>
                </c:pt>
                <c:pt idx="1">
                  <c:v>Sin dato</c:v>
                </c:pt>
              </c:strCache>
            </c:strRef>
          </c:cat>
          <c:val>
            <c:numRef>
              <c:f>Hoja4!$B$134:$B$135</c:f>
              <c:numCache>
                <c:formatCode>General</c:formatCode>
                <c:ptCount val="2"/>
                <c:pt idx="0">
                  <c:v>20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C2-4050-BF25-A17E16843D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olidFill>
          <a:srgbClr val="FFFFFF"/>
        </a:solidFill>
        <a:ln>
          <a:noFill/>
        </a:ln>
        <a:effectLst/>
        <a:scene3d>
          <a:camera prst="orthographicFront"/>
          <a:lightRig rig="threePt" dir="t"/>
        </a:scene3d>
        <a:sp3d>
          <a:bevelB w="139700" h="139700" prst="divot"/>
        </a:sp3d>
      </c:spPr>
    </c:plotArea>
    <c:legend>
      <c:legendPos val="b"/>
      <c:layout>
        <c:manualLayout>
          <c:xMode val="edge"/>
          <c:yMode val="edge"/>
          <c:x val="0.20597860394033024"/>
          <c:y val="0.86823057352065869"/>
          <c:w val="0.51209309279378057"/>
          <c:h val="0.115252947064466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bg2">
        <a:lumMod val="9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 b="1">
          <a:latin typeface="Source Sans Pro" panose="020B0503030403020204" pitchFamily="34" charset="0"/>
          <a:ea typeface="Source Sans Pro" panose="020B0503030403020204" pitchFamily="34" charset="0"/>
        </a:defRPr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r>
              <a:rPr lang="en-US"/>
              <a:t>TIPO DE VIOLENCIA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defRPr>
          </a:pPr>
          <a:endParaRPr lang="es-MX"/>
        </a:p>
      </c:txPr>
    </c:title>
    <c:autoTitleDeleted val="0"/>
    <c:view3D>
      <c:rotX val="30"/>
      <c:rotY val="91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055555555555558E-2"/>
          <c:y val="0.18621682706328377"/>
          <c:w val="0.86944444444444446"/>
          <c:h val="0.59129702537182849"/>
        </c:manualLayout>
      </c:layout>
      <c:pie3DChart>
        <c:varyColors val="1"/>
        <c:ser>
          <c:idx val="0"/>
          <c:order val="0"/>
          <c:tx>
            <c:strRef>
              <c:f>Hoja4!$B$206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rgbClr val="DDC9A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110-478D-9258-C9D4468D59DD}"/>
              </c:ext>
            </c:extLst>
          </c:dPt>
          <c:dPt>
            <c:idx val="1"/>
            <c:bubble3D val="0"/>
            <c:spPr>
              <a:solidFill>
                <a:srgbClr val="BD954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110-478D-9258-C9D4468D59DD}"/>
              </c:ext>
            </c:extLst>
          </c:dPt>
          <c:dPt>
            <c:idx val="2"/>
            <c:bubble3D val="0"/>
            <c:explosion val="19"/>
            <c:spPr>
              <a:gradFill>
                <a:gsLst>
                  <a:gs pos="0">
                    <a:srgbClr val="DDC9A9"/>
                  </a:gs>
                  <a:gs pos="64000">
                    <a:srgbClr val="9F2241"/>
                  </a:gs>
                  <a:gs pos="83000">
                    <a:srgbClr val="DDC9A9"/>
                  </a:gs>
                  <a:gs pos="100000">
                    <a:srgbClr val="BD9541"/>
                  </a:gs>
                </a:gsLst>
                <a:path path="circle">
                  <a:fillToRect l="100000" t="100000"/>
                </a:path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110-478D-9258-C9D4468D59DD}"/>
              </c:ext>
            </c:extLst>
          </c:dPt>
          <c:dLbls>
            <c:dLbl>
              <c:idx val="0"/>
              <c:layout>
                <c:manualLayout>
                  <c:x val="2.1558070866141733E-2"/>
                  <c:y val="-8.114756488772237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10-478D-9258-C9D4468D59DD}"/>
                </c:ext>
              </c:extLst>
            </c:dLbl>
            <c:dLbl>
              <c:idx val="1"/>
              <c:layout>
                <c:manualLayout>
                  <c:x val="3.9893153980752404E-2"/>
                  <c:y val="-3.387904636920385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110-478D-9258-C9D4468D59DD}"/>
                </c:ext>
              </c:extLst>
            </c:dLbl>
            <c:dLbl>
              <c:idx val="2"/>
              <c:layout>
                <c:manualLayout>
                  <c:x val="1.1682195975503061E-2"/>
                  <c:y val="-6.191236512102654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110-478D-9258-C9D4468D59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Hoja4!$A$207:$A$209</c:f>
              <c:strCache>
                <c:ptCount val="3"/>
                <c:pt idx="0">
                  <c:v>Violencia de Género</c:v>
                </c:pt>
                <c:pt idx="1">
                  <c:v>Violencia digital</c:v>
                </c:pt>
                <c:pt idx="2">
                  <c:v>Violencia familiar</c:v>
                </c:pt>
              </c:strCache>
            </c:strRef>
          </c:cat>
          <c:val>
            <c:numRef>
              <c:f>Hoja4!$B$207:$B$209</c:f>
              <c:numCache>
                <c:formatCode>General</c:formatCode>
                <c:ptCount val="3"/>
                <c:pt idx="0">
                  <c:v>2</c:v>
                </c:pt>
                <c:pt idx="1">
                  <c:v>3</c:v>
                </c:pt>
                <c:pt idx="2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110-478D-9258-C9D4468D59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olidFill>
          <a:srgbClr val="FFFFFF"/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bg2">
        <a:lumMod val="9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  <a:scene3d>
      <a:camera prst="orthographicFront"/>
      <a:lightRig rig="threePt" dir="t"/>
    </a:scene3d>
    <a:sp3d prstMaterial="metal">
      <a:bevelT prst="angle"/>
    </a:sp3d>
  </c:spPr>
  <c:txPr>
    <a:bodyPr/>
    <a:lstStyle/>
    <a:p>
      <a:pPr>
        <a:defRPr sz="1200" b="1">
          <a:latin typeface="Source Sans Pro" panose="020B0503030403020204" pitchFamily="34" charset="0"/>
          <a:ea typeface="Source Sans Pro" panose="020B0503030403020204" pitchFamily="34" charset="0"/>
        </a:defRPr>
      </a:pPr>
      <a:endParaRPr lang="es-MX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r>
              <a:rPr lang="es-MX"/>
              <a:t>TIPO Y MODALIDAD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defRPr>
          </a:pPr>
          <a:endParaRPr lang="es-MX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rgbClr val="DDC9A9"/>
        </a:solidFill>
        <a:ln>
          <a:noFill/>
        </a:ln>
        <a:effectLst/>
        <a:sp3d/>
      </c:spPr>
    </c:floor>
    <c:sideWall>
      <c:thickness val="0"/>
      <c:spPr>
        <a:solidFill>
          <a:srgbClr val="FFFFFF"/>
        </a:solidFill>
        <a:ln>
          <a:noFill/>
        </a:ln>
        <a:effectLst/>
        <a:scene3d>
          <a:camera prst="orthographicFront"/>
          <a:lightRig rig="threePt" dir="t"/>
        </a:scene3d>
        <a:sp3d>
          <a:bevelB w="139700" h="139700" prst="divot"/>
        </a:sp3d>
      </c:spPr>
    </c:sideWall>
    <c:backWall>
      <c:thickness val="0"/>
      <c:spPr>
        <a:solidFill>
          <a:srgbClr val="FFFFFF"/>
        </a:solidFill>
        <a:ln>
          <a:noFill/>
        </a:ln>
        <a:effectLst/>
        <a:scene3d>
          <a:camera prst="orthographicFront"/>
          <a:lightRig rig="threePt" dir="t"/>
        </a:scene3d>
        <a:sp3d>
          <a:bevelB w="139700" h="139700" prst="divot"/>
        </a:sp3d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Hoja4!$A$169</c:f>
              <c:strCache>
                <c:ptCount val="1"/>
                <c:pt idx="0">
                  <c:v>Física y Emocional</c:v>
                </c:pt>
              </c:strCache>
            </c:strRef>
          </c:tx>
          <c:spPr>
            <a:gradFill>
              <a:gsLst>
                <a:gs pos="0">
                  <a:srgbClr val="DDC9A9"/>
                </a:gs>
                <a:gs pos="64000">
                  <a:srgbClr val="9F2241"/>
                </a:gs>
                <a:gs pos="83000">
                  <a:srgbClr val="DDC9A9"/>
                </a:gs>
                <a:gs pos="100000">
                  <a:srgbClr val="BD9541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1666666666666692E-2"/>
                  <c:y val="-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3B-4753-B182-2185BC40D9F0}"/>
                </c:ext>
              </c:extLst>
            </c:dLbl>
            <c:dLbl>
              <c:idx val="1"/>
              <c:layout>
                <c:manualLayout>
                  <c:x val="4.7222222222222221E-2"/>
                  <c:y val="-0.11111111111111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3B-4753-B182-2185BC40D9F0}"/>
                </c:ext>
              </c:extLst>
            </c:dLbl>
            <c:dLbl>
              <c:idx val="2"/>
              <c:layout>
                <c:manualLayout>
                  <c:x val="2.2222222222222119E-2"/>
                  <c:y val="-0.101851851851851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03B-4753-B182-2185BC40D9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Hoja4!$B$168:$D$168</c:f>
              <c:strCache>
                <c:ptCount val="3"/>
                <c:pt idx="0">
                  <c:v>Comunidad</c:v>
                </c:pt>
                <c:pt idx="1">
                  <c:v>Docente</c:v>
                </c:pt>
                <c:pt idx="2">
                  <c:v>Familiar</c:v>
                </c:pt>
              </c:strCache>
            </c:strRef>
          </c:cat>
          <c:val>
            <c:numRef>
              <c:f>Hoja4!$B$169:$D$169</c:f>
              <c:numCache>
                <c:formatCode>General</c:formatCode>
                <c:ptCount val="3"/>
                <c:pt idx="0">
                  <c:v>209</c:v>
                </c:pt>
                <c:pt idx="1">
                  <c:v>1</c:v>
                </c:pt>
                <c:pt idx="2">
                  <c:v>4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3-603B-4753-B182-2185BC40D9F0}"/>
            </c:ext>
          </c:extLst>
        </c:ser>
        <c:ser>
          <c:idx val="1"/>
          <c:order val="1"/>
          <c:tx>
            <c:strRef>
              <c:f>Hoja4!$A$170</c:f>
              <c:strCache>
                <c:ptCount val="1"/>
                <c:pt idx="0">
                  <c:v>Género</c:v>
                </c:pt>
              </c:strCache>
            </c:strRef>
          </c:tx>
          <c:spPr>
            <a:solidFill>
              <a:srgbClr val="9F224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Hoja4!$B$168:$D$168</c:f>
              <c:strCache>
                <c:ptCount val="3"/>
                <c:pt idx="0">
                  <c:v>Comunidad</c:v>
                </c:pt>
                <c:pt idx="1">
                  <c:v>Docente</c:v>
                </c:pt>
                <c:pt idx="2">
                  <c:v>Familiar</c:v>
                </c:pt>
              </c:strCache>
            </c:strRef>
          </c:cat>
          <c:val>
            <c:numRef>
              <c:f>Hoja4!$B$170:$D$170</c:f>
              <c:numCache>
                <c:formatCode>General</c:formatCode>
                <c:ptCount val="3"/>
                <c:pt idx="0">
                  <c:v>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4-603B-4753-B182-2185BC40D9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gapDepth val="192"/>
        <c:shape val="box"/>
        <c:axId val="981962463"/>
        <c:axId val="981958719"/>
        <c:axId val="0"/>
      </c:bar3DChart>
      <c:catAx>
        <c:axId val="981962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endParaRPr lang="es-MX"/>
          </a:p>
        </c:txPr>
        <c:crossAx val="981958719"/>
        <c:crosses val="autoZero"/>
        <c:auto val="1"/>
        <c:lblAlgn val="ctr"/>
        <c:lblOffset val="100"/>
        <c:noMultiLvlLbl val="0"/>
      </c:catAx>
      <c:valAx>
        <c:axId val="981958719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81962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bg2">
        <a:lumMod val="9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  <a:scene3d>
      <a:camera prst="orthographicFront"/>
      <a:lightRig rig="threePt" dir="t"/>
    </a:scene3d>
    <a:sp3d prstMaterial="dkEdge">
      <a:bevelT prst="angle"/>
    </a:sp3d>
  </c:spPr>
  <c:txPr>
    <a:bodyPr/>
    <a:lstStyle/>
    <a:p>
      <a:pPr>
        <a:defRPr sz="1200" b="1">
          <a:latin typeface="Source Sans Pro" panose="020B0503030403020204" pitchFamily="34" charset="0"/>
          <a:ea typeface="Source Sans Pro" panose="020B0503030403020204" pitchFamily="34" charset="0"/>
        </a:defRPr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75E40-0D18-4458-A1E8-797496296A5F}" type="datetimeFigureOut">
              <a:rPr lang="es-MX" smtClean="0"/>
              <a:t>01/02/2024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441D8-F868-4634-B41E-D25FB820E3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2422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75E40-0D18-4458-A1E8-797496296A5F}" type="datetimeFigureOut">
              <a:rPr lang="es-MX" smtClean="0"/>
              <a:t>01/02/2024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441D8-F868-4634-B41E-D25FB820E3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0630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75E40-0D18-4458-A1E8-797496296A5F}" type="datetimeFigureOut">
              <a:rPr lang="es-MX" smtClean="0"/>
              <a:t>01/02/2024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441D8-F868-4634-B41E-D25FB820E3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3382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75E40-0D18-4458-A1E8-797496296A5F}" type="datetimeFigureOut">
              <a:rPr lang="es-MX" smtClean="0"/>
              <a:t>01/02/2024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441D8-F868-4634-B41E-D25FB820E3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6311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75E40-0D18-4458-A1E8-797496296A5F}" type="datetimeFigureOut">
              <a:rPr lang="es-MX" smtClean="0"/>
              <a:t>01/02/2024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441D8-F868-4634-B41E-D25FB820E3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6507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75E40-0D18-4458-A1E8-797496296A5F}" type="datetimeFigureOut">
              <a:rPr lang="es-MX" smtClean="0"/>
              <a:t>01/02/2024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441D8-F868-4634-B41E-D25FB820E3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2124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75E40-0D18-4458-A1E8-797496296A5F}" type="datetimeFigureOut">
              <a:rPr lang="es-MX" smtClean="0"/>
              <a:t>01/02/2024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441D8-F868-4634-B41E-D25FB820E3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3854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75E40-0D18-4458-A1E8-797496296A5F}" type="datetimeFigureOut">
              <a:rPr lang="es-MX" smtClean="0"/>
              <a:t>01/02/2024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441D8-F868-4634-B41E-D25FB820E3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4500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75E40-0D18-4458-A1E8-797496296A5F}" type="datetimeFigureOut">
              <a:rPr lang="es-MX" smtClean="0"/>
              <a:t>01/02/2024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441D8-F868-4634-B41E-D25FB820E3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9247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75E40-0D18-4458-A1E8-797496296A5F}" type="datetimeFigureOut">
              <a:rPr lang="es-MX" smtClean="0"/>
              <a:t>01/02/2024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441D8-F868-4634-B41E-D25FB820E3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1813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75E40-0D18-4458-A1E8-797496296A5F}" type="datetimeFigureOut">
              <a:rPr lang="es-MX" smtClean="0"/>
              <a:t>01/02/2024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6441D8-F868-4634-B41E-D25FB820E38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3906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 userDrawn="1"/>
        </p:nvGrpSpPr>
        <p:grpSpPr>
          <a:xfrm>
            <a:off x="753110" y="5953125"/>
            <a:ext cx="10888129" cy="779161"/>
            <a:chOff x="829310" y="5553908"/>
            <a:chExt cx="10888129" cy="978354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5C0FE1B2-8FEE-45C8-BA14-2A40C8026272}"/>
                </a:ext>
              </a:extLst>
            </p:cNvPr>
            <p:cNvGrpSpPr/>
            <p:nvPr/>
          </p:nvGrpSpPr>
          <p:grpSpPr>
            <a:xfrm>
              <a:off x="829310" y="5705476"/>
              <a:ext cx="3571240" cy="741362"/>
              <a:chOff x="0" y="0"/>
              <a:chExt cx="2932604" cy="910771"/>
            </a:xfrm>
          </p:grpSpPr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E30E69A8-3957-4254-B187-671A9AE480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r="29225"/>
              <a:stretch/>
            </p:blipFill>
            <p:spPr>
              <a:xfrm>
                <a:off x="0" y="0"/>
                <a:ext cx="2144123" cy="910771"/>
              </a:xfrm>
              <a:prstGeom prst="rect">
                <a:avLst/>
              </a:prstGeom>
            </p:spPr>
          </p:pic>
          <p:cxnSp>
            <p:nvCxnSpPr>
              <p:cNvPr id="13" name="Conector recto 12">
                <a:extLst>
                  <a:ext uri="{FF2B5EF4-FFF2-40B4-BE49-F238E27FC236}">
                    <a16:creationId xmlns:a16="http://schemas.microsoft.com/office/drawing/2014/main" id="{8234E3A9-7E62-4D39-A902-FC4DAA2F1205}"/>
                  </a:ext>
                </a:extLst>
              </p:cNvPr>
              <p:cNvCxnSpPr/>
              <p:nvPr/>
            </p:nvCxnSpPr>
            <p:spPr>
              <a:xfrm>
                <a:off x="2332809" y="185058"/>
                <a:ext cx="0" cy="391886"/>
              </a:xfrm>
              <a:prstGeom prst="line">
                <a:avLst/>
              </a:prstGeom>
              <a:ln w="9525">
                <a:solidFill>
                  <a:srgbClr val="9F224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CuadroTexto 6">
                <a:extLst>
                  <a:ext uri="{FF2B5EF4-FFF2-40B4-BE49-F238E27FC236}">
                    <a16:creationId xmlns:a16="http://schemas.microsoft.com/office/drawing/2014/main" id="{356AFF9C-8CB5-4FDC-B1E6-3BC3F7C09B5E}"/>
                  </a:ext>
                </a:extLst>
              </p:cNvPr>
              <p:cNvSpPr txBox="1"/>
              <p:nvPr/>
            </p:nvSpPr>
            <p:spPr>
              <a:xfrm>
                <a:off x="2366184" y="163471"/>
                <a:ext cx="566420" cy="61377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s-ES" b="1" kern="1200" dirty="0">
                    <a:solidFill>
                      <a:srgbClr val="9F2241"/>
                    </a:solidFill>
                    <a:effectLst/>
                    <a:latin typeface="Source Sans Pro" panose="020B0503030403020204" pitchFamily="34" charset="0"/>
                    <a:ea typeface="Source Sans Pro" panose="020B0503030403020204" pitchFamily="34" charset="0"/>
                    <a:cs typeface="Times New Roman" panose="02020603050405020304" pitchFamily="18" charset="0"/>
                  </a:rPr>
                  <a:t>SSC</a:t>
                </a:r>
                <a:endParaRPr lang="es-MX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10" name="Picture 6" descr="Resultado de imagen de LOGO CENTRO DE ATENCIÓN DEL SECRETARIO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6992" y="5553908"/>
              <a:ext cx="992000" cy="580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CuadroTexto 4"/>
            <p:cNvSpPr txBox="1"/>
            <p:nvPr/>
          </p:nvSpPr>
          <p:spPr>
            <a:xfrm>
              <a:off x="9450472" y="6132152"/>
              <a:ext cx="2266967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s-MX" sz="1000" b="1" kern="1200">
                  <a:solidFill>
                    <a:srgbClr val="BC955C"/>
                  </a:solidFill>
                  <a:effectLst/>
                  <a:latin typeface="Gotham Book" pitchFamily="50" charset="0"/>
                  <a:ea typeface="Times New Roman" panose="02020603050405020304" pitchFamily="18" charset="0"/>
                  <a:cs typeface="Gotham Book" pitchFamily="50" charset="0"/>
                </a:rPr>
                <a:t>DIRECCION DE LA UNIDAD DE</a:t>
              </a:r>
              <a:endParaRPr lang="es-MX" sz="1200">
                <a:solidFill>
                  <a:srgbClr val="BC95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s-MX" sz="1000" b="1" kern="1200">
                  <a:solidFill>
                    <a:srgbClr val="BC955C"/>
                  </a:solidFill>
                  <a:effectLst/>
                  <a:latin typeface="Gotham Book" pitchFamily="50" charset="0"/>
                  <a:ea typeface="Times New Roman" panose="02020603050405020304" pitchFamily="18" charset="0"/>
                  <a:cs typeface="Gotham Book" pitchFamily="50" charset="0"/>
                </a:rPr>
                <a:t>CONTACTO DEL SECRETARIO</a:t>
              </a:r>
              <a:endParaRPr lang="es-MX" sz="1200">
                <a:solidFill>
                  <a:srgbClr val="BC955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" name="Rectángulo 1"/>
          <p:cNvSpPr/>
          <p:nvPr userDrawn="1"/>
        </p:nvSpPr>
        <p:spPr>
          <a:xfrm>
            <a:off x="212942" y="125260"/>
            <a:ext cx="11761940" cy="187891"/>
          </a:xfrm>
          <a:prstGeom prst="rect">
            <a:avLst/>
          </a:prstGeom>
          <a:solidFill>
            <a:srgbClr val="9F2241"/>
          </a:solidFill>
          <a:ln>
            <a:solidFill>
              <a:srgbClr val="9F22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407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google.com/maps/d/u/0/edit?mid=1hxqW2wOJzQ8G8d8vz8SxR3-WXXP4VRc&amp;usp=sharing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0" y="469152"/>
            <a:ext cx="12191999" cy="5258549"/>
            <a:chOff x="857870" y="1561131"/>
            <a:chExt cx="10582275" cy="3276256"/>
          </a:xfrm>
        </p:grpSpPr>
        <p:sp>
          <p:nvSpPr>
            <p:cNvPr id="5" name="Rectángulo 4"/>
            <p:cNvSpPr/>
            <p:nvPr/>
          </p:nvSpPr>
          <p:spPr>
            <a:xfrm>
              <a:off x="857870" y="1998937"/>
              <a:ext cx="10582275" cy="2838450"/>
            </a:xfrm>
            <a:prstGeom prst="rect">
              <a:avLst/>
            </a:prstGeom>
            <a:solidFill>
              <a:srgbClr val="9F224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Título 1"/>
            <p:cNvSpPr txBox="1">
              <a:spLocks/>
            </p:cNvSpPr>
            <p:nvPr/>
          </p:nvSpPr>
          <p:spPr bwMode="auto">
            <a:xfrm>
              <a:off x="1847850" y="1561131"/>
              <a:ext cx="9144000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20" tIns="60960" rIns="121920" bIns="60960" anchor="b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Gotham Rounded Book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Gotham Rounded Book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Gotham Rounded Book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Gotham Rounded Book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Gotham Rounded Book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Gotham Rounded Book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Gotham Rounded Book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Gotham Rounded Book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Gotham Rounded Book"/>
                </a:defRPr>
              </a:lvl9pPr>
            </a:lstStyle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MX" altLang="es-MX" sz="3600" b="1" dirty="0">
                  <a:solidFill>
                    <a:schemeClr val="bg1"/>
                  </a:solidFill>
                  <a:latin typeface="Gotham" panose="02000604040000020004" pitchFamily="2" charset="0"/>
                </a:rPr>
                <a:t>VIOLENCIA</a:t>
              </a:r>
            </a:p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s-MX" altLang="es-MX" sz="3600" b="1" dirty="0">
                <a:solidFill>
                  <a:schemeClr val="bg1"/>
                </a:solidFill>
                <a:latin typeface="Gotham" panose="02000604040000020004" pitchFamily="2" charset="0"/>
              </a:endParaRPr>
            </a:p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MX" altLang="es-MX" sz="2800" b="1" dirty="0">
                  <a:solidFill>
                    <a:schemeClr val="bg1"/>
                  </a:solidFill>
                  <a:latin typeface="Gotham" panose="02000604040000020004" pitchFamily="2" charset="0"/>
                </a:rPr>
                <a:t>4° TRIMESTRE</a:t>
              </a:r>
            </a:p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MX" altLang="es-MX" dirty="0">
                  <a:solidFill>
                    <a:schemeClr val="bg1"/>
                  </a:solidFill>
                  <a:latin typeface="Gotham" panose="02000604040000020004" pitchFamily="2" charset="0"/>
                </a:rPr>
                <a:t>2023</a:t>
              </a:r>
              <a:endParaRPr lang="es-MX" altLang="es-MX" sz="2800" dirty="0">
                <a:solidFill>
                  <a:schemeClr val="bg1"/>
                </a:solidFill>
                <a:latin typeface="Gotham" panose="02000604040000020004" pitchFamily="2" charset="0"/>
              </a:endParaRPr>
            </a:p>
          </p:txBody>
        </p:sp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152"/>
            <a:ext cx="12192000" cy="62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86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47675" y="809625"/>
            <a:ext cx="2952347" cy="369332"/>
          </a:xfrm>
          <a:prstGeom prst="rect">
            <a:avLst/>
          </a:prstGeom>
          <a:solidFill>
            <a:srgbClr val="DDC9A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9F2241"/>
                </a:solidFill>
                <a:latin typeface="Gotham Medium" pitchFamily="50" charset="0"/>
                <a:cs typeface="Gotham Medium" pitchFamily="50" charset="0"/>
              </a:rPr>
              <a:t>VIOLENCIA Doméstica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651500" y="3644004"/>
            <a:ext cx="6108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>
                <a:latin typeface="Gotham Medium" pitchFamily="50" charset="0"/>
                <a:cs typeface="Gotham Medium" pitchFamily="50" charset="0"/>
              </a:rPr>
              <a:t>Se aprecia en la tabla que la violencia en el ámbito familiar continua en un 44%, mientras que el abuso a menores se ha incrementado 27.%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180314"/>
              </p:ext>
            </p:extLst>
          </p:nvPr>
        </p:nvGraphicFramePr>
        <p:xfrm>
          <a:off x="279400" y="1440981"/>
          <a:ext cx="4318000" cy="4312118"/>
        </p:xfrm>
        <a:graphic>
          <a:graphicData uri="http://schemas.openxmlformats.org/drawingml/2006/table">
            <a:tbl>
              <a:tblPr/>
              <a:tblGrid>
                <a:gridCol w="1536700">
                  <a:extLst>
                    <a:ext uri="{9D8B030D-6E8A-4147-A177-3AD203B41FA5}">
                      <a16:colId xmlns:a16="http://schemas.microsoft.com/office/drawing/2014/main" val="3708682572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163872678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342393905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908608960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1704864332"/>
                    </a:ext>
                  </a:extLst>
                </a:gridCol>
              </a:tblGrid>
              <a:tr h="253654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Alcaldía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Octubre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Noviembre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Diciembre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Total 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891042"/>
                  </a:ext>
                </a:extLst>
              </a:tr>
              <a:tr h="2536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Álvaro Obregón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6887900"/>
                  </a:ext>
                </a:extLst>
              </a:tr>
              <a:tr h="2536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Azcapotzalco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852335"/>
                  </a:ext>
                </a:extLst>
              </a:tr>
              <a:tr h="2536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Benito Juárez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0013546"/>
                  </a:ext>
                </a:extLst>
              </a:tr>
              <a:tr h="2536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Coyoacán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1477677"/>
                  </a:ext>
                </a:extLst>
              </a:tr>
              <a:tr h="2536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Cuajimalpa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1217162"/>
                  </a:ext>
                </a:extLst>
              </a:tr>
              <a:tr h="2536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Cuauhtémoc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7791719"/>
                  </a:ext>
                </a:extLst>
              </a:tr>
              <a:tr h="2536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Estados de la Republica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1667332"/>
                  </a:ext>
                </a:extLst>
              </a:tr>
              <a:tr h="2536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Gustavo A Madero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0371173"/>
                  </a:ext>
                </a:extLst>
              </a:tr>
              <a:tr h="2536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Iztacalco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23198"/>
                  </a:ext>
                </a:extLst>
              </a:tr>
              <a:tr h="2536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Iztapalapa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9376514"/>
                  </a:ext>
                </a:extLst>
              </a:tr>
              <a:tr h="2536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Magdalena Contreras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69173"/>
                  </a:ext>
                </a:extLst>
              </a:tr>
              <a:tr h="2536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Tláhuac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6504695"/>
                  </a:ext>
                </a:extLst>
              </a:tr>
              <a:tr h="2536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Tlalpan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1477444"/>
                  </a:ext>
                </a:extLst>
              </a:tr>
              <a:tr h="2536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Venustiano Carranza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1656832"/>
                  </a:ext>
                </a:extLst>
              </a:tr>
              <a:tr h="2536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Xochimilco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7573672"/>
                  </a:ext>
                </a:extLst>
              </a:tr>
              <a:tr h="253654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Total 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29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23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13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65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771009"/>
                  </a:ext>
                </a:extLst>
              </a:tr>
            </a:tbl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7478445"/>
              </p:ext>
            </p:extLst>
          </p:nvPr>
        </p:nvGraphicFramePr>
        <p:xfrm>
          <a:off x="5308600" y="536167"/>
          <a:ext cx="2692400" cy="2990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362144"/>
              </p:ext>
            </p:extLst>
          </p:nvPr>
        </p:nvGraphicFramePr>
        <p:xfrm>
          <a:off x="6045200" y="4617719"/>
          <a:ext cx="5105400" cy="1135380"/>
        </p:xfrm>
        <a:graphic>
          <a:graphicData uri="http://schemas.openxmlformats.org/drawingml/2006/table">
            <a:tbl>
              <a:tblPr/>
              <a:tblGrid>
                <a:gridCol w="1536700">
                  <a:extLst>
                    <a:ext uri="{9D8B030D-6E8A-4147-A177-3AD203B41FA5}">
                      <a16:colId xmlns:a16="http://schemas.microsoft.com/office/drawing/2014/main" val="2711586187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129520239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305305941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303808053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3639597916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742026740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Tipo/Modalidad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Comunidad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Docente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Familiar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SIN DATO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Total 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27777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Física y Emocional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23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101064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Psicoemocional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34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179432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Sexual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8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211615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Total 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46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65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734345"/>
                  </a:ext>
                </a:extLst>
              </a:tr>
            </a:tbl>
          </a:graphicData>
        </a:graphic>
      </p:graphicFrame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1" y="536166"/>
            <a:ext cx="3987799" cy="299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49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47675" y="809625"/>
            <a:ext cx="6259919" cy="369332"/>
          </a:xfrm>
          <a:prstGeom prst="rect">
            <a:avLst/>
          </a:prstGeom>
          <a:solidFill>
            <a:srgbClr val="DDC9A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9F2241"/>
                </a:solidFill>
                <a:latin typeface="Gotham Medium" pitchFamily="50" charset="0"/>
                <a:cs typeface="Gotham Medium" pitchFamily="50" charset="0"/>
              </a:rPr>
              <a:t>VIOLENCIA Doméstica (Medidas de Protección)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689601" y="3540383"/>
            <a:ext cx="6146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dirty="0">
                <a:latin typeface="Gotham Medium" pitchFamily="50" charset="0"/>
                <a:cs typeface="Gotham Medium" pitchFamily="50" charset="0"/>
              </a:rPr>
              <a:t>Las alcaldías con mayor índice en Iztapalapa con el 18. %, Gustavo A. Madero con 12.9% y en Álvaro Obregón con un 7.6%. </a:t>
            </a:r>
          </a:p>
          <a:p>
            <a:pPr algn="just"/>
            <a:endParaRPr lang="es-MX" sz="1200" dirty="0">
              <a:latin typeface="Gotham Medium" pitchFamily="50" charset="0"/>
              <a:cs typeface="Gotham Medium" pitchFamily="50" charset="0"/>
            </a:endParaRPr>
          </a:p>
          <a:p>
            <a:pPr algn="just"/>
            <a:r>
              <a:rPr lang="es-MX" sz="1200" dirty="0">
                <a:latin typeface="Gotham Medium" pitchFamily="50" charset="0"/>
                <a:cs typeface="Gotham Medium" pitchFamily="50" charset="0"/>
              </a:rPr>
              <a:t>El género más afectado sigue siendo las mujeres con un 81.8% y los hombres con 16.8%.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279089"/>
              </p:ext>
            </p:extLst>
          </p:nvPr>
        </p:nvGraphicFramePr>
        <p:xfrm>
          <a:off x="584200" y="1341914"/>
          <a:ext cx="4445000" cy="4614390"/>
        </p:xfrm>
        <a:graphic>
          <a:graphicData uri="http://schemas.openxmlformats.org/drawingml/2006/table">
            <a:tbl>
              <a:tblPr/>
              <a:tblGrid>
                <a:gridCol w="1581897">
                  <a:extLst>
                    <a:ext uri="{9D8B030D-6E8A-4147-A177-3AD203B41FA5}">
                      <a16:colId xmlns:a16="http://schemas.microsoft.com/office/drawing/2014/main" val="1204161859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613547355"/>
                    </a:ext>
                  </a:extLst>
                </a:gridCol>
                <a:gridCol w="784412">
                  <a:extLst>
                    <a:ext uri="{9D8B030D-6E8A-4147-A177-3AD203B41FA5}">
                      <a16:colId xmlns:a16="http://schemas.microsoft.com/office/drawing/2014/main" val="3939152714"/>
                    </a:ext>
                  </a:extLst>
                </a:gridCol>
                <a:gridCol w="810559">
                  <a:extLst>
                    <a:ext uri="{9D8B030D-6E8A-4147-A177-3AD203B41FA5}">
                      <a16:colId xmlns:a16="http://schemas.microsoft.com/office/drawing/2014/main" val="3836424044"/>
                    </a:ext>
                  </a:extLst>
                </a:gridCol>
                <a:gridCol w="601382">
                  <a:extLst>
                    <a:ext uri="{9D8B030D-6E8A-4147-A177-3AD203B41FA5}">
                      <a16:colId xmlns:a16="http://schemas.microsoft.com/office/drawing/2014/main" val="3113725702"/>
                    </a:ext>
                  </a:extLst>
                </a:gridCol>
              </a:tblGrid>
              <a:tr h="256355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Alcaldía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Octubre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Noviembre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Diciembre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Total 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326261"/>
                  </a:ext>
                </a:extLst>
              </a:tr>
              <a:tr h="256355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Álvaro Obregón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131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64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83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278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9706761"/>
                  </a:ext>
                </a:extLst>
              </a:tr>
              <a:tr h="256355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Azcapotzalco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86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66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184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7017672"/>
                  </a:ext>
                </a:extLst>
              </a:tr>
              <a:tr h="256355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Benito Juárez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48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25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41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114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6942946"/>
                  </a:ext>
                </a:extLst>
              </a:tr>
              <a:tr h="256355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Coyoacán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125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45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64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234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3402347"/>
                  </a:ext>
                </a:extLst>
              </a:tr>
              <a:tr h="256355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Cuajimalpa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35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44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102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2800592"/>
                  </a:ext>
                </a:extLst>
              </a:tr>
              <a:tr h="256355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Cuauhtémoc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113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50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98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261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307221"/>
                  </a:ext>
                </a:extLst>
              </a:tr>
              <a:tr h="256355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Gustavo A Madero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195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108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168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471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7018148"/>
                  </a:ext>
                </a:extLst>
              </a:tr>
              <a:tr h="256355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Iztacalco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91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52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63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206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1467853"/>
                  </a:ext>
                </a:extLst>
              </a:tr>
              <a:tr h="256355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Iztapalapa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301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161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194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656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4436794"/>
                  </a:ext>
                </a:extLst>
              </a:tr>
              <a:tr h="256355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Magdalena Contreras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59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28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28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115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0610048"/>
                  </a:ext>
                </a:extLst>
              </a:tr>
              <a:tr h="256355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Miguel Hidalgo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57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37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53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147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3570174"/>
                  </a:ext>
                </a:extLst>
              </a:tr>
              <a:tr h="256355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Milpa Alta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18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19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47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2495479"/>
                  </a:ext>
                </a:extLst>
              </a:tr>
              <a:tr h="256355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Tláhuac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80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56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83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219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005110"/>
                  </a:ext>
                </a:extLst>
              </a:tr>
              <a:tr h="256355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Tlalpan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128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54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95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277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3407874"/>
                  </a:ext>
                </a:extLst>
              </a:tr>
              <a:tr h="256355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Venustiano Carranza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87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45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50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182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786619"/>
                  </a:ext>
                </a:extLst>
              </a:tr>
              <a:tr h="256355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Xochimilco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62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29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56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147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1291327"/>
                  </a:ext>
                </a:extLst>
              </a:tr>
              <a:tr h="256355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Total 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1,616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819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1,205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3,640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855144"/>
                  </a:ext>
                </a:extLst>
              </a:tr>
            </a:tbl>
          </a:graphicData>
        </a:graphic>
      </p:graphicFrame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8572823"/>
              </p:ext>
            </p:extLst>
          </p:nvPr>
        </p:nvGraphicFramePr>
        <p:xfrm>
          <a:off x="6906260" y="809625"/>
          <a:ext cx="4930140" cy="2679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128390"/>
              </p:ext>
            </p:extLst>
          </p:nvPr>
        </p:nvGraphicFramePr>
        <p:xfrm>
          <a:off x="5829300" y="4692750"/>
          <a:ext cx="5384800" cy="990600"/>
        </p:xfrm>
        <a:graphic>
          <a:graphicData uri="http://schemas.openxmlformats.org/drawingml/2006/table">
            <a:tbl>
              <a:tblPr/>
              <a:tblGrid>
                <a:gridCol w="1536700">
                  <a:extLst>
                    <a:ext uri="{9D8B030D-6E8A-4147-A177-3AD203B41FA5}">
                      <a16:colId xmlns:a16="http://schemas.microsoft.com/office/drawing/2014/main" val="158310252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81139921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174568578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819390771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3245385859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9452524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Edad/Sexo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0 a 12 años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13 a 20 años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21 a 61 años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Sin dato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Total 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262123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Hombre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234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345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16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606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857651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Mujer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1,184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45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1,715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2,976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839797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Sin dato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19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58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8520253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Total 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1,437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70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2,083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50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3,640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781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3390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47675" y="809625"/>
            <a:ext cx="5576463" cy="369332"/>
          </a:xfrm>
          <a:prstGeom prst="rect">
            <a:avLst/>
          </a:prstGeom>
          <a:solidFill>
            <a:srgbClr val="DDC9A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9F2241"/>
                </a:solidFill>
                <a:latin typeface="Gotham Medium" pitchFamily="50" charset="0"/>
                <a:cs typeface="Gotham Medium" pitchFamily="50" charset="0"/>
              </a:rPr>
              <a:t>VIOLENCIA Contra Mujeres Adultas Mayores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023854"/>
              </p:ext>
            </p:extLst>
          </p:nvPr>
        </p:nvGraphicFramePr>
        <p:xfrm>
          <a:off x="584200" y="1409596"/>
          <a:ext cx="4394200" cy="4246517"/>
        </p:xfrm>
        <a:graphic>
          <a:graphicData uri="http://schemas.openxmlformats.org/drawingml/2006/table">
            <a:tbl>
              <a:tblPr/>
              <a:tblGrid>
                <a:gridCol w="1468780">
                  <a:extLst>
                    <a:ext uri="{9D8B030D-6E8A-4147-A177-3AD203B41FA5}">
                      <a16:colId xmlns:a16="http://schemas.microsoft.com/office/drawing/2014/main" val="1206519123"/>
                    </a:ext>
                  </a:extLst>
                </a:gridCol>
                <a:gridCol w="776875">
                  <a:extLst>
                    <a:ext uri="{9D8B030D-6E8A-4147-A177-3AD203B41FA5}">
                      <a16:colId xmlns:a16="http://schemas.microsoft.com/office/drawing/2014/main" val="2090624621"/>
                    </a:ext>
                  </a:extLst>
                </a:gridCol>
                <a:gridCol w="789014">
                  <a:extLst>
                    <a:ext uri="{9D8B030D-6E8A-4147-A177-3AD203B41FA5}">
                      <a16:colId xmlns:a16="http://schemas.microsoft.com/office/drawing/2014/main" val="661679408"/>
                    </a:ext>
                  </a:extLst>
                </a:gridCol>
                <a:gridCol w="801152">
                  <a:extLst>
                    <a:ext uri="{9D8B030D-6E8A-4147-A177-3AD203B41FA5}">
                      <a16:colId xmlns:a16="http://schemas.microsoft.com/office/drawing/2014/main" val="1369778817"/>
                    </a:ext>
                  </a:extLst>
                </a:gridCol>
                <a:gridCol w="558379">
                  <a:extLst>
                    <a:ext uri="{9D8B030D-6E8A-4147-A177-3AD203B41FA5}">
                      <a16:colId xmlns:a16="http://schemas.microsoft.com/office/drawing/2014/main" val="2159783695"/>
                    </a:ext>
                  </a:extLst>
                </a:gridCol>
              </a:tblGrid>
              <a:tr h="386047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Alcaldía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Octubre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Noviembre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Diciembre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Total 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357200"/>
                  </a:ext>
                </a:extLst>
              </a:tr>
              <a:tr h="386047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Álvaro Obregón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0457421"/>
                  </a:ext>
                </a:extLst>
              </a:tr>
              <a:tr h="386047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Benito Juárez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3580424"/>
                  </a:ext>
                </a:extLst>
              </a:tr>
              <a:tr h="386047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Coyoacán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1295057"/>
                  </a:ext>
                </a:extLst>
              </a:tr>
              <a:tr h="386047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Cuauhtémoc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7393088"/>
                  </a:ext>
                </a:extLst>
              </a:tr>
              <a:tr h="386047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Estados de la Republica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9428868"/>
                  </a:ext>
                </a:extLst>
              </a:tr>
              <a:tr h="386047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Iztapalapa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883419"/>
                  </a:ext>
                </a:extLst>
              </a:tr>
              <a:tr h="386047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Miguel Hidalgo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1907527"/>
                  </a:ext>
                </a:extLst>
              </a:tr>
              <a:tr h="386047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Tlalpan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9017087"/>
                  </a:ext>
                </a:extLst>
              </a:tr>
              <a:tr h="386047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Xochimilco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6402742"/>
                  </a:ext>
                </a:extLst>
              </a:tr>
              <a:tr h="386047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Total 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12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21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959242"/>
                  </a:ext>
                </a:extLst>
              </a:tr>
            </a:tbl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6001261"/>
              </p:ext>
            </p:extLst>
          </p:nvPr>
        </p:nvGraphicFramePr>
        <p:xfrm>
          <a:off x="8467090" y="502678"/>
          <a:ext cx="3462020" cy="2766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2410636"/>
              </p:ext>
            </p:extLst>
          </p:nvPr>
        </p:nvGraphicFramePr>
        <p:xfrm>
          <a:off x="5298069" y="1885708"/>
          <a:ext cx="3009900" cy="2306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199410"/>
              </p:ext>
            </p:extLst>
          </p:nvPr>
        </p:nvGraphicFramePr>
        <p:xfrm>
          <a:off x="6024138" y="4533898"/>
          <a:ext cx="4173962" cy="1409700"/>
        </p:xfrm>
        <a:graphic>
          <a:graphicData uri="http://schemas.openxmlformats.org/drawingml/2006/table">
            <a:tbl>
              <a:tblPr/>
              <a:tblGrid>
                <a:gridCol w="1598258">
                  <a:extLst>
                    <a:ext uri="{9D8B030D-6E8A-4147-A177-3AD203B41FA5}">
                      <a16:colId xmlns:a16="http://schemas.microsoft.com/office/drawing/2014/main" val="4284129839"/>
                    </a:ext>
                  </a:extLst>
                </a:gridCol>
                <a:gridCol w="845359">
                  <a:extLst>
                    <a:ext uri="{9D8B030D-6E8A-4147-A177-3AD203B41FA5}">
                      <a16:colId xmlns:a16="http://schemas.microsoft.com/office/drawing/2014/main" val="2246201239"/>
                    </a:ext>
                  </a:extLst>
                </a:gridCol>
                <a:gridCol w="858568">
                  <a:extLst>
                    <a:ext uri="{9D8B030D-6E8A-4147-A177-3AD203B41FA5}">
                      <a16:colId xmlns:a16="http://schemas.microsoft.com/office/drawing/2014/main" val="2062537891"/>
                    </a:ext>
                  </a:extLst>
                </a:gridCol>
                <a:gridCol w="871777">
                  <a:extLst>
                    <a:ext uri="{9D8B030D-6E8A-4147-A177-3AD203B41FA5}">
                      <a16:colId xmlns:a16="http://schemas.microsoft.com/office/drawing/2014/main" val="722413706"/>
                    </a:ext>
                  </a:extLst>
                </a:gridCol>
              </a:tblGrid>
              <a:tr h="28194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Tipo /Modalidad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Comunidad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Familiar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Total 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5152343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Física y Emocional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19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2022280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Patrimonial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196044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Psicoemocional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5540983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Total 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12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21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86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3185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47675" y="809625"/>
            <a:ext cx="4609788" cy="369332"/>
          </a:xfrm>
          <a:prstGeom prst="rect">
            <a:avLst/>
          </a:prstGeom>
          <a:solidFill>
            <a:srgbClr val="DDC9A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9F2241"/>
                </a:solidFill>
                <a:latin typeface="Gotham Medium" pitchFamily="50" charset="0"/>
                <a:cs typeface="Gotham Medium" pitchFamily="50" charset="0"/>
              </a:rPr>
              <a:t>Registro de llamadas de VIOLENCIA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571744" y="3823705"/>
            <a:ext cx="6278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dirty="0">
                <a:latin typeface="Gotham Medium" pitchFamily="50" charset="0"/>
                <a:cs typeface="Gotham Medium" pitchFamily="50" charset="0"/>
              </a:rPr>
              <a:t>Las alcaldías Cuauhtémoc e Iztapalapa tuvieron el mayor número de registro de llamadas de violencia. Violencia familiar con 84.8% y el 93% son llamadas de mujeres.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830857"/>
              </p:ext>
            </p:extLst>
          </p:nvPr>
        </p:nvGraphicFramePr>
        <p:xfrm>
          <a:off x="460063" y="1410494"/>
          <a:ext cx="4597400" cy="4355310"/>
        </p:xfrm>
        <a:graphic>
          <a:graphicData uri="http://schemas.openxmlformats.org/drawingml/2006/table">
            <a:tbl>
              <a:tblPr/>
              <a:tblGrid>
                <a:gridCol w="1536700">
                  <a:extLst>
                    <a:ext uri="{9D8B030D-6E8A-4147-A177-3AD203B41FA5}">
                      <a16:colId xmlns:a16="http://schemas.microsoft.com/office/drawing/2014/main" val="312935052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674279807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735056424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832233853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310395658"/>
                    </a:ext>
                  </a:extLst>
                </a:gridCol>
              </a:tblGrid>
              <a:tr h="290354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Alcaldía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Octubre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Noviembre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Diciembre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Total 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917045"/>
                  </a:ext>
                </a:extLst>
              </a:tr>
              <a:tr h="2903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Álvaro Obregón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9366072"/>
                  </a:ext>
                </a:extLst>
              </a:tr>
              <a:tr h="2903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Azcapotzalco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2761045"/>
                  </a:ext>
                </a:extLst>
              </a:tr>
              <a:tr h="2903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Benito Juárez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1087951"/>
                  </a:ext>
                </a:extLst>
              </a:tr>
              <a:tr h="2903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Coyoacán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5024330"/>
                  </a:ext>
                </a:extLst>
              </a:tr>
              <a:tr h="2903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Cuajimalpa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8567317"/>
                  </a:ext>
                </a:extLst>
              </a:tr>
              <a:tr h="2903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Cuauhtémoc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8286633"/>
                  </a:ext>
                </a:extLst>
              </a:tr>
              <a:tr h="2903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Estados de la Republica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1050490"/>
                  </a:ext>
                </a:extLst>
              </a:tr>
              <a:tr h="2903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Iztacalco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7976456"/>
                  </a:ext>
                </a:extLst>
              </a:tr>
              <a:tr h="2903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Iztapalapa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8798462"/>
                  </a:ext>
                </a:extLst>
              </a:tr>
              <a:tr h="2903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Magdalena Contreras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0855551"/>
                  </a:ext>
                </a:extLst>
              </a:tr>
              <a:tr h="2903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Tlalpan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5111512"/>
                  </a:ext>
                </a:extLst>
              </a:tr>
              <a:tr h="2903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Venustiano Carranza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3583911"/>
                  </a:ext>
                </a:extLst>
              </a:tr>
              <a:tr h="290354">
                <a:tc>
                  <a:txBody>
                    <a:bodyPr/>
                    <a:lstStyle/>
                    <a:p>
                      <a:pPr algn="l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Xochimilco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1773823"/>
                  </a:ext>
                </a:extLst>
              </a:tr>
              <a:tr h="290354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Total 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11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12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33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514695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973137"/>
              </p:ext>
            </p:extLst>
          </p:nvPr>
        </p:nvGraphicFramePr>
        <p:xfrm>
          <a:off x="5994400" y="4775204"/>
          <a:ext cx="4203700" cy="990600"/>
        </p:xfrm>
        <a:graphic>
          <a:graphicData uri="http://schemas.openxmlformats.org/drawingml/2006/table">
            <a:tbl>
              <a:tblPr/>
              <a:tblGrid>
                <a:gridCol w="1609645">
                  <a:extLst>
                    <a:ext uri="{9D8B030D-6E8A-4147-A177-3AD203B41FA5}">
                      <a16:colId xmlns:a16="http://schemas.microsoft.com/office/drawing/2014/main" val="1847393763"/>
                    </a:ext>
                  </a:extLst>
                </a:gridCol>
                <a:gridCol w="851382">
                  <a:extLst>
                    <a:ext uri="{9D8B030D-6E8A-4147-A177-3AD203B41FA5}">
                      <a16:colId xmlns:a16="http://schemas.microsoft.com/office/drawing/2014/main" val="2856143913"/>
                    </a:ext>
                  </a:extLst>
                </a:gridCol>
                <a:gridCol w="864685">
                  <a:extLst>
                    <a:ext uri="{9D8B030D-6E8A-4147-A177-3AD203B41FA5}">
                      <a16:colId xmlns:a16="http://schemas.microsoft.com/office/drawing/2014/main" val="4035472982"/>
                    </a:ext>
                  </a:extLst>
                </a:gridCol>
                <a:gridCol w="877988">
                  <a:extLst>
                    <a:ext uri="{9D8B030D-6E8A-4147-A177-3AD203B41FA5}">
                      <a16:colId xmlns:a16="http://schemas.microsoft.com/office/drawing/2014/main" val="2515648638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Edad/Sexo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Hombre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Mujer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Total 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23352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13 a 20 años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97728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21 a 61 años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096169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62 o mas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16444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Total 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23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33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158615"/>
                  </a:ext>
                </a:extLst>
              </a:tr>
            </a:tbl>
          </a:graphicData>
        </a:graphic>
      </p:graphicFrame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1681331"/>
              </p:ext>
            </p:extLst>
          </p:nvPr>
        </p:nvGraphicFramePr>
        <p:xfrm>
          <a:off x="6515100" y="79692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52718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47675" y="809625"/>
            <a:ext cx="1782860" cy="369332"/>
          </a:xfrm>
          <a:prstGeom prst="rect">
            <a:avLst/>
          </a:prstGeom>
          <a:solidFill>
            <a:srgbClr val="DDC9A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9F2241"/>
                </a:solidFill>
                <a:latin typeface="Gotham Medium" pitchFamily="50" charset="0"/>
                <a:cs typeface="Gotham Medium" pitchFamily="50" charset="0"/>
              </a:rPr>
              <a:t>FEMINICIDIO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483603" y="3552825"/>
            <a:ext cx="6162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dirty="0">
                <a:latin typeface="Gotham Medium" pitchFamily="50" charset="0"/>
                <a:cs typeface="Gotham Medium" pitchFamily="50" charset="0"/>
              </a:rPr>
              <a:t>Podemos observar, mayor prevalencia en la comunidad, sobre todo en las alcaldías de Iztapalapa, Gustavo A Madero, Cuauhtémoc</a:t>
            </a:r>
          </a:p>
          <a:p>
            <a:pPr algn="just"/>
            <a:endParaRPr lang="es-MX" sz="1200" dirty="0">
              <a:latin typeface="Gotham Medium" pitchFamily="50" charset="0"/>
              <a:cs typeface="Gotham Medium" pitchFamily="50" charset="0"/>
            </a:endParaRPr>
          </a:p>
          <a:p>
            <a:pPr algn="just"/>
            <a:r>
              <a:rPr lang="es-MX" sz="1200" dirty="0">
                <a:latin typeface="Gotham Medium" pitchFamily="50" charset="0"/>
                <a:cs typeface="Gotham Medium" pitchFamily="50" charset="0"/>
              </a:rPr>
              <a:t>Las mujeres de 21 a 61 años requieren el mayor apoyo en este tema.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604501"/>
              </p:ext>
            </p:extLst>
          </p:nvPr>
        </p:nvGraphicFramePr>
        <p:xfrm>
          <a:off x="292100" y="1354614"/>
          <a:ext cx="4597400" cy="4538178"/>
        </p:xfrm>
        <a:graphic>
          <a:graphicData uri="http://schemas.openxmlformats.org/drawingml/2006/table">
            <a:tbl>
              <a:tblPr/>
              <a:tblGrid>
                <a:gridCol w="1536700">
                  <a:extLst>
                    <a:ext uri="{9D8B030D-6E8A-4147-A177-3AD203B41FA5}">
                      <a16:colId xmlns:a16="http://schemas.microsoft.com/office/drawing/2014/main" val="1003025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503518466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3859976239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433895414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3815522311"/>
                    </a:ext>
                  </a:extLst>
                </a:gridCol>
              </a:tblGrid>
              <a:tr h="252121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Alcaldía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Octubre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Noviembre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Diciembre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Total 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476516"/>
                  </a:ext>
                </a:extLst>
              </a:tr>
              <a:tr h="25212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Álvaro Obregón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5158086"/>
                  </a:ext>
                </a:extLst>
              </a:tr>
              <a:tr h="25212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Azcapotzalco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066691"/>
                  </a:ext>
                </a:extLst>
              </a:tr>
              <a:tr h="25212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Benito Juárez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1615010"/>
                  </a:ext>
                </a:extLst>
              </a:tr>
              <a:tr h="25212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Coyoacán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690826"/>
                  </a:ext>
                </a:extLst>
              </a:tr>
              <a:tr h="25212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Cuajimalpa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9235332"/>
                  </a:ext>
                </a:extLst>
              </a:tr>
              <a:tr h="25212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Cuauhtémoc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3793849"/>
                  </a:ext>
                </a:extLst>
              </a:tr>
              <a:tr h="25212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Gustavo A Madero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24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9954176"/>
                  </a:ext>
                </a:extLst>
              </a:tr>
              <a:tr h="25212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Iztacalco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375883"/>
                  </a:ext>
                </a:extLst>
              </a:tr>
              <a:tr h="25212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Iztapalapa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19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46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8807407"/>
                  </a:ext>
                </a:extLst>
              </a:tr>
              <a:tr h="25212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Magdalena Contreras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1989177"/>
                  </a:ext>
                </a:extLst>
              </a:tr>
              <a:tr h="25212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Miguel Hidalgo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3269139"/>
                  </a:ext>
                </a:extLst>
              </a:tr>
              <a:tr h="25212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Milpa Alta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0863606"/>
                  </a:ext>
                </a:extLst>
              </a:tr>
              <a:tr h="25212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Tláhuac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0818828"/>
                  </a:ext>
                </a:extLst>
              </a:tr>
              <a:tr h="25212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Tlalpan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18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8533375"/>
                  </a:ext>
                </a:extLst>
              </a:tr>
              <a:tr h="25212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Venustiano Carranza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17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353132"/>
                  </a:ext>
                </a:extLst>
              </a:tr>
              <a:tr h="25212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Xochimilco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18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7635545"/>
                  </a:ext>
                </a:extLst>
              </a:tr>
              <a:tr h="252121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Total 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96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24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95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215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95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045787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046085"/>
              </p:ext>
            </p:extLst>
          </p:nvPr>
        </p:nvGraphicFramePr>
        <p:xfrm>
          <a:off x="5483602" y="4624864"/>
          <a:ext cx="5803900" cy="937260"/>
        </p:xfrm>
        <a:graphic>
          <a:graphicData uri="http://schemas.openxmlformats.org/drawingml/2006/table">
            <a:tbl>
              <a:tblPr/>
              <a:tblGrid>
                <a:gridCol w="901700">
                  <a:extLst>
                    <a:ext uri="{9D8B030D-6E8A-4147-A177-3AD203B41FA5}">
                      <a16:colId xmlns:a16="http://schemas.microsoft.com/office/drawing/2014/main" val="285347525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389717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86328341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45158766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3868279125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3331570399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3697425694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Edad/Sexo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22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0 a 12 años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22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13 a 20 años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22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21 a 61 años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22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62 años en adelante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22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Sin dato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22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Total 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22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31439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Mujer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202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213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24458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Sin dato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423057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Total </a:t>
                      </a:r>
                    </a:p>
                  </a:txBody>
                  <a:tcPr marL="7620" marR="7620" marT="7620" marB="0" anchor="b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22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22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22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204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22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22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22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Source Sans Pro" panose="020B0503030403020204" pitchFamily="34" charset="0"/>
                        </a:rPr>
                        <a:t>215</a:t>
                      </a:r>
                    </a:p>
                  </a:txBody>
                  <a:tcPr marL="7620" marR="7620" marT="7620" marB="0" anchor="ctr">
                    <a:lnL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DDC9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22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898324"/>
                  </a:ext>
                </a:extLst>
              </a:tr>
            </a:tbl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1383988"/>
              </p:ext>
            </p:extLst>
          </p:nvPr>
        </p:nvGraphicFramePr>
        <p:xfrm>
          <a:off x="6508430" y="56858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98050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hlinkClick r:id="rId2"/>
          </p:cNvPr>
          <p:cNvSpPr/>
          <p:nvPr/>
        </p:nvSpPr>
        <p:spPr>
          <a:xfrm>
            <a:off x="3410454" y="5797979"/>
            <a:ext cx="75150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u="sng" dirty="0">
                <a:solidFill>
                  <a:schemeClr val="accent1"/>
                </a:solidFill>
              </a:rPr>
              <a:t>https://www.google.com/maps/d/u/0/edit?mid=1hxqW2wOJzQ8G8d8vz8SxR3-WXXP4VRc&amp;usp=sharing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809157-5F09-B231-19AB-4592D9C801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8" t="-185" r="51112" b="18177"/>
          <a:stretch/>
        </p:blipFill>
        <p:spPr>
          <a:xfrm>
            <a:off x="1151467" y="705067"/>
            <a:ext cx="9256889" cy="492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88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171852"/>
            <a:ext cx="12191999" cy="4555849"/>
          </a:xfrm>
          <a:prstGeom prst="rect">
            <a:avLst/>
          </a:prstGeom>
          <a:solidFill>
            <a:srgbClr val="9F22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000" dirty="0">
                <a:latin typeface="Gotham Medium" pitchFamily="50" charset="0"/>
                <a:cs typeface="Gotham Medium" pitchFamily="50" charset="0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31243380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821</Words>
  <Application>Microsoft Office PowerPoint</Application>
  <PresentationFormat>Panorámica</PresentationFormat>
  <Paragraphs>548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6" baseType="lpstr">
      <vt:lpstr>Arial</vt:lpstr>
      <vt:lpstr>Calibri</vt:lpstr>
      <vt:lpstr>Gotham</vt:lpstr>
      <vt:lpstr>Gotham Book</vt:lpstr>
      <vt:lpstr>Gotham Medium</vt:lpstr>
      <vt:lpstr>Source Sans Pro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LAU</dc:creator>
  <cp:lastModifiedBy>Transparencia01</cp:lastModifiedBy>
  <cp:revision>115</cp:revision>
  <dcterms:created xsi:type="dcterms:W3CDTF">2023-04-19T14:24:42Z</dcterms:created>
  <dcterms:modified xsi:type="dcterms:W3CDTF">2024-02-02T00:32:25Z</dcterms:modified>
</cp:coreProperties>
</file>