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63" r:id="rId6"/>
    <p:sldId id="264" r:id="rId7"/>
    <p:sldId id="262" r:id="rId8"/>
    <p:sldId id="265" r:id="rId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5B4E"/>
    <a:srgbClr val="561222"/>
    <a:srgbClr val="9F2241"/>
    <a:srgbClr val="FB5151"/>
    <a:srgbClr val="BC955C"/>
    <a:srgbClr val="FFDE59"/>
    <a:srgbClr val="81D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5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18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Hoja_de_c_lculo_de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Hoja_de_c_lculo_de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Hoja_de_c_lculo_de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Hoja_de_c_lculo_de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10.%20UCS%202024\02.%20BERB%202024\BERB%20REPORTES%20UCH-LRS-2024\VIOLENCIA%203%20ER%20TRIMESTRE%202024\Tercer%20trimestres%20de%20transparencia%20psicoactiva%202024%20(Recuperado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40000020004" pitchFamily="2" charset="0"/>
                <a:ea typeface="+mn-ea"/>
                <a:cs typeface="+mn-cs"/>
              </a:defRPr>
            </a:pPr>
            <a:r>
              <a:rPr lang="es-MX"/>
              <a:t>Tipo de violencia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otham" panose="02000604040000020004" pitchFamily="2" charset="0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Hoja2!$B$28</c:f>
              <c:strCache>
                <c:ptCount val="1"/>
                <c:pt idx="0">
                  <c:v>Comunidad</c:v>
                </c:pt>
              </c:strCache>
            </c:strRef>
          </c:tx>
          <c:spPr>
            <a:solidFill>
              <a:srgbClr val="DDC9A9"/>
            </a:solidFill>
            <a:ln>
              <a:noFill/>
            </a:ln>
            <a:effectLst/>
            <a:sp3d/>
          </c:spPr>
          <c:invertIfNegative val="0"/>
          <c:cat>
            <c:strRef>
              <c:f>Hoja2!$A$29:$A$34</c:f>
              <c:strCache>
                <c:ptCount val="6"/>
                <c:pt idx="0">
                  <c:v>Agresiones</c:v>
                </c:pt>
                <c:pt idx="1">
                  <c:v>Bullying</c:v>
                </c:pt>
                <c:pt idx="2">
                  <c:v>Física y Emocional</c:v>
                </c:pt>
                <c:pt idx="3">
                  <c:v>Maltrato Infantil</c:v>
                </c:pt>
                <c:pt idx="4">
                  <c:v>Psicoemocional</c:v>
                </c:pt>
                <c:pt idx="5">
                  <c:v>Sexual</c:v>
                </c:pt>
              </c:strCache>
            </c:strRef>
          </c:cat>
          <c:val>
            <c:numRef>
              <c:f>Hoja2!$B$29:$B$34</c:f>
              <c:numCache>
                <c:formatCode>General</c:formatCode>
                <c:ptCount val="6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FAB3-48D1-953A-10339B89A4BA}"/>
            </c:ext>
          </c:extLst>
        </c:ser>
        <c:ser>
          <c:idx val="1"/>
          <c:order val="1"/>
          <c:tx>
            <c:strRef>
              <c:f>Hoja2!$C$28</c:f>
              <c:strCache>
                <c:ptCount val="1"/>
                <c:pt idx="0">
                  <c:v>Docente</c:v>
                </c:pt>
              </c:strCache>
            </c:strRef>
          </c:tx>
          <c:spPr>
            <a:solidFill>
              <a:srgbClr val="BD955C"/>
            </a:solidFill>
            <a:ln>
              <a:noFill/>
            </a:ln>
            <a:effectLst/>
            <a:sp3d/>
          </c:spPr>
          <c:invertIfNegative val="0"/>
          <c:cat>
            <c:strRef>
              <c:f>Hoja2!$A$29:$A$34</c:f>
              <c:strCache>
                <c:ptCount val="6"/>
                <c:pt idx="0">
                  <c:v>Agresiones</c:v>
                </c:pt>
                <c:pt idx="1">
                  <c:v>Bullying</c:v>
                </c:pt>
                <c:pt idx="2">
                  <c:v>Física y Emocional</c:v>
                </c:pt>
                <c:pt idx="3">
                  <c:v>Maltrato Infantil</c:v>
                </c:pt>
                <c:pt idx="4">
                  <c:v>Psicoemocional</c:v>
                </c:pt>
                <c:pt idx="5">
                  <c:v>Sexual</c:v>
                </c:pt>
              </c:strCache>
            </c:strRef>
          </c:cat>
          <c:val>
            <c:numRef>
              <c:f>Hoja2!$C$29:$C$34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FAB3-48D1-953A-10339B89A4BA}"/>
            </c:ext>
          </c:extLst>
        </c:ser>
        <c:ser>
          <c:idx val="2"/>
          <c:order val="2"/>
          <c:tx>
            <c:strRef>
              <c:f>Hoja2!$D$28</c:f>
              <c:strCache>
                <c:ptCount val="1"/>
                <c:pt idx="0">
                  <c:v>Familiar</c:v>
                </c:pt>
              </c:strCache>
            </c:strRef>
          </c:tx>
          <c:spPr>
            <a:solidFill>
              <a:srgbClr val="9F224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otham" panose="02000604040000020004" pitchFamily="2" charset="0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Hoja2!$A$29:$A$34</c:f>
              <c:strCache>
                <c:ptCount val="6"/>
                <c:pt idx="0">
                  <c:v>Agresiones</c:v>
                </c:pt>
                <c:pt idx="1">
                  <c:v>Bullying</c:v>
                </c:pt>
                <c:pt idx="2">
                  <c:v>Física y Emocional</c:v>
                </c:pt>
                <c:pt idx="3">
                  <c:v>Maltrato Infantil</c:v>
                </c:pt>
                <c:pt idx="4">
                  <c:v>Psicoemocional</c:v>
                </c:pt>
                <c:pt idx="5">
                  <c:v>Sexual</c:v>
                </c:pt>
              </c:strCache>
            </c:strRef>
          </c:cat>
          <c:val>
            <c:numRef>
              <c:f>Hoja2!$D$29:$D$34</c:f>
              <c:numCache>
                <c:formatCode>General</c:formatCode>
                <c:ptCount val="6"/>
                <c:pt idx="0">
                  <c:v>5</c:v>
                </c:pt>
                <c:pt idx="1">
                  <c:v>0</c:v>
                </c:pt>
                <c:pt idx="2">
                  <c:v>11</c:v>
                </c:pt>
                <c:pt idx="3">
                  <c:v>5</c:v>
                </c:pt>
                <c:pt idx="4">
                  <c:v>4</c:v>
                </c:pt>
                <c:pt idx="5">
                  <c:v>0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FAB3-48D1-953A-10339B89A4BA}"/>
            </c:ext>
          </c:extLst>
        </c:ser>
        <c:ser>
          <c:idx val="3"/>
          <c:order val="3"/>
          <c:tx>
            <c:strRef>
              <c:f>Hoja2!$E$28</c:f>
              <c:strCache>
                <c:ptCount val="1"/>
                <c:pt idx="0">
                  <c:v>Laboral</c:v>
                </c:pt>
              </c:strCache>
            </c:strRef>
          </c:tx>
          <c:spPr>
            <a:solidFill>
              <a:srgbClr val="235B4E"/>
            </a:solidFill>
            <a:ln>
              <a:noFill/>
            </a:ln>
            <a:effectLst/>
            <a:sp3d/>
          </c:spPr>
          <c:invertIfNegative val="0"/>
          <c:cat>
            <c:strRef>
              <c:f>Hoja2!$A$29:$A$34</c:f>
              <c:strCache>
                <c:ptCount val="6"/>
                <c:pt idx="0">
                  <c:v>Agresiones</c:v>
                </c:pt>
                <c:pt idx="1">
                  <c:v>Bullying</c:v>
                </c:pt>
                <c:pt idx="2">
                  <c:v>Física y Emocional</c:v>
                </c:pt>
                <c:pt idx="3">
                  <c:v>Maltrato Infantil</c:v>
                </c:pt>
                <c:pt idx="4">
                  <c:v>Psicoemocional</c:v>
                </c:pt>
                <c:pt idx="5">
                  <c:v>Sexual</c:v>
                </c:pt>
              </c:strCache>
            </c:strRef>
          </c:cat>
          <c:val>
            <c:numRef>
              <c:f>Hoja2!$E$29:$E$34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2</c:v>
                </c:pt>
                <c:pt idx="5">
                  <c:v>0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3-FAB3-48D1-953A-10339B89A4BA}"/>
            </c:ext>
          </c:extLst>
        </c:ser>
        <c:ser>
          <c:idx val="4"/>
          <c:order val="4"/>
          <c:tx>
            <c:strRef>
              <c:f>Hoja2!$F$28</c:f>
              <c:strCache>
                <c:ptCount val="1"/>
                <c:pt idx="0">
                  <c:v>SIN DATO</c:v>
                </c:pt>
              </c:strCache>
            </c:strRef>
          </c:tx>
          <c:spPr>
            <a:solidFill>
              <a:srgbClr val="98989A"/>
            </a:solidFill>
            <a:ln>
              <a:noFill/>
            </a:ln>
            <a:effectLst/>
            <a:sp3d/>
          </c:spPr>
          <c:invertIfNegative val="0"/>
          <c:cat>
            <c:strRef>
              <c:f>Hoja2!$A$29:$A$34</c:f>
              <c:strCache>
                <c:ptCount val="6"/>
                <c:pt idx="0">
                  <c:v>Agresiones</c:v>
                </c:pt>
                <c:pt idx="1">
                  <c:v>Bullying</c:v>
                </c:pt>
                <c:pt idx="2">
                  <c:v>Física y Emocional</c:v>
                </c:pt>
                <c:pt idx="3">
                  <c:v>Maltrato Infantil</c:v>
                </c:pt>
                <c:pt idx="4">
                  <c:v>Psicoemocional</c:v>
                </c:pt>
                <c:pt idx="5">
                  <c:v>Sexual</c:v>
                </c:pt>
              </c:strCache>
            </c:strRef>
          </c:cat>
          <c:val>
            <c:numRef>
              <c:f>Hoja2!$F$29:$F$34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4-FAB3-48D1-953A-10339B89A4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9"/>
        <c:shape val="box"/>
        <c:axId val="1233557631"/>
        <c:axId val="1233552639"/>
        <c:axId val="0"/>
      </c:bar3DChart>
      <c:catAx>
        <c:axId val="123355763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40000020004" pitchFamily="2" charset="0"/>
                <a:ea typeface="+mn-ea"/>
                <a:cs typeface="+mn-cs"/>
              </a:defRPr>
            </a:pPr>
            <a:endParaRPr lang="es-MX"/>
          </a:p>
        </c:txPr>
        <c:crossAx val="1233552639"/>
        <c:crosses val="autoZero"/>
        <c:auto val="1"/>
        <c:lblAlgn val="ctr"/>
        <c:lblOffset val="100"/>
        <c:noMultiLvlLbl val="0"/>
      </c:catAx>
      <c:valAx>
        <c:axId val="1233552639"/>
        <c:scaling>
          <c:orientation val="minMax"/>
        </c:scaling>
        <c:delete val="1"/>
        <c:axPos val="t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335576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otham" panose="02000604040000020004" pitchFamily="2" charset="0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latin typeface="Gotham" panose="02000604040000020004" pitchFamily="2" charset="0"/>
        </a:defRPr>
      </a:pPr>
      <a:endParaRPr lang="es-MX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Gotham" panose="02000604040000020004" pitchFamily="2" charset="0"/>
                <a:ea typeface="+mn-ea"/>
                <a:cs typeface="+mn-cs"/>
              </a:defRPr>
            </a:pPr>
            <a:r>
              <a:rPr lang="es-MX"/>
              <a:t>DELITO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Gotham" panose="02000604040000020004" pitchFamily="2" charset="0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Hoja3!$B$3</c:f>
              <c:strCache>
                <c:ptCount val="1"/>
                <c:pt idx="0">
                  <c:v>JUL</c:v>
                </c:pt>
              </c:strCache>
            </c:strRef>
          </c:tx>
          <c:spPr>
            <a:solidFill>
              <a:srgbClr val="9F2241"/>
            </a:solidFill>
            <a:ln>
              <a:noFill/>
            </a:ln>
            <a:effectLst/>
            <a:sp3d/>
          </c:spPr>
          <c:invertIfNegative val="0"/>
          <c:cat>
            <c:strRef>
              <c:f>Hoja3!$A$4:$A$18</c:f>
              <c:strCache>
                <c:ptCount val="14"/>
                <c:pt idx="0">
                  <c:v>Violencia Familiar</c:v>
                </c:pt>
                <c:pt idx="1">
                  <c:v>Amenazas</c:v>
                </c:pt>
                <c:pt idx="2">
                  <c:v>Código de atención ciudadana</c:v>
                </c:pt>
                <c:pt idx="3">
                  <c:v>Abuso sexual</c:v>
                </c:pt>
                <c:pt idx="4">
                  <c:v>Violación</c:v>
                </c:pt>
                <c:pt idx="5">
                  <c:v>Acoso sexual</c:v>
                </c:pt>
                <c:pt idx="6">
                  <c:v>Extorsión</c:v>
                </c:pt>
                <c:pt idx="7">
                  <c:v>Lesiones</c:v>
                </c:pt>
                <c:pt idx="8">
                  <c:v>Robo</c:v>
                </c:pt>
                <c:pt idx="9">
                  <c:v>Homicidio</c:v>
                </c:pt>
                <c:pt idx="10">
                  <c:v>Fraude</c:v>
                </c:pt>
                <c:pt idx="11">
                  <c:v>Secuestro</c:v>
                </c:pt>
                <c:pt idx="12">
                  <c:v>Sustracción  o Retención de menores</c:v>
                </c:pt>
                <c:pt idx="13">
                  <c:v>Privación ilegal</c:v>
                </c:pt>
              </c:strCache>
            </c:strRef>
          </c:cat>
          <c:val>
            <c:numRef>
              <c:f>Hoja3!$B$4:$B$18</c:f>
              <c:numCache>
                <c:formatCode>#,##0</c:formatCode>
                <c:ptCount val="14"/>
                <c:pt idx="0">
                  <c:v>3919</c:v>
                </c:pt>
                <c:pt idx="1">
                  <c:v>1339</c:v>
                </c:pt>
                <c:pt idx="2">
                  <c:v>1085</c:v>
                </c:pt>
                <c:pt idx="3">
                  <c:v>351</c:v>
                </c:pt>
                <c:pt idx="4">
                  <c:v>406</c:v>
                </c:pt>
                <c:pt idx="5">
                  <c:v>146</c:v>
                </c:pt>
                <c:pt idx="6">
                  <c:v>136</c:v>
                </c:pt>
                <c:pt idx="7">
                  <c:v>116</c:v>
                </c:pt>
                <c:pt idx="8">
                  <c:v>90</c:v>
                </c:pt>
                <c:pt idx="9">
                  <c:v>65</c:v>
                </c:pt>
                <c:pt idx="10">
                  <c:v>13</c:v>
                </c:pt>
                <c:pt idx="11">
                  <c:v>9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73-4639-85A0-CC0CE9F3F354}"/>
            </c:ext>
          </c:extLst>
        </c:ser>
        <c:ser>
          <c:idx val="1"/>
          <c:order val="1"/>
          <c:tx>
            <c:strRef>
              <c:f>Hoja3!$C$3</c:f>
              <c:strCache>
                <c:ptCount val="1"/>
                <c:pt idx="0">
                  <c:v>AGO</c:v>
                </c:pt>
              </c:strCache>
            </c:strRef>
          </c:tx>
          <c:spPr>
            <a:solidFill>
              <a:srgbClr val="235B4E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Gotham" panose="02000604040000020004" pitchFamily="2" charset="0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Hoja3!$A$4:$A$18</c:f>
              <c:strCache>
                <c:ptCount val="14"/>
                <c:pt idx="0">
                  <c:v>Violencia Familiar</c:v>
                </c:pt>
                <c:pt idx="1">
                  <c:v>Amenazas</c:v>
                </c:pt>
                <c:pt idx="2">
                  <c:v>Código de atención ciudadana</c:v>
                </c:pt>
                <c:pt idx="3">
                  <c:v>Abuso sexual</c:v>
                </c:pt>
                <c:pt idx="4">
                  <c:v>Violación</c:v>
                </c:pt>
                <c:pt idx="5">
                  <c:v>Acoso sexual</c:v>
                </c:pt>
                <c:pt idx="6">
                  <c:v>Extorsión</c:v>
                </c:pt>
                <c:pt idx="7">
                  <c:v>Lesiones</c:v>
                </c:pt>
                <c:pt idx="8">
                  <c:v>Robo</c:v>
                </c:pt>
                <c:pt idx="9">
                  <c:v>Homicidio</c:v>
                </c:pt>
                <c:pt idx="10">
                  <c:v>Fraude</c:v>
                </c:pt>
                <c:pt idx="11">
                  <c:v>Secuestro</c:v>
                </c:pt>
                <c:pt idx="12">
                  <c:v>Sustracción  o Retención de menores</c:v>
                </c:pt>
                <c:pt idx="13">
                  <c:v>Privación ilegal</c:v>
                </c:pt>
              </c:strCache>
            </c:strRef>
          </c:cat>
          <c:val>
            <c:numRef>
              <c:f>Hoja3!$C$4:$C$18</c:f>
              <c:numCache>
                <c:formatCode>#,##0</c:formatCode>
                <c:ptCount val="14"/>
                <c:pt idx="0">
                  <c:v>5127</c:v>
                </c:pt>
                <c:pt idx="1">
                  <c:v>1738</c:v>
                </c:pt>
                <c:pt idx="2">
                  <c:v>1501</c:v>
                </c:pt>
                <c:pt idx="3">
                  <c:v>528</c:v>
                </c:pt>
                <c:pt idx="4">
                  <c:v>455</c:v>
                </c:pt>
                <c:pt idx="5">
                  <c:v>256</c:v>
                </c:pt>
                <c:pt idx="6">
                  <c:v>182</c:v>
                </c:pt>
                <c:pt idx="7">
                  <c:v>129</c:v>
                </c:pt>
                <c:pt idx="8">
                  <c:v>125</c:v>
                </c:pt>
                <c:pt idx="9">
                  <c:v>69</c:v>
                </c:pt>
                <c:pt idx="10">
                  <c:v>35</c:v>
                </c:pt>
                <c:pt idx="11">
                  <c:v>20</c:v>
                </c:pt>
                <c:pt idx="12">
                  <c:v>3</c:v>
                </c:pt>
                <c:pt idx="1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73-4639-85A0-CC0CE9F3F354}"/>
            </c:ext>
          </c:extLst>
        </c:ser>
        <c:ser>
          <c:idx val="2"/>
          <c:order val="2"/>
          <c:tx>
            <c:strRef>
              <c:f>Hoja3!$D$3</c:f>
              <c:strCache>
                <c:ptCount val="1"/>
                <c:pt idx="0">
                  <c:v>SEP</c:v>
                </c:pt>
              </c:strCache>
            </c:strRef>
          </c:tx>
          <c:spPr>
            <a:solidFill>
              <a:srgbClr val="BC955C"/>
            </a:solidFill>
            <a:ln>
              <a:noFill/>
            </a:ln>
            <a:effectLst/>
            <a:sp3d/>
          </c:spPr>
          <c:invertIfNegative val="0"/>
          <c:cat>
            <c:strRef>
              <c:f>Hoja3!$A$4:$A$18</c:f>
              <c:strCache>
                <c:ptCount val="14"/>
                <c:pt idx="0">
                  <c:v>Violencia Familiar</c:v>
                </c:pt>
                <c:pt idx="1">
                  <c:v>Amenazas</c:v>
                </c:pt>
                <c:pt idx="2">
                  <c:v>Código de atención ciudadana</c:v>
                </c:pt>
                <c:pt idx="3">
                  <c:v>Abuso sexual</c:v>
                </c:pt>
                <c:pt idx="4">
                  <c:v>Violación</c:v>
                </c:pt>
                <c:pt idx="5">
                  <c:v>Acoso sexual</c:v>
                </c:pt>
                <c:pt idx="6">
                  <c:v>Extorsión</c:v>
                </c:pt>
                <c:pt idx="7">
                  <c:v>Lesiones</c:v>
                </c:pt>
                <c:pt idx="8">
                  <c:v>Robo</c:v>
                </c:pt>
                <c:pt idx="9">
                  <c:v>Homicidio</c:v>
                </c:pt>
                <c:pt idx="10">
                  <c:v>Fraude</c:v>
                </c:pt>
                <c:pt idx="11">
                  <c:v>Secuestro</c:v>
                </c:pt>
                <c:pt idx="12">
                  <c:v>Sustracción  o Retención de menores</c:v>
                </c:pt>
                <c:pt idx="13">
                  <c:v>Privación ilegal</c:v>
                </c:pt>
              </c:strCache>
            </c:strRef>
          </c:cat>
          <c:val>
            <c:numRef>
              <c:f>Hoja3!$D$4:$D$18</c:f>
              <c:numCache>
                <c:formatCode>#,##0</c:formatCode>
                <c:ptCount val="14"/>
                <c:pt idx="0">
                  <c:v>4274</c:v>
                </c:pt>
                <c:pt idx="1">
                  <c:v>1572</c:v>
                </c:pt>
                <c:pt idx="2">
                  <c:v>1137</c:v>
                </c:pt>
                <c:pt idx="3">
                  <c:v>480</c:v>
                </c:pt>
                <c:pt idx="4">
                  <c:v>378</c:v>
                </c:pt>
                <c:pt idx="5">
                  <c:v>181</c:v>
                </c:pt>
                <c:pt idx="6">
                  <c:v>120</c:v>
                </c:pt>
                <c:pt idx="7">
                  <c:v>133</c:v>
                </c:pt>
                <c:pt idx="8">
                  <c:v>121</c:v>
                </c:pt>
                <c:pt idx="9">
                  <c:v>60</c:v>
                </c:pt>
                <c:pt idx="10">
                  <c:v>27</c:v>
                </c:pt>
                <c:pt idx="11">
                  <c:v>14</c:v>
                </c:pt>
                <c:pt idx="12">
                  <c:v>7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73-4639-85A0-CC0CE9F3F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shape val="box"/>
        <c:axId val="1184629679"/>
        <c:axId val="1184628015"/>
        <c:axId val="0"/>
      </c:bar3DChart>
      <c:catAx>
        <c:axId val="118462967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Gotham" panose="02000604040000020004" pitchFamily="2" charset="0"/>
                <a:ea typeface="+mn-ea"/>
                <a:cs typeface="+mn-cs"/>
              </a:defRPr>
            </a:pPr>
            <a:endParaRPr lang="es-MX"/>
          </a:p>
        </c:txPr>
        <c:crossAx val="1184628015"/>
        <c:crosses val="autoZero"/>
        <c:auto val="1"/>
        <c:lblAlgn val="ctr"/>
        <c:lblOffset val="100"/>
        <c:noMultiLvlLbl val="0"/>
      </c:catAx>
      <c:valAx>
        <c:axId val="1184628015"/>
        <c:scaling>
          <c:orientation val="minMax"/>
        </c:scaling>
        <c:delete val="1"/>
        <c:axPos val="t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1846296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Gotham" panose="02000604040000020004" pitchFamily="2" charset="0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Gotham" panose="02000604040000020004" pitchFamily="2" charset="0"/>
        </a:defRPr>
      </a:pPr>
      <a:endParaRPr lang="es-MX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40000020004" pitchFamily="2" charset="0"/>
                <a:ea typeface="+mn-ea"/>
                <a:cs typeface="+mn-cs"/>
              </a:defRPr>
            </a:pPr>
            <a:r>
              <a:rPr lang="en-US"/>
              <a:t>Tipo de violencia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otham" panose="02000604040000020004" pitchFamily="2" charset="0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53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0875000000000005"/>
          <c:w val="1"/>
          <c:h val="0.64367782152230968"/>
        </c:manualLayout>
      </c:layout>
      <c:pie3DChart>
        <c:varyColors val="1"/>
        <c:ser>
          <c:idx val="0"/>
          <c:order val="0"/>
          <c:tx>
            <c:strRef>
              <c:f>Hoja6!$B$27</c:f>
              <c:strCache>
                <c:ptCount val="1"/>
                <c:pt idx="0">
                  <c:v>Cuenta de Folio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00C-4C43-A1C4-3C90DE96CD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00C-4C43-A1C4-3C90DE96CDA6}"/>
              </c:ext>
            </c:extLst>
          </c:dPt>
          <c:dPt>
            <c:idx val="2"/>
            <c:bubble3D val="0"/>
            <c:spPr>
              <a:solidFill>
                <a:srgbClr val="235B4E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00C-4C43-A1C4-3C90DE96CDA6}"/>
              </c:ext>
            </c:extLst>
          </c:dPt>
          <c:dPt>
            <c:idx val="3"/>
            <c:bubble3D val="0"/>
            <c:spPr>
              <a:solidFill>
                <a:srgbClr val="9F224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00C-4C43-A1C4-3C90DE96CDA6}"/>
              </c:ext>
            </c:extLst>
          </c:dPt>
          <c:dPt>
            <c:idx val="4"/>
            <c:bubble3D val="0"/>
            <c:spPr>
              <a:solidFill>
                <a:srgbClr val="DDC9A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600C-4C43-A1C4-3C90DE96CDA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600C-4C43-A1C4-3C90DE96CDA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600C-4C43-A1C4-3C90DE96CDA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600C-4C43-A1C4-3C90DE96CDA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600C-4C43-A1C4-3C90DE96CDA6}"/>
              </c:ext>
            </c:extLst>
          </c:dPt>
          <c:dPt>
            <c:idx val="9"/>
            <c:bubble3D val="0"/>
            <c:spPr>
              <a:solidFill>
                <a:srgbClr val="BC955C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600C-4C43-A1C4-3C90DE96CDA6}"/>
              </c:ext>
            </c:extLst>
          </c:dPt>
          <c:dLbls>
            <c:dLbl>
              <c:idx val="2"/>
              <c:layout>
                <c:manualLayout>
                  <c:x val="2.0154059439216533E-2"/>
                  <c:y val="-2.877296587926509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0C-4C43-A1C4-3C90DE96CDA6}"/>
                </c:ext>
              </c:extLst>
            </c:dLbl>
            <c:dLbl>
              <c:idx val="3"/>
              <c:layout>
                <c:manualLayout>
                  <c:x val="9.2050064816593044E-2"/>
                  <c:y val="-0.1492632691746864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0C-4C43-A1C4-3C90DE96CDA6}"/>
                </c:ext>
              </c:extLst>
            </c:dLbl>
            <c:dLbl>
              <c:idx val="9"/>
              <c:layout>
                <c:manualLayout>
                  <c:x val="-2.5725185647525767E-2"/>
                  <c:y val="-7.920093321668124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00C-4C43-A1C4-3C90DE96CDA6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otham" panose="02000604040000020004" pitchFamily="2" charset="0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Hoja6!$A$28:$A$37</c:f>
              <c:strCache>
                <c:ptCount val="10"/>
                <c:pt idx="0">
                  <c:v>Abuso sexual</c:v>
                </c:pt>
                <c:pt idx="1">
                  <c:v>Acoso sexual</c:v>
                </c:pt>
                <c:pt idx="2">
                  <c:v>Amenazas</c:v>
                </c:pt>
                <c:pt idx="3">
                  <c:v>Código de atención ciudadana</c:v>
                </c:pt>
                <c:pt idx="4">
                  <c:v>Extorsión</c:v>
                </c:pt>
                <c:pt idx="5">
                  <c:v>Fraude</c:v>
                </c:pt>
                <c:pt idx="6">
                  <c:v>Homicidio</c:v>
                </c:pt>
                <c:pt idx="7">
                  <c:v>Robo</c:v>
                </c:pt>
                <c:pt idx="8">
                  <c:v>Violación</c:v>
                </c:pt>
                <c:pt idx="9">
                  <c:v>Violencia Familiar</c:v>
                </c:pt>
              </c:strCache>
            </c:strRef>
          </c:cat>
          <c:val>
            <c:numRef>
              <c:f>Hoja6!$B$28:$B$37</c:f>
              <c:numCache>
                <c:formatCode>General</c:formatCode>
                <c:ptCount val="10"/>
                <c:pt idx="0">
                  <c:v>8</c:v>
                </c:pt>
                <c:pt idx="1">
                  <c:v>5</c:v>
                </c:pt>
                <c:pt idx="2">
                  <c:v>66</c:v>
                </c:pt>
                <c:pt idx="3">
                  <c:v>76</c:v>
                </c:pt>
                <c:pt idx="4">
                  <c:v>4</c:v>
                </c:pt>
                <c:pt idx="5">
                  <c:v>1</c:v>
                </c:pt>
                <c:pt idx="6">
                  <c:v>1</c:v>
                </c:pt>
                <c:pt idx="7">
                  <c:v>5</c:v>
                </c:pt>
                <c:pt idx="8">
                  <c:v>9</c:v>
                </c:pt>
                <c:pt idx="9">
                  <c:v>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600C-4C43-A1C4-3C90DE96CD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>
          <a:latin typeface="Gotham" panose="02000604040000020004" pitchFamily="2" charset="0"/>
        </a:defRPr>
      </a:pPr>
      <a:endParaRPr lang="es-MX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40000020004" pitchFamily="2" charset="0"/>
                <a:ea typeface="+mn-ea"/>
                <a:cs typeface="+mn-cs"/>
              </a:defRPr>
            </a:pPr>
            <a:r>
              <a:rPr lang="es-MX"/>
              <a:t>Tipo y modalidad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otham" panose="02000604040000020004" pitchFamily="2" charset="0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Hoja2!$B$21</c:f>
              <c:strCache>
                <c:ptCount val="1"/>
                <c:pt idx="0">
                  <c:v>Comunidad</c:v>
                </c:pt>
              </c:strCache>
            </c:strRef>
          </c:tx>
          <c:spPr>
            <a:solidFill>
              <a:srgbClr val="BC955C"/>
            </a:solidFill>
            <a:ln>
              <a:noFill/>
            </a:ln>
            <a:effectLst/>
            <a:sp3d/>
          </c:spPr>
          <c:invertIfNegative val="0"/>
          <c:cat>
            <c:strRef>
              <c:f>Hoja2!$A$22:$A$28</c:f>
              <c:strCache>
                <c:ptCount val="7"/>
                <c:pt idx="0">
                  <c:v>Acoso laboral</c:v>
                </c:pt>
                <c:pt idx="1">
                  <c:v>Acoso sexual</c:v>
                </c:pt>
                <c:pt idx="2">
                  <c:v>Agresiones</c:v>
                </c:pt>
                <c:pt idx="3">
                  <c:v>Economica</c:v>
                </c:pt>
                <c:pt idx="4">
                  <c:v>Física y emocional</c:v>
                </c:pt>
                <c:pt idx="5">
                  <c:v>Género</c:v>
                </c:pt>
                <c:pt idx="6">
                  <c:v>Psicoemocional</c:v>
                </c:pt>
              </c:strCache>
            </c:strRef>
          </c:cat>
          <c:val>
            <c:numRef>
              <c:f>Hoja2!$B$22:$B$28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D4-41BF-8B74-47BC80F40D28}"/>
            </c:ext>
          </c:extLst>
        </c:ser>
        <c:ser>
          <c:idx val="1"/>
          <c:order val="1"/>
          <c:tx>
            <c:strRef>
              <c:f>Hoja2!$C$21</c:f>
              <c:strCache>
                <c:ptCount val="1"/>
                <c:pt idx="0">
                  <c:v>Familiar</c:v>
                </c:pt>
              </c:strCache>
            </c:strRef>
          </c:tx>
          <c:spPr>
            <a:solidFill>
              <a:srgbClr val="235B4E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otham" panose="02000604040000020004" pitchFamily="2" charset="0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Hoja2!$A$22:$A$28</c:f>
              <c:strCache>
                <c:ptCount val="7"/>
                <c:pt idx="0">
                  <c:v>Acoso laboral</c:v>
                </c:pt>
                <c:pt idx="1">
                  <c:v>Acoso sexual</c:v>
                </c:pt>
                <c:pt idx="2">
                  <c:v>Agresiones</c:v>
                </c:pt>
                <c:pt idx="3">
                  <c:v>Economica</c:v>
                </c:pt>
                <c:pt idx="4">
                  <c:v>Física y emocional</c:v>
                </c:pt>
                <c:pt idx="5">
                  <c:v>Género</c:v>
                </c:pt>
                <c:pt idx="6">
                  <c:v>Psicoemocional</c:v>
                </c:pt>
              </c:strCache>
            </c:strRef>
          </c:cat>
          <c:val>
            <c:numRef>
              <c:f>Hoja2!$C$22:$C$28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4</c:v>
                </c:pt>
                <c:pt idx="5">
                  <c:v>1</c:v>
                </c:pt>
                <c:pt idx="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D4-41BF-8B74-47BC80F40D28}"/>
            </c:ext>
          </c:extLst>
        </c:ser>
        <c:ser>
          <c:idx val="2"/>
          <c:order val="2"/>
          <c:tx>
            <c:strRef>
              <c:f>Hoja2!$D$21</c:f>
              <c:strCache>
                <c:ptCount val="1"/>
                <c:pt idx="0">
                  <c:v>Institucional</c:v>
                </c:pt>
              </c:strCache>
            </c:strRef>
          </c:tx>
          <c:spPr>
            <a:solidFill>
              <a:srgbClr val="DDC9A3"/>
            </a:solidFill>
            <a:ln>
              <a:noFill/>
            </a:ln>
            <a:effectLst/>
            <a:sp3d/>
          </c:spPr>
          <c:invertIfNegative val="0"/>
          <c:cat>
            <c:strRef>
              <c:f>Hoja2!$A$22:$A$28</c:f>
              <c:strCache>
                <c:ptCount val="7"/>
                <c:pt idx="0">
                  <c:v>Acoso laboral</c:v>
                </c:pt>
                <c:pt idx="1">
                  <c:v>Acoso sexual</c:v>
                </c:pt>
                <c:pt idx="2">
                  <c:v>Agresiones</c:v>
                </c:pt>
                <c:pt idx="3">
                  <c:v>Economica</c:v>
                </c:pt>
                <c:pt idx="4">
                  <c:v>Física y emocional</c:v>
                </c:pt>
                <c:pt idx="5">
                  <c:v>Género</c:v>
                </c:pt>
                <c:pt idx="6">
                  <c:v>Psicoemocional</c:v>
                </c:pt>
              </c:strCache>
            </c:strRef>
          </c:cat>
          <c:val>
            <c:numRef>
              <c:f>Hoja2!$D$22:$D$28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D4-41BF-8B74-47BC80F40D28}"/>
            </c:ext>
          </c:extLst>
        </c:ser>
        <c:ser>
          <c:idx val="3"/>
          <c:order val="3"/>
          <c:tx>
            <c:strRef>
              <c:f>Hoja2!$E$21</c:f>
              <c:strCache>
                <c:ptCount val="1"/>
                <c:pt idx="0">
                  <c:v>Laboral</c:v>
                </c:pt>
              </c:strCache>
            </c:strRef>
          </c:tx>
          <c:spPr>
            <a:solidFill>
              <a:srgbClr val="9F2241"/>
            </a:solidFill>
            <a:ln>
              <a:noFill/>
            </a:ln>
            <a:effectLst/>
            <a:sp3d/>
          </c:spPr>
          <c:invertIfNegative val="0"/>
          <c:cat>
            <c:strRef>
              <c:f>Hoja2!$A$22:$A$28</c:f>
              <c:strCache>
                <c:ptCount val="7"/>
                <c:pt idx="0">
                  <c:v>Acoso laboral</c:v>
                </c:pt>
                <c:pt idx="1">
                  <c:v>Acoso sexual</c:v>
                </c:pt>
                <c:pt idx="2">
                  <c:v>Agresiones</c:v>
                </c:pt>
                <c:pt idx="3">
                  <c:v>Economica</c:v>
                </c:pt>
                <c:pt idx="4">
                  <c:v>Física y emocional</c:v>
                </c:pt>
                <c:pt idx="5">
                  <c:v>Género</c:v>
                </c:pt>
                <c:pt idx="6">
                  <c:v>Psicoemocional</c:v>
                </c:pt>
              </c:strCache>
            </c:strRef>
          </c:cat>
          <c:val>
            <c:numRef>
              <c:f>Hoja2!$E$22:$E$28</c:f>
              <c:numCache>
                <c:formatCode>General</c:formatCode>
                <c:ptCount val="7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D4-41BF-8B74-47BC80F40D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52703727"/>
        <c:axId val="552705807"/>
        <c:axId val="0"/>
      </c:bar3DChart>
      <c:catAx>
        <c:axId val="552703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40000020004" pitchFamily="2" charset="0"/>
                <a:ea typeface="+mn-ea"/>
                <a:cs typeface="+mn-cs"/>
              </a:defRPr>
            </a:pPr>
            <a:endParaRPr lang="es-MX"/>
          </a:p>
        </c:txPr>
        <c:crossAx val="552705807"/>
        <c:crosses val="autoZero"/>
        <c:auto val="1"/>
        <c:lblAlgn val="ctr"/>
        <c:lblOffset val="100"/>
        <c:noMultiLvlLbl val="0"/>
      </c:catAx>
      <c:valAx>
        <c:axId val="552705807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52703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0080176251007945E-2"/>
          <c:y val="0.20757592663911295"/>
          <c:w val="0.48913874420839581"/>
          <c:h val="5.02916617655467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otham" panose="02000604040000020004" pitchFamily="2" charset="0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latin typeface="Gotham" panose="02000604040000020004" pitchFamily="2" charset="0"/>
        </a:defRPr>
      </a:pPr>
      <a:endParaRPr lang="es-MX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line3DChart>
        <c:grouping val="standard"/>
        <c:varyColors val="0"/>
        <c:ser>
          <c:idx val="0"/>
          <c:order val="0"/>
          <c:tx>
            <c:strRef>
              <c:f>'grafic femi'!$A$31</c:f>
              <c:strCache>
                <c:ptCount val="1"/>
                <c:pt idx="0">
                  <c:v>Mujer</c:v>
                </c:pt>
              </c:strCache>
            </c:strRef>
          </c:tx>
          <c:spPr>
            <a:solidFill>
              <a:srgbClr val="9F2241"/>
            </a:solidFill>
            <a:ln>
              <a:solidFill>
                <a:srgbClr val="BC955C"/>
              </a:solidFill>
            </a:ln>
            <a:effectLst/>
            <a:sp3d>
              <a:contourClr>
                <a:srgbClr val="BC955C"/>
              </a:contourClr>
            </a:sp3d>
          </c:spPr>
          <c:dLbls>
            <c:dLbl>
              <c:idx val="0"/>
              <c:layout>
                <c:manualLayout>
                  <c:x val="-4.9019607843137254E-2"/>
                  <c:y val="-1.8518518518518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5D-4CA3-9379-02E33029CC2B}"/>
                </c:ext>
              </c:extLst>
            </c:dLbl>
            <c:dLbl>
              <c:idx val="1"/>
              <c:layout>
                <c:manualLayout>
                  <c:x val="-2.100840336134454E-2"/>
                  <c:y val="-9.2592592592592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5D-4CA3-9379-02E33029CC2B}"/>
                </c:ext>
              </c:extLst>
            </c:dLbl>
            <c:dLbl>
              <c:idx val="2"/>
              <c:layout>
                <c:manualLayout>
                  <c:x val="-7.0028011204481795E-3"/>
                  <c:y val="-9.7222222222222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5D-4CA3-9379-02E33029CC2B}"/>
                </c:ext>
              </c:extLst>
            </c:dLbl>
            <c:dLbl>
              <c:idx val="3"/>
              <c:layout>
                <c:manualLayout>
                  <c:x val="1.1671335200746966E-2"/>
                  <c:y val="-0.11111111111111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45D-4CA3-9379-02E33029CC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otham" panose="02000604040000020004" pitchFamily="2" charset="0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 femi'!$B$30:$F$30</c:f>
              <c:strCache>
                <c:ptCount val="5"/>
                <c:pt idx="0">
                  <c:v>0 a 12 años</c:v>
                </c:pt>
                <c:pt idx="1">
                  <c:v>13 a 20 años</c:v>
                </c:pt>
                <c:pt idx="2">
                  <c:v>21 a 61 años</c:v>
                </c:pt>
                <c:pt idx="3">
                  <c:v>62 años en adelante</c:v>
                </c:pt>
                <c:pt idx="4">
                  <c:v>Sin dato</c:v>
                </c:pt>
              </c:strCache>
            </c:strRef>
          </c:cat>
          <c:val>
            <c:numRef>
              <c:f>'grafic femi'!$B$31:$F$31</c:f>
              <c:numCache>
                <c:formatCode>General</c:formatCode>
                <c:ptCount val="5"/>
                <c:pt idx="0">
                  <c:v>1</c:v>
                </c:pt>
                <c:pt idx="1">
                  <c:v>9</c:v>
                </c:pt>
                <c:pt idx="2">
                  <c:v>351</c:v>
                </c:pt>
                <c:pt idx="3">
                  <c:v>4</c:v>
                </c:pt>
                <c:pt idx="4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45D-4CA3-9379-02E33029CC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Depth val="104"/>
        <c:axId val="561033599"/>
        <c:axId val="561033183"/>
        <c:axId val="675449759"/>
      </c:line3DChart>
      <c:catAx>
        <c:axId val="561033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40000020004" pitchFamily="2" charset="0"/>
                <a:ea typeface="+mn-ea"/>
                <a:cs typeface="+mn-cs"/>
              </a:defRPr>
            </a:pPr>
            <a:endParaRPr lang="es-MX"/>
          </a:p>
        </c:txPr>
        <c:crossAx val="561033183"/>
        <c:crosses val="autoZero"/>
        <c:auto val="1"/>
        <c:lblAlgn val="ctr"/>
        <c:lblOffset val="100"/>
        <c:noMultiLvlLbl val="0"/>
      </c:catAx>
      <c:valAx>
        <c:axId val="561033183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61033599"/>
        <c:crosses val="autoZero"/>
        <c:crossBetween val="between"/>
      </c:valAx>
      <c:serAx>
        <c:axId val="675449759"/>
        <c:scaling>
          <c:orientation val="minMax"/>
        </c:scaling>
        <c:delete val="1"/>
        <c:axPos val="b"/>
        <c:majorTickMark val="out"/>
        <c:minorTickMark val="none"/>
        <c:tickLblPos val="nextTo"/>
        <c:crossAx val="561033183"/>
        <c:crosses val="autoZero"/>
      </c:serAx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60680">
          <a:srgbClr val="DDC9A3"/>
        </a:gs>
        <a:gs pos="0">
          <a:schemeClr val="accent1">
            <a:lumMod val="5000"/>
            <a:lumOff val="95000"/>
          </a:schemeClr>
        </a:gs>
        <a:gs pos="78500">
          <a:srgbClr val="DDC9A3"/>
        </a:gs>
        <a:gs pos="74000">
          <a:srgbClr val="BC955C"/>
        </a:gs>
        <a:gs pos="83000">
          <a:srgbClr val="DDC9A3"/>
        </a:gs>
        <a:gs pos="100000">
          <a:srgbClr val="DDC9A3"/>
        </a:gs>
      </a:gsLst>
      <a:lin ang="2700000" scaled="1"/>
      <a:tileRect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  <a:sp3d>
      <a:bevelT/>
      <a:bevelB prst="angle"/>
    </a:sp3d>
  </c:spPr>
  <c:txPr>
    <a:bodyPr/>
    <a:lstStyle/>
    <a:p>
      <a:pPr>
        <a:defRPr sz="1100" b="1">
          <a:latin typeface="Gotham" panose="02000604040000020004" pitchFamily="2" charset="0"/>
        </a:defRPr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5.wdp"/><Relationship Id="rId9" Type="http://schemas.microsoft.com/office/2007/relationships/hdphoto" Target="../media/hdphoto6.wdp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88FB-2EE6-4FA4-96D8-A51214BCB696}" type="datetimeFigureOut">
              <a:rPr lang="es-MX" smtClean="0"/>
              <a:t>07/10/2024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E24A-E7C0-4BB6-93D2-123994C159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4573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88FB-2EE6-4FA4-96D8-A51214BCB696}" type="datetimeFigureOut">
              <a:rPr lang="es-MX" smtClean="0"/>
              <a:t>07/10/2024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E24A-E7C0-4BB6-93D2-123994C159E0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1450" y="-76200"/>
            <a:ext cx="125349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78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88FB-2EE6-4FA4-96D8-A51214BCB696}" type="datetimeFigureOut">
              <a:rPr lang="es-MX" smtClean="0"/>
              <a:t>07/10/2024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E24A-E7C0-4BB6-93D2-123994C159E0}" type="slidenum">
              <a:rPr lang="es-MX" smtClean="0"/>
              <a:t>‹Nº›</a:t>
            </a:fld>
            <a:endParaRPr lang="es-MX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FD55B1B3-3560-9A89-D893-61EF887F1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27"/>
          <a:stretch/>
        </p:blipFill>
        <p:spPr>
          <a:xfrm>
            <a:off x="0" y="0"/>
            <a:ext cx="12192000" cy="6850863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FB80C4D9-60DB-E335-0137-2D435CE5D352}"/>
              </a:ext>
            </a:extLst>
          </p:cNvPr>
          <p:cNvGrpSpPr/>
          <p:nvPr userDrawn="1"/>
        </p:nvGrpSpPr>
        <p:grpSpPr>
          <a:xfrm>
            <a:off x="-1" y="0"/>
            <a:ext cx="12192002" cy="903434"/>
            <a:chOff x="-1" y="0"/>
            <a:chExt cx="12192002" cy="90343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6E7BA6DF-2194-69E2-E8E3-18E4E092DE1D}"/>
                </a:ext>
              </a:extLst>
            </p:cNvPr>
            <p:cNvSpPr/>
            <p:nvPr userDrawn="1"/>
          </p:nvSpPr>
          <p:spPr>
            <a:xfrm>
              <a:off x="-1" y="0"/>
              <a:ext cx="12192001" cy="829746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4C1DE4D8-9CBC-0351-CCE3-2DCD8D180A53}"/>
                </a:ext>
              </a:extLst>
            </p:cNvPr>
            <p:cNvSpPr txBox="1"/>
            <p:nvPr userDrawn="1"/>
          </p:nvSpPr>
          <p:spPr>
            <a:xfrm>
              <a:off x="5102359" y="136525"/>
              <a:ext cx="61020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b="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Secretaría de Seguridad Ciudadana </a:t>
              </a:r>
            </a:p>
            <a:p>
              <a:r>
                <a:rPr lang="es-MX" sz="1600" b="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Dirección de la Unidad de Contacto del Secretario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94CE31F9-8B5A-8A6C-958F-2DDEF44D118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  <a14:imgEffect>
                        <a14:saturation sat="66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974" y="167284"/>
              <a:ext cx="2103684" cy="511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C6A16255-A329-634C-770C-6F01B550ADC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144"/>
            <a:stretch/>
          </p:blipFill>
          <p:spPr bwMode="auto">
            <a:xfrm>
              <a:off x="3378337" y="141586"/>
              <a:ext cx="504824" cy="551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FB4405B2-F073-4257-602C-1AB4B2584DE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53" t="56449" r="22330" b="10426"/>
            <a:stretch/>
          </p:blipFill>
          <p:spPr>
            <a:xfrm>
              <a:off x="4217684" y="167284"/>
              <a:ext cx="606683" cy="523256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9730AF9A-58CD-07C2-D86A-68BBAAB68CE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8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100000"/>
                      </a14:imgEffect>
                      <a14:imgEffect>
                        <a14:saturation sat="66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36" t="-2364" b="-2"/>
            <a:stretch/>
          </p:blipFill>
          <p:spPr bwMode="auto">
            <a:xfrm>
              <a:off x="3997216" y="167284"/>
              <a:ext cx="47624" cy="523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661922A1-2D29-874A-1212-BB2E3D4CFE8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8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100000"/>
                      </a14:imgEffect>
                      <a14:imgEffect>
                        <a14:saturation sat="66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36" t="-2364" b="-2"/>
            <a:stretch/>
          </p:blipFill>
          <p:spPr bwMode="auto">
            <a:xfrm>
              <a:off x="4939551" y="167284"/>
              <a:ext cx="47624" cy="523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60DCF7B3-AD35-4C93-D1E5-08CDD330DCC9}"/>
                </a:ext>
              </a:extLst>
            </p:cNvPr>
            <p:cNvSpPr/>
            <p:nvPr userDrawn="1"/>
          </p:nvSpPr>
          <p:spPr>
            <a:xfrm>
              <a:off x="0" y="831434"/>
              <a:ext cx="12192001" cy="72000"/>
            </a:xfrm>
            <a:prstGeom prst="rect">
              <a:avLst/>
            </a:prstGeom>
            <a:solidFill>
              <a:srgbClr val="BC95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2378514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88FB-2EE6-4FA4-96D8-A51214BCB696}" type="datetimeFigureOut">
              <a:rPr lang="es-MX" smtClean="0"/>
              <a:t>07/10/2024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E24A-E7C0-4BB6-93D2-123994C159E0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38BEDC2-DF47-CF11-24E5-02F66942F1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18626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FB80C4D9-60DB-E335-0137-2D435CE5D352}"/>
              </a:ext>
            </a:extLst>
          </p:cNvPr>
          <p:cNvGrpSpPr/>
          <p:nvPr userDrawn="1"/>
        </p:nvGrpSpPr>
        <p:grpSpPr>
          <a:xfrm>
            <a:off x="-1" y="0"/>
            <a:ext cx="12192002" cy="903434"/>
            <a:chOff x="-1" y="0"/>
            <a:chExt cx="12192002" cy="90343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6E7BA6DF-2194-69E2-E8E3-18E4E092DE1D}"/>
                </a:ext>
              </a:extLst>
            </p:cNvPr>
            <p:cNvSpPr/>
            <p:nvPr userDrawn="1"/>
          </p:nvSpPr>
          <p:spPr>
            <a:xfrm>
              <a:off x="-1" y="0"/>
              <a:ext cx="12192001" cy="829746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4C1DE4D8-9CBC-0351-CCE3-2DCD8D180A53}"/>
                </a:ext>
              </a:extLst>
            </p:cNvPr>
            <p:cNvSpPr txBox="1"/>
            <p:nvPr userDrawn="1"/>
          </p:nvSpPr>
          <p:spPr>
            <a:xfrm>
              <a:off x="5102359" y="136525"/>
              <a:ext cx="61020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b="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Secretaría de Seguridad Ciudadana </a:t>
              </a:r>
            </a:p>
            <a:p>
              <a:r>
                <a:rPr lang="es-MX" sz="1600" b="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Dirección de la Unidad de Contacto del Secretario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94CE31F9-8B5A-8A6C-958F-2DDEF44D118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  <a14:imgEffect>
                        <a14:saturation sat="66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974" y="167284"/>
              <a:ext cx="2103684" cy="511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C6A16255-A329-634C-770C-6F01B550ADC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144"/>
            <a:stretch/>
          </p:blipFill>
          <p:spPr bwMode="auto">
            <a:xfrm>
              <a:off x="3378337" y="141586"/>
              <a:ext cx="504824" cy="551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FB4405B2-F073-4257-602C-1AB4B2584DE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53" t="56449" r="22330" b="10426"/>
            <a:stretch/>
          </p:blipFill>
          <p:spPr>
            <a:xfrm>
              <a:off x="4217684" y="167284"/>
              <a:ext cx="606683" cy="523256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9730AF9A-58CD-07C2-D86A-68BBAAB68CE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8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100000"/>
                      </a14:imgEffect>
                      <a14:imgEffect>
                        <a14:saturation sat="66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36" t="-2364" b="-2"/>
            <a:stretch/>
          </p:blipFill>
          <p:spPr bwMode="auto">
            <a:xfrm>
              <a:off x="3997216" y="167284"/>
              <a:ext cx="47624" cy="523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661922A1-2D29-874A-1212-BB2E3D4CFE8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8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100000"/>
                      </a14:imgEffect>
                      <a14:imgEffect>
                        <a14:saturation sat="66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36" t="-2364" b="-2"/>
            <a:stretch/>
          </p:blipFill>
          <p:spPr bwMode="auto">
            <a:xfrm>
              <a:off x="4939551" y="167284"/>
              <a:ext cx="47624" cy="523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60DCF7B3-AD35-4C93-D1E5-08CDD330DCC9}"/>
                </a:ext>
              </a:extLst>
            </p:cNvPr>
            <p:cNvSpPr/>
            <p:nvPr userDrawn="1"/>
          </p:nvSpPr>
          <p:spPr>
            <a:xfrm>
              <a:off x="0" y="831434"/>
              <a:ext cx="12192001" cy="72000"/>
            </a:xfrm>
            <a:prstGeom prst="rect">
              <a:avLst/>
            </a:prstGeom>
            <a:solidFill>
              <a:srgbClr val="BC95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2346568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88FB-2EE6-4FA4-96D8-A51214BCB696}" type="datetimeFigureOut">
              <a:rPr lang="es-MX" smtClean="0"/>
              <a:t>07/10/2024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E24A-E7C0-4BB6-93D2-123994C159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5269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88FB-2EE6-4FA4-96D8-A51214BCB696}" type="datetimeFigureOut">
              <a:rPr lang="es-MX" smtClean="0"/>
              <a:t>07/10/2024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E24A-E7C0-4BB6-93D2-123994C159E0}" type="slidenum">
              <a:rPr lang="es-MX" smtClean="0"/>
              <a:t>‹Nº›</a:t>
            </a:fld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 rotWithShape="1">
          <a:blip r:embed="rId2"/>
          <a:srcRect r="547"/>
          <a:stretch/>
        </p:blipFill>
        <p:spPr>
          <a:xfrm>
            <a:off x="-211773" y="-89853"/>
            <a:ext cx="12627293" cy="705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68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88FB-2EE6-4FA4-96D8-A51214BCB696}" type="datetimeFigureOut">
              <a:rPr lang="es-MX" smtClean="0"/>
              <a:t>07/10/2024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E24A-E7C0-4BB6-93D2-123994C159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9590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88FB-2EE6-4FA4-96D8-A51214BCB696}" type="datetimeFigureOut">
              <a:rPr lang="es-MX" smtClean="0"/>
              <a:t>07/10/2024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E24A-E7C0-4BB6-93D2-123994C159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6757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88FB-2EE6-4FA4-96D8-A51214BCB696}" type="datetimeFigureOut">
              <a:rPr lang="es-MX" smtClean="0"/>
              <a:t>07/10/2024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E24A-E7C0-4BB6-93D2-123994C159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5944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88FB-2EE6-4FA4-96D8-A51214BCB696}" type="datetimeFigureOut">
              <a:rPr lang="es-MX" smtClean="0"/>
              <a:t>07/10/2024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E24A-E7C0-4BB6-93D2-123994C159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7545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88FB-2EE6-4FA4-96D8-A51214BCB696}" type="datetimeFigureOut">
              <a:rPr lang="es-MX" smtClean="0"/>
              <a:t>07/10/2024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E24A-E7C0-4BB6-93D2-123994C159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4839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88FB-2EE6-4FA4-96D8-A51214BCB696}" type="datetimeFigureOut">
              <a:rPr lang="es-MX" smtClean="0"/>
              <a:t>07/10/2024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E24A-E7C0-4BB6-93D2-123994C159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2437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88FB-2EE6-4FA4-96D8-A51214BCB696}" type="datetimeFigureOut">
              <a:rPr lang="es-MX" smtClean="0"/>
              <a:t>07/10/2024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E24A-E7C0-4BB6-93D2-123994C159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2420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88FB-2EE6-4FA4-96D8-A51214BCB696}" type="datetimeFigureOut">
              <a:rPr lang="es-MX" smtClean="0"/>
              <a:t>07/10/2024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E24A-E7C0-4BB6-93D2-123994C159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7976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88FB-2EE6-4FA4-96D8-A51214BCB696}" type="datetimeFigureOut">
              <a:rPr lang="es-MX" smtClean="0"/>
              <a:t>07/10/2024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E24A-E7C0-4BB6-93D2-123994C159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4843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88FB-2EE6-4FA4-96D8-A51214BCB696}" type="datetimeFigureOut">
              <a:rPr lang="es-MX" smtClean="0"/>
              <a:t>07/10/2024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E24A-E7C0-4BB6-93D2-123994C159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2568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88FB-2EE6-4FA4-96D8-A51214BCB696}" type="datetimeFigureOut">
              <a:rPr lang="es-MX" smtClean="0"/>
              <a:t>07/10/2024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E24A-E7C0-4BB6-93D2-123994C159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9893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88FB-2EE6-4FA4-96D8-A51214BCB696}" type="datetimeFigureOut">
              <a:rPr lang="es-MX" smtClean="0"/>
              <a:t>07/10/2024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E24A-E7C0-4BB6-93D2-123994C159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8084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88FB-2EE6-4FA4-96D8-A51214BCB696}" type="datetimeFigureOut">
              <a:rPr lang="es-MX" smtClean="0"/>
              <a:t>07/10/2024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E24A-E7C0-4BB6-93D2-123994C159E0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0975" y="-85725"/>
            <a:ext cx="12553950" cy="70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81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88FB-2EE6-4FA4-96D8-A51214BCB696}" type="datetimeFigureOut">
              <a:rPr lang="es-MX" smtClean="0"/>
              <a:t>07/10/2024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E24A-E7C0-4BB6-93D2-123994C159E0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-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6213" y="-76200"/>
            <a:ext cx="12544425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41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88FB-2EE6-4FA4-96D8-A51214BCB696}" type="datetimeFigureOut">
              <a:rPr lang="es-MX" smtClean="0"/>
              <a:t>07/10/2024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E24A-E7C0-4BB6-93D2-123994C159E0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 rotWithShape="1">
          <a:blip r:embed="rId2"/>
          <a:srcRect r="427"/>
          <a:stretch/>
        </p:blipFill>
        <p:spPr>
          <a:xfrm>
            <a:off x="-185737" y="-85725"/>
            <a:ext cx="12509818" cy="70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42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BA1A88FB-2EE6-4FA4-96D8-A51214BCB696}" type="datetimeFigureOut">
              <a:rPr lang="es-MX" smtClean="0"/>
              <a:pPr/>
              <a:t>07/10/2024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A59FE24A-E7C0-4BB6-93D2-123994C159E0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816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67" r:id="rId11"/>
    <p:sldLayoutId id="2147483669" r:id="rId12"/>
    <p:sldLayoutId id="2147483668" r:id="rId13"/>
    <p:sldLayoutId id="2147483663" r:id="rId14"/>
    <p:sldLayoutId id="2147483664" r:id="rId15"/>
    <p:sldLayoutId id="2147483665" r:id="rId16"/>
    <p:sldLayoutId id="2147483666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google.com/maps/d/u/0/edit?mid=1hxqW2wOJzQ8G8d8vz8SxR3-WXXP4VRc&amp;usp=sharing" TargetMode="Externa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213985" y="2515850"/>
            <a:ext cx="7067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Dirección de la Unidad de Contacto del Secretario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213985" y="4085510"/>
            <a:ext cx="6624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9F224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- </a:t>
            </a:r>
            <a:r>
              <a:rPr lang="es-MX" sz="3200" b="1" dirty="0">
                <a:solidFill>
                  <a:srgbClr val="9F224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Informe Trimestral </a:t>
            </a:r>
            <a:r>
              <a:rPr lang="es-MX" sz="4400" b="1" dirty="0">
                <a:solidFill>
                  <a:srgbClr val="9F224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-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72A2FEB-95C7-9783-754F-75FA806536D3}"/>
              </a:ext>
            </a:extLst>
          </p:cNvPr>
          <p:cNvSpPr txBox="1"/>
          <p:nvPr/>
        </p:nvSpPr>
        <p:spPr>
          <a:xfrm>
            <a:off x="5213985" y="5828467"/>
            <a:ext cx="6624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solidFill>
                  <a:srgbClr val="9F224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Julio- Septiembre 2024</a:t>
            </a:r>
          </a:p>
        </p:txBody>
      </p:sp>
    </p:spTree>
    <p:extLst>
      <p:ext uri="{BB962C8B-B14F-4D97-AF65-F5344CB8AC3E}">
        <p14:creationId xmlns:p14="http://schemas.microsoft.com/office/powerpoint/2010/main" val="2205196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6832884" y="919003"/>
            <a:ext cx="510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9525">
                  <a:solidFill>
                    <a:srgbClr val="561222"/>
                  </a:solidFill>
                  <a:prstDash val="solid"/>
                </a:ln>
                <a:solidFill>
                  <a:srgbClr val="235B4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otham Medium" pitchFamily="50" charset="0"/>
                <a:cs typeface="Gotham Medium" pitchFamily="50" charset="0"/>
              </a:rPr>
              <a:t>Violencia doméstica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08284" y="1200090"/>
            <a:ext cx="50101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Gotham" panose="02000604040000020004" pitchFamily="2" charset="0"/>
                <a:cs typeface="Gotham Medium" pitchFamily="50" charset="0"/>
              </a:rPr>
              <a:t>En el tercer trimestre del 2024, de manera presencial, se atendieron 32 casos de violencia a doméstica, siendo las principales alcaldías las de Gustavo A. Madero, seguida de Cuauhtémoc,  con el 84.8%  contra las mujeres.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283815"/>
              </p:ext>
            </p:extLst>
          </p:nvPr>
        </p:nvGraphicFramePr>
        <p:xfrm>
          <a:off x="670209" y="2543969"/>
          <a:ext cx="4686300" cy="3809205"/>
        </p:xfrm>
        <a:graphic>
          <a:graphicData uri="http://schemas.openxmlformats.org/drawingml/2006/table">
            <a:tbl>
              <a:tblPr/>
              <a:tblGrid>
                <a:gridCol w="2171700">
                  <a:extLst>
                    <a:ext uri="{9D8B030D-6E8A-4147-A177-3AD203B41FA5}">
                      <a16:colId xmlns:a16="http://schemas.microsoft.com/office/drawing/2014/main" val="2745179976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58355174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613276693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35953765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9334723"/>
                    </a:ext>
                  </a:extLst>
                </a:gridCol>
              </a:tblGrid>
              <a:tr h="25394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ALCALDÍA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JUL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AGO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SEP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96696"/>
                  </a:ext>
                </a:extLst>
              </a:tr>
              <a:tr h="25394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Gustavo A Madero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9585976"/>
                  </a:ext>
                </a:extLst>
              </a:tr>
              <a:tr h="25394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Cuauhtémoc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8844816"/>
                  </a:ext>
                </a:extLst>
              </a:tr>
              <a:tr h="25394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Iztacalco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928655"/>
                  </a:ext>
                </a:extLst>
              </a:tr>
              <a:tr h="25394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Miguel Hidalgo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623035"/>
                  </a:ext>
                </a:extLst>
              </a:tr>
              <a:tr h="25394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Iztapalapa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700131"/>
                  </a:ext>
                </a:extLst>
              </a:tr>
              <a:tr h="25394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Otros Estados De La República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714626"/>
                  </a:ext>
                </a:extLst>
              </a:tr>
              <a:tr h="25394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Álvaro Obregón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442239"/>
                  </a:ext>
                </a:extLst>
              </a:tr>
              <a:tr h="25394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Tlalpan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3024778"/>
                  </a:ext>
                </a:extLst>
              </a:tr>
              <a:tr h="25394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Venustiano Carranza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8980050"/>
                  </a:ext>
                </a:extLst>
              </a:tr>
              <a:tr h="25394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Azcapotzalco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0174457"/>
                  </a:ext>
                </a:extLst>
              </a:tr>
              <a:tr h="25394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Benito Juárez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090122"/>
                  </a:ext>
                </a:extLst>
              </a:tr>
              <a:tr h="25394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Coyoacán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4848802"/>
                  </a:ext>
                </a:extLst>
              </a:tr>
              <a:tr h="25394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0032560"/>
                  </a:ext>
                </a:extLst>
              </a:tr>
              <a:tr h="25394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50040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634737"/>
              </p:ext>
            </p:extLst>
          </p:nvPr>
        </p:nvGraphicFramePr>
        <p:xfrm>
          <a:off x="7391400" y="5248274"/>
          <a:ext cx="3009900" cy="1104900"/>
        </p:xfrm>
        <a:graphic>
          <a:graphicData uri="http://schemas.openxmlformats.org/drawingml/2006/table">
            <a:tbl>
              <a:tblPr/>
              <a:tblGrid>
                <a:gridCol w="901700">
                  <a:extLst>
                    <a:ext uri="{9D8B030D-6E8A-4147-A177-3AD203B41FA5}">
                      <a16:colId xmlns:a16="http://schemas.microsoft.com/office/drawing/2014/main" val="684488333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6169727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627576722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402087569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Sexo/edad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a 20 años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a 61 años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7417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Hombre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38297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Mujer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6637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04925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15457"/>
                  </a:ext>
                </a:extLst>
              </a:tr>
            </a:tbl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4766015"/>
              </p:ext>
            </p:extLst>
          </p:nvPr>
        </p:nvGraphicFramePr>
        <p:xfrm>
          <a:off x="6419850" y="1705371"/>
          <a:ext cx="4985034" cy="3238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88534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933253" y="862310"/>
            <a:ext cx="525874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ES" sz="3600" b="1" cap="none" spc="0" dirty="0">
                <a:ln w="9525">
                  <a:solidFill>
                    <a:srgbClr val="561222"/>
                  </a:solidFill>
                  <a:prstDash val="solid"/>
                </a:ln>
                <a:solidFill>
                  <a:srgbClr val="235B4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otham Medium" pitchFamily="50" charset="0"/>
                <a:cs typeface="Gotham Medium" pitchFamily="50" charset="0"/>
              </a:rPr>
              <a:t>Violencia doméstica </a:t>
            </a:r>
          </a:p>
          <a:p>
            <a:pPr algn="r"/>
            <a:r>
              <a:rPr lang="es-ES" sz="2000" b="1" cap="none" spc="0" dirty="0">
                <a:ln w="9525">
                  <a:solidFill>
                    <a:srgbClr val="561222"/>
                  </a:solidFill>
                  <a:prstDash val="solid"/>
                </a:ln>
                <a:solidFill>
                  <a:srgbClr val="235B4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otham Medium" pitchFamily="50" charset="0"/>
                <a:cs typeface="Gotham Medium" pitchFamily="50" charset="0"/>
              </a:rPr>
              <a:t>(Medidas de Protección)</a:t>
            </a: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5742176"/>
              </p:ext>
            </p:extLst>
          </p:nvPr>
        </p:nvGraphicFramePr>
        <p:xfrm>
          <a:off x="314325" y="1158388"/>
          <a:ext cx="5295900" cy="5394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560895"/>
              </p:ext>
            </p:extLst>
          </p:nvPr>
        </p:nvGraphicFramePr>
        <p:xfrm>
          <a:off x="7975600" y="2039144"/>
          <a:ext cx="3746500" cy="3962400"/>
        </p:xfrm>
        <a:graphic>
          <a:graphicData uri="http://schemas.openxmlformats.org/drawingml/2006/table">
            <a:tbl>
              <a:tblPr/>
              <a:tblGrid>
                <a:gridCol w="1562100">
                  <a:extLst>
                    <a:ext uri="{9D8B030D-6E8A-4147-A177-3AD203B41FA5}">
                      <a16:colId xmlns:a16="http://schemas.microsoft.com/office/drawing/2014/main" val="232661277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429609323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744822242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2136085319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59359315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ALCALDÍA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AGO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7779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Iztapalapa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1,427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1,797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4,841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35177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Gustavo A Madero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1,309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1,024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3,309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2329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Tlalpan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2,095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35867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Álvaro Obregón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1,919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58588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Cuauhtémoc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1,891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45562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Coyoacán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1,736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11615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Iztacalco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1,442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8053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Venustiano Carranza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1,433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5134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Azcapotzalco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1,306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17181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Tláhuac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1,260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69542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Miguel Hidalgo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1,105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4179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Benito Juárez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1,086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23238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Xochimilco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1,066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43807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Magdalena Contreras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30279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Cuajimalpa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0597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Milpa Alta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5963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Otros Estados de la República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08844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78662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7,677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10,172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8,505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26,354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099318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562783"/>
              </p:ext>
            </p:extLst>
          </p:nvPr>
        </p:nvGraphicFramePr>
        <p:xfrm>
          <a:off x="4111625" y="4456589"/>
          <a:ext cx="3302000" cy="1318260"/>
        </p:xfrm>
        <a:graphic>
          <a:graphicData uri="http://schemas.openxmlformats.org/drawingml/2006/table">
            <a:tbl>
              <a:tblPr/>
              <a:tblGrid>
                <a:gridCol w="901700">
                  <a:extLst>
                    <a:ext uri="{9D8B030D-6E8A-4147-A177-3AD203B41FA5}">
                      <a16:colId xmlns:a16="http://schemas.microsoft.com/office/drawing/2014/main" val="3378551995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797207688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1480882879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109802967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1262841279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346075367"/>
                    </a:ext>
                  </a:extLst>
                </a:gridCol>
              </a:tblGrid>
              <a:tr h="37338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Sexo/edad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a 12 años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a 20 años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a 61 años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 dato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4824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Hombre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5,028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5,662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0588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Mujer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18,839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20,495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60263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 dato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3808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2902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23,950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1,429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26,354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95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236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80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479244" y="805160"/>
            <a:ext cx="57963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9525">
                  <a:solidFill>
                    <a:srgbClr val="561222"/>
                  </a:solidFill>
                  <a:prstDash val="solid"/>
                </a:ln>
                <a:solidFill>
                  <a:srgbClr val="235B4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otham Medium" pitchFamily="50" charset="0"/>
                <a:cs typeface="Gotham Medium" pitchFamily="50" charset="0"/>
              </a:rPr>
              <a:t>Violencia contra Mujer </a:t>
            </a:r>
          </a:p>
          <a:p>
            <a:pPr algn="r"/>
            <a:r>
              <a:rPr lang="es-ES" sz="3600" b="1" cap="none" spc="0" dirty="0">
                <a:ln w="9525">
                  <a:solidFill>
                    <a:srgbClr val="561222"/>
                  </a:solidFill>
                  <a:prstDash val="solid"/>
                </a:ln>
                <a:solidFill>
                  <a:srgbClr val="235B4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otham Medium" pitchFamily="50" charset="0"/>
                <a:cs typeface="Gotham Medium" pitchFamily="50" charset="0"/>
              </a:rPr>
              <a:t>Adulta Mayor</a:t>
            </a:r>
            <a:endParaRPr lang="es-ES" sz="2000" b="1" cap="none" spc="0" dirty="0">
              <a:ln w="9525">
                <a:solidFill>
                  <a:srgbClr val="561222"/>
                </a:solidFill>
                <a:prstDash val="solid"/>
              </a:ln>
              <a:solidFill>
                <a:srgbClr val="235B4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52450" y="5257562"/>
            <a:ext cx="55245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Gotham" panose="02000604040000020004" pitchFamily="2" charset="0"/>
                <a:cs typeface="Gotham Medium" pitchFamily="50" charset="0"/>
              </a:rPr>
              <a:t>Las adultas mayores también se ven afectadas por la violencia, sobre todo en el ámbito familiar con un 58.9%.</a:t>
            </a:r>
          </a:p>
          <a:p>
            <a:endParaRPr lang="es-MX" sz="1400" dirty="0">
              <a:latin typeface="Gotham" panose="02000604040000020004" pitchFamily="2" charset="0"/>
              <a:cs typeface="Gotham Medium" pitchFamily="50" charset="0"/>
            </a:endParaRPr>
          </a:p>
          <a:p>
            <a:r>
              <a:rPr lang="es-MX" sz="1400" dirty="0">
                <a:latin typeface="Gotham" panose="02000604040000020004" pitchFamily="2" charset="0"/>
                <a:cs typeface="Gotham Medium" pitchFamily="50" charset="0"/>
              </a:rPr>
              <a:t>19.7% Iztapalapa, 14.3% Gustavo a. Madero, 11.7% Tlalpan.</a:t>
            </a:r>
          </a:p>
          <a:p>
            <a:endParaRPr lang="es-MX" sz="1400" dirty="0">
              <a:latin typeface="Gotham" panose="02000604040000020004" pitchFamily="2" charset="0"/>
              <a:cs typeface="Gotham Medium" pitchFamily="50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267426"/>
              </p:ext>
            </p:extLst>
          </p:nvPr>
        </p:nvGraphicFramePr>
        <p:xfrm>
          <a:off x="619125" y="1144429"/>
          <a:ext cx="4457700" cy="3604260"/>
        </p:xfrm>
        <a:graphic>
          <a:graphicData uri="http://schemas.openxmlformats.org/drawingml/2006/table">
            <a:tbl>
              <a:tblPr/>
              <a:tblGrid>
                <a:gridCol w="1308100">
                  <a:extLst>
                    <a:ext uri="{9D8B030D-6E8A-4147-A177-3AD203B41FA5}">
                      <a16:colId xmlns:a16="http://schemas.microsoft.com/office/drawing/2014/main" val="394453749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308499953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19591912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10067453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17776296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ALCALDÍA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8652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Álvaro Obregón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27672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Azcapotzalco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80231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Benito Juárez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61368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Coyoacán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22028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Cuajimalpa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30266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Cuauhtémoc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30101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Gustavo A Madero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4629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Iztacalco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63076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Iztapalapa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53285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Magdalena Contreras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01262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Miguel Hidalgo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0198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Milpa Alta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26081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Tláhuac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39013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Tlalpan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5909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Venustiano Carranza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34886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Xochimilco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28412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32565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95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08485"/>
                  </a:ext>
                </a:extLst>
              </a:tr>
            </a:tbl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5121361"/>
              </p:ext>
            </p:extLst>
          </p:nvPr>
        </p:nvGraphicFramePr>
        <p:xfrm>
          <a:off x="5943600" y="2005488"/>
          <a:ext cx="5886449" cy="4052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220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6629064" y="767060"/>
            <a:ext cx="545861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9525">
                  <a:solidFill>
                    <a:srgbClr val="561222"/>
                  </a:solidFill>
                  <a:prstDash val="solid"/>
                </a:ln>
                <a:solidFill>
                  <a:srgbClr val="235B4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otham Medium" pitchFamily="50" charset="0"/>
                <a:cs typeface="Gotham Medium" pitchFamily="50" charset="0"/>
              </a:rPr>
              <a:t>Registro de llamadas </a:t>
            </a:r>
          </a:p>
          <a:p>
            <a:pPr algn="r"/>
            <a:r>
              <a:rPr lang="es-ES" sz="3600" b="1" cap="none" spc="0" dirty="0">
                <a:ln w="9525">
                  <a:solidFill>
                    <a:srgbClr val="561222"/>
                  </a:solidFill>
                  <a:prstDash val="solid"/>
                </a:ln>
                <a:solidFill>
                  <a:srgbClr val="235B4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otham Medium" pitchFamily="50" charset="0"/>
                <a:cs typeface="Gotham Medium" pitchFamily="50" charset="0"/>
              </a:rPr>
              <a:t>Violencia</a:t>
            </a:r>
            <a:endParaRPr lang="es-ES" sz="2000" b="1" cap="none" spc="0" dirty="0">
              <a:ln w="9525">
                <a:solidFill>
                  <a:srgbClr val="561222"/>
                </a:solidFill>
                <a:prstDash val="solid"/>
              </a:ln>
              <a:solidFill>
                <a:srgbClr val="235B4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93937" y="1385162"/>
            <a:ext cx="56483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latin typeface="Gotham" panose="02000604040000020004" pitchFamily="2" charset="0"/>
                <a:cs typeface="Gotham Medium" pitchFamily="50" charset="0"/>
              </a:rPr>
              <a:t>Se registraron 30 llamadas telefónicas de violencia en el tercer trimestre del 2024, el 46.7% en el ámbito familiar y con 53.3% Psicoemocional.</a:t>
            </a:r>
          </a:p>
          <a:p>
            <a:pPr algn="just"/>
            <a:endParaRPr lang="es-MX" sz="1400" dirty="0">
              <a:latin typeface="Gotham" panose="02000604040000020004" pitchFamily="2" charset="0"/>
              <a:cs typeface="Gotham Medium" pitchFamily="50" charset="0"/>
            </a:endParaRPr>
          </a:p>
          <a:p>
            <a:pPr algn="just"/>
            <a:endParaRPr lang="es-MX" sz="1400" dirty="0">
              <a:latin typeface="Gotham" panose="02000604040000020004" pitchFamily="2" charset="0"/>
              <a:cs typeface="Gotham Medium" pitchFamily="50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655700"/>
              </p:ext>
            </p:extLst>
          </p:nvPr>
        </p:nvGraphicFramePr>
        <p:xfrm>
          <a:off x="1622424" y="5366383"/>
          <a:ext cx="2451100" cy="1043940"/>
        </p:xfrm>
        <a:graphic>
          <a:graphicData uri="http://schemas.openxmlformats.org/drawingml/2006/table">
            <a:tbl>
              <a:tblPr/>
              <a:tblGrid>
                <a:gridCol w="1663700">
                  <a:extLst>
                    <a:ext uri="{9D8B030D-6E8A-4147-A177-3AD203B41FA5}">
                      <a16:colId xmlns:a16="http://schemas.microsoft.com/office/drawing/2014/main" val="105041655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54298963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Sexo/edad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BC9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C9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C9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C9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9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21 a 61 años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BC9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C9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C9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C9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9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657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Hombre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BC9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C9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C9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C9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BC9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C9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C9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C9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166485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Mujer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BC9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C9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C9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C9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BC9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C9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C9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C9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587423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Gotham" panose="02000604040000020004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C9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Gotham" panose="02000604040000020004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C9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64607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C9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C9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728127"/>
                  </a:ext>
                </a:extLst>
              </a:tr>
            </a:tbl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605713"/>
              </p:ext>
            </p:extLst>
          </p:nvPr>
        </p:nvGraphicFramePr>
        <p:xfrm>
          <a:off x="615950" y="2144869"/>
          <a:ext cx="4978400" cy="3032760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58390429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96405628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5207547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32116028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43940844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ALCALDÍA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95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6002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Álvaro Obregón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93815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Coyoacán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57743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Cuajimalpa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28923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Cuauhtémoc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9220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Gustavo A Madero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8443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Iztacalco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40351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Iztapalapa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58253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Miguel Hidalgo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34324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Milpa Alta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12627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Estados De La República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85408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Tlalpan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35829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Venustiano Carranza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311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Xochimilco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911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14688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C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C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C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C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C95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763620"/>
                  </a:ext>
                </a:extLst>
              </a:tr>
            </a:tbl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7869051"/>
              </p:ext>
            </p:extLst>
          </p:nvPr>
        </p:nvGraphicFramePr>
        <p:xfrm>
          <a:off x="6002563" y="2144868"/>
          <a:ext cx="6303737" cy="3970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053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9008086" y="909935"/>
            <a:ext cx="30246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9525">
                  <a:solidFill>
                    <a:srgbClr val="561222"/>
                  </a:solidFill>
                  <a:prstDash val="solid"/>
                </a:ln>
                <a:solidFill>
                  <a:srgbClr val="235B4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otham Medium" pitchFamily="50" charset="0"/>
                <a:cs typeface="Gotham Medium" pitchFamily="50" charset="0"/>
              </a:rPr>
              <a:t>Feminicidio</a:t>
            </a:r>
            <a:endParaRPr lang="es-ES" sz="2000" b="1" cap="none" spc="0" dirty="0">
              <a:ln w="9525">
                <a:solidFill>
                  <a:srgbClr val="561222"/>
                </a:solidFill>
                <a:prstDash val="solid"/>
              </a:ln>
              <a:solidFill>
                <a:srgbClr val="235B4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486525" y="4387334"/>
            <a:ext cx="52292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Gotham" panose="02000604040000020004" pitchFamily="2" charset="0"/>
                <a:cs typeface="Gotham Medium" pitchFamily="50" charset="0"/>
              </a:rPr>
              <a:t>El feminicidio se incremento en un 57% con respecto del mismo trimestre del año pasado, siendo las alcaldías con mayor numero de casos:</a:t>
            </a:r>
          </a:p>
          <a:p>
            <a:endParaRPr lang="es-MX" sz="1400" dirty="0">
              <a:latin typeface="Gotham" panose="02000604040000020004" pitchFamily="2" charset="0"/>
              <a:cs typeface="Gotham Medium" pitchFamily="50" charset="0"/>
            </a:endParaRPr>
          </a:p>
          <a:p>
            <a:r>
              <a:rPr lang="es-MX" sz="1400" dirty="0">
                <a:latin typeface="Gotham" panose="02000604040000020004" pitchFamily="2" charset="0"/>
                <a:cs typeface="Gotham Medium" pitchFamily="50" charset="0"/>
              </a:rPr>
              <a:t>Iztapalapa 19.3%</a:t>
            </a:r>
          </a:p>
          <a:p>
            <a:r>
              <a:rPr lang="es-MX" sz="1400" dirty="0">
                <a:latin typeface="Gotham" panose="02000604040000020004" pitchFamily="2" charset="0"/>
                <a:cs typeface="Gotham Medium" pitchFamily="50" charset="0"/>
              </a:rPr>
              <a:t>Gustavo a. Madero 13.3%</a:t>
            </a:r>
          </a:p>
          <a:p>
            <a:r>
              <a:rPr lang="es-MX" sz="1400" dirty="0">
                <a:latin typeface="Gotham" panose="02000604040000020004" pitchFamily="2" charset="0"/>
                <a:cs typeface="Gotham Medium" pitchFamily="50" charset="0"/>
              </a:rPr>
              <a:t>Cuauhtémoc 10.5%</a:t>
            </a:r>
          </a:p>
          <a:p>
            <a:r>
              <a:rPr lang="es-MX" sz="1400" dirty="0">
                <a:latin typeface="Gotham" panose="02000604040000020004" pitchFamily="2" charset="0"/>
                <a:cs typeface="Gotham Medium" pitchFamily="50" charset="0"/>
              </a:rPr>
              <a:t>Álvaro Obregón 8.8%</a:t>
            </a:r>
          </a:p>
          <a:p>
            <a:r>
              <a:rPr lang="es-MX" sz="1400" dirty="0">
                <a:latin typeface="Gotham" panose="02000604040000020004" pitchFamily="2" charset="0"/>
                <a:cs typeface="Gotham Medium" pitchFamily="50" charset="0"/>
              </a:rPr>
              <a:t>Xochimilco 8.6%</a:t>
            </a:r>
          </a:p>
          <a:p>
            <a:endParaRPr lang="es-MX" sz="1400" dirty="0">
              <a:latin typeface="Gotham" panose="02000604040000020004" pitchFamily="2" charset="0"/>
              <a:cs typeface="Gotham Medium" pitchFamily="50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119005"/>
              </p:ext>
            </p:extLst>
          </p:nvPr>
        </p:nvGraphicFramePr>
        <p:xfrm>
          <a:off x="447675" y="1233100"/>
          <a:ext cx="4914900" cy="4729546"/>
        </p:xfrm>
        <a:graphic>
          <a:graphicData uri="http://schemas.openxmlformats.org/drawingml/2006/table">
            <a:tbl>
              <a:tblPr/>
              <a:tblGrid>
                <a:gridCol w="1895475">
                  <a:extLst>
                    <a:ext uri="{9D8B030D-6E8A-4147-A177-3AD203B41FA5}">
                      <a16:colId xmlns:a16="http://schemas.microsoft.com/office/drawing/2014/main" val="1229360212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342855872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16745291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914756819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344672779"/>
                    </a:ext>
                  </a:extLst>
                </a:gridCol>
              </a:tblGrid>
              <a:tr h="2499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ALCALDÍA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JUL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AGO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SEP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95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53273"/>
                  </a:ext>
                </a:extLst>
              </a:tr>
              <a:tr h="2499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Iztapalapa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25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26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81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883020"/>
                  </a:ext>
                </a:extLst>
              </a:tr>
              <a:tr h="2499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Gustavo A Madero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25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56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8514902"/>
                  </a:ext>
                </a:extLst>
              </a:tr>
              <a:tr h="2499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Cuauhtémoc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44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4418040"/>
                  </a:ext>
                </a:extLst>
              </a:tr>
              <a:tr h="2499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Álvaro Obregón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37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5671026"/>
                  </a:ext>
                </a:extLst>
              </a:tr>
              <a:tr h="2499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Xochimilco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36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23031"/>
                  </a:ext>
                </a:extLst>
              </a:tr>
              <a:tr h="2499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Tlalpan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29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7066116"/>
                  </a:ext>
                </a:extLst>
              </a:tr>
              <a:tr h="2499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Venustiano Carranza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25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8720168"/>
                  </a:ext>
                </a:extLst>
              </a:tr>
              <a:tr h="2499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Benito Juárez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088269"/>
                  </a:ext>
                </a:extLst>
              </a:tr>
              <a:tr h="2499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Tláhuac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18853"/>
                  </a:ext>
                </a:extLst>
              </a:tr>
              <a:tr h="2499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Miguel Hidalgo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16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9293809"/>
                  </a:ext>
                </a:extLst>
              </a:tr>
              <a:tr h="2499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Azcapotzalco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3274395"/>
                  </a:ext>
                </a:extLst>
              </a:tr>
              <a:tr h="2499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Coyoacán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665372"/>
                  </a:ext>
                </a:extLst>
              </a:tr>
              <a:tr h="2499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Milpa Alta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5217184"/>
                  </a:ext>
                </a:extLst>
              </a:tr>
              <a:tr h="2499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Cuajimalpa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391297"/>
                  </a:ext>
                </a:extLst>
              </a:tr>
              <a:tr h="2499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Iztacalco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6406509"/>
                  </a:ext>
                </a:extLst>
              </a:tr>
              <a:tr h="2499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Magdalena Contreras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803745"/>
                  </a:ext>
                </a:extLst>
              </a:tr>
              <a:tr h="239977">
                <a:tc>
                  <a:txBody>
                    <a:bodyPr/>
                    <a:lstStyle/>
                    <a:p>
                      <a:pPr algn="l" fontAlgn="ctr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Gotham" panose="02000604040000020004" pitchFamily="2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Gotham" panose="02000604040000020004" pitchFamily="2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Gotham" panose="02000604040000020004" pitchFamily="2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Gotham" panose="02000604040000020004" pitchFamily="2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Gotham" panose="02000604040000020004" pitchFamily="2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C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3207303"/>
                  </a:ext>
                </a:extLst>
              </a:tr>
              <a:tr h="239977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Total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C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134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C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120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C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166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C95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otham" panose="02000604040000020004" pitchFamily="2" charset="0"/>
                        </a:rPr>
                        <a:t>420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C95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06667"/>
                  </a:ext>
                </a:extLst>
              </a:tr>
            </a:tbl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6537066"/>
              </p:ext>
            </p:extLst>
          </p:nvPr>
        </p:nvGraphicFramePr>
        <p:xfrm>
          <a:off x="6343649" y="1654433"/>
          <a:ext cx="5514975" cy="2634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7039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2"/>
          </p:cNvPr>
          <p:cNvSpPr/>
          <p:nvPr/>
        </p:nvSpPr>
        <p:spPr>
          <a:xfrm>
            <a:off x="556616" y="6299141"/>
            <a:ext cx="106740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u="sng" dirty="0">
                <a:solidFill>
                  <a:schemeClr val="accent1"/>
                </a:solidFill>
              </a:rPr>
              <a:t>https://www.google.com/maps/d/u/0/edit?mid=11Ms2coxGIosiairdL5ni0vj5REeNZwg&amp;usp=sharing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D6713FA-0C97-4F21-9AA0-46045D1A1A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989"/>
          <a:stretch/>
        </p:blipFill>
        <p:spPr>
          <a:xfrm>
            <a:off x="1956389" y="1079397"/>
            <a:ext cx="7838096" cy="4906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7791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314872" y="3062585"/>
            <a:ext cx="434356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otham Medium" pitchFamily="50" charset="0"/>
                <a:cs typeface="Gotham Medium" pitchFamily="50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7737316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1823</TotalTime>
  <Words>762</Words>
  <Application>Microsoft Office PowerPoint</Application>
  <PresentationFormat>Panorámica</PresentationFormat>
  <Paragraphs>523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Calibri</vt:lpstr>
      <vt:lpstr>Gotham</vt:lpstr>
      <vt:lpstr>Gotham Medium</vt:lpstr>
      <vt:lpstr>Source Sans Pro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LAU</dc:creator>
  <cp:lastModifiedBy>LAU</cp:lastModifiedBy>
  <cp:revision>280</cp:revision>
  <dcterms:created xsi:type="dcterms:W3CDTF">2023-11-16T15:15:21Z</dcterms:created>
  <dcterms:modified xsi:type="dcterms:W3CDTF">2024-10-07T14:40:28Z</dcterms:modified>
</cp:coreProperties>
</file>